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4"/>
  </p:sldMasterIdLst>
  <p:notesMasterIdLst>
    <p:notesMasterId r:id="rId112"/>
  </p:notesMasterIdLst>
  <p:sldIdLst>
    <p:sldId id="2076139323" r:id="rId5"/>
    <p:sldId id="2076139324" r:id="rId6"/>
    <p:sldId id="3281" r:id="rId7"/>
    <p:sldId id="3285" r:id="rId8"/>
    <p:sldId id="3272" r:id="rId9"/>
    <p:sldId id="2076139282" r:id="rId10"/>
    <p:sldId id="2076139253" r:id="rId11"/>
    <p:sldId id="2076139283" r:id="rId12"/>
    <p:sldId id="2076139284" r:id="rId13"/>
    <p:sldId id="6219" r:id="rId14"/>
    <p:sldId id="2076139285" r:id="rId15"/>
    <p:sldId id="2076139286" r:id="rId16"/>
    <p:sldId id="2076139325" r:id="rId17"/>
    <p:sldId id="2076139326" r:id="rId18"/>
    <p:sldId id="2076139270" r:id="rId19"/>
    <p:sldId id="6220" r:id="rId20"/>
    <p:sldId id="2076139271" r:id="rId21"/>
    <p:sldId id="3264" r:id="rId22"/>
    <p:sldId id="3265" r:id="rId23"/>
    <p:sldId id="3266" r:id="rId24"/>
    <p:sldId id="2076139277" r:id="rId25"/>
    <p:sldId id="3222" r:id="rId26"/>
    <p:sldId id="3225" r:id="rId27"/>
    <p:sldId id="2076139124" r:id="rId28"/>
    <p:sldId id="2076139309" r:id="rId29"/>
    <p:sldId id="2076139310" r:id="rId30"/>
    <p:sldId id="2076139311" r:id="rId31"/>
    <p:sldId id="2076139312" r:id="rId32"/>
    <p:sldId id="2076139313" r:id="rId33"/>
    <p:sldId id="2076139314" r:id="rId34"/>
    <p:sldId id="2076139103" r:id="rId35"/>
    <p:sldId id="2076139104" r:id="rId36"/>
    <p:sldId id="2076139321" r:id="rId37"/>
    <p:sldId id="6221" r:id="rId38"/>
    <p:sldId id="2076139319" r:id="rId39"/>
    <p:sldId id="2076139099" r:id="rId40"/>
    <p:sldId id="2076139327" r:id="rId41"/>
    <p:sldId id="2076139328" r:id="rId42"/>
    <p:sldId id="2076139069" r:id="rId43"/>
    <p:sldId id="2076139070" r:id="rId44"/>
    <p:sldId id="6252" r:id="rId45"/>
    <p:sldId id="6274" r:id="rId46"/>
    <p:sldId id="6253" r:id="rId47"/>
    <p:sldId id="2076139320" r:id="rId48"/>
    <p:sldId id="2076139329" r:id="rId49"/>
    <p:sldId id="3207" r:id="rId50"/>
    <p:sldId id="3208" r:id="rId51"/>
    <p:sldId id="3211" r:id="rId52"/>
    <p:sldId id="2076139272" r:id="rId53"/>
    <p:sldId id="2076139273" r:id="rId54"/>
    <p:sldId id="2984" r:id="rId55"/>
    <p:sldId id="2961" r:id="rId56"/>
    <p:sldId id="2962" r:id="rId57"/>
    <p:sldId id="2969" r:id="rId58"/>
    <p:sldId id="3215" r:id="rId59"/>
    <p:sldId id="3216" r:id="rId60"/>
    <p:sldId id="2076139095" r:id="rId61"/>
    <p:sldId id="2862" r:id="rId62"/>
    <p:sldId id="3217" r:id="rId63"/>
    <p:sldId id="3218" r:id="rId64"/>
    <p:sldId id="2863" r:id="rId65"/>
    <p:sldId id="2868" r:id="rId66"/>
    <p:sldId id="2076139107" r:id="rId67"/>
    <p:sldId id="2076139108" r:id="rId68"/>
    <p:sldId id="2076139109" r:id="rId69"/>
    <p:sldId id="2076139097" r:id="rId70"/>
    <p:sldId id="2076139322" r:id="rId71"/>
    <p:sldId id="3223" r:id="rId72"/>
    <p:sldId id="3230" r:id="rId73"/>
    <p:sldId id="2076139256" r:id="rId74"/>
    <p:sldId id="2076139257" r:id="rId75"/>
    <p:sldId id="3251" r:id="rId76"/>
    <p:sldId id="6226" r:id="rId77"/>
    <p:sldId id="2076139112" r:id="rId78"/>
    <p:sldId id="2076139287" r:id="rId79"/>
    <p:sldId id="2076139288" r:id="rId80"/>
    <p:sldId id="2076139289" r:id="rId81"/>
    <p:sldId id="2076139110" r:id="rId82"/>
    <p:sldId id="3255" r:id="rId83"/>
    <p:sldId id="3253" r:id="rId84"/>
    <p:sldId id="3231" r:id="rId85"/>
    <p:sldId id="2076139111" r:id="rId86"/>
    <p:sldId id="2076139113" r:id="rId87"/>
    <p:sldId id="3257" r:id="rId88"/>
    <p:sldId id="6227" r:id="rId89"/>
    <p:sldId id="6228" r:id="rId90"/>
    <p:sldId id="2076139258" r:id="rId91"/>
    <p:sldId id="2076139259" r:id="rId92"/>
    <p:sldId id="2076139260" r:id="rId93"/>
    <p:sldId id="2076139261" r:id="rId94"/>
    <p:sldId id="2076139262" r:id="rId95"/>
    <p:sldId id="2076139263" r:id="rId96"/>
    <p:sldId id="2076139264" r:id="rId97"/>
    <p:sldId id="2076139265" r:id="rId98"/>
    <p:sldId id="2076139125" r:id="rId99"/>
    <p:sldId id="2076139290" r:id="rId100"/>
    <p:sldId id="2076139292" r:id="rId101"/>
    <p:sldId id="2076139293" r:id="rId102"/>
    <p:sldId id="2076139294" r:id="rId103"/>
    <p:sldId id="2076139295" r:id="rId104"/>
    <p:sldId id="2076139296" r:id="rId105"/>
    <p:sldId id="2076139297" r:id="rId106"/>
    <p:sldId id="2076139298" r:id="rId107"/>
    <p:sldId id="2076139299" r:id="rId108"/>
    <p:sldId id="2076139300" r:id="rId109"/>
    <p:sldId id="2076139291" r:id="rId110"/>
    <p:sldId id="3236" r:id="rId11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405F5010-6B34-4BB4-A502-D86A61EE4966}">
          <p14:sldIdLst>
            <p14:sldId id="2076139323"/>
            <p14:sldId id="2076139324"/>
            <p14:sldId id="3281"/>
            <p14:sldId id="3285"/>
          </p14:sldIdLst>
        </p14:section>
        <p14:section name="第1章" id="{0147DBD5-5587-4E63-9535-5DA6F5DA2705}">
          <p14:sldIdLst>
            <p14:sldId id="3272"/>
            <p14:sldId id="2076139282"/>
            <p14:sldId id="2076139253"/>
            <p14:sldId id="2076139283"/>
            <p14:sldId id="2076139284"/>
          </p14:sldIdLst>
        </p14:section>
        <p14:section name="第2章" id="{C7775B1C-9C40-4766-B2C0-0A1AC192356E}">
          <p14:sldIdLst>
            <p14:sldId id="6219"/>
            <p14:sldId id="2076139285"/>
            <p14:sldId id="2076139286"/>
            <p14:sldId id="2076139325"/>
            <p14:sldId id="2076139326"/>
            <p14:sldId id="2076139270"/>
          </p14:sldIdLst>
        </p14:section>
        <p14:section name="第3章" id="{A4D6973B-FBD0-4C46-B483-7DDF98EC35A0}">
          <p14:sldIdLst>
            <p14:sldId id="6220"/>
            <p14:sldId id="2076139271"/>
            <p14:sldId id="3264"/>
            <p14:sldId id="3265"/>
            <p14:sldId id="3266"/>
            <p14:sldId id="2076139277"/>
            <p14:sldId id="3222"/>
            <p14:sldId id="3225"/>
          </p14:sldIdLst>
        </p14:section>
        <p14:section name="第4章" id="{D99747CE-C1CE-4270-A867-980CD155B4AB}">
          <p14:sldIdLst>
            <p14:sldId id="2076139124"/>
            <p14:sldId id="2076139309"/>
            <p14:sldId id="2076139310"/>
            <p14:sldId id="2076139311"/>
            <p14:sldId id="2076139312"/>
            <p14:sldId id="2076139313"/>
            <p14:sldId id="2076139314"/>
            <p14:sldId id="2076139103"/>
            <p14:sldId id="2076139104"/>
            <p14:sldId id="2076139321"/>
          </p14:sldIdLst>
        </p14:section>
        <p14:section name="第5章" id="{FFE4B16E-62AB-4EBC-84B6-6600E31B3AE8}">
          <p14:sldIdLst>
            <p14:sldId id="6221"/>
            <p14:sldId id="2076139319"/>
            <p14:sldId id="2076139099"/>
            <p14:sldId id="2076139327"/>
            <p14:sldId id="2076139328"/>
            <p14:sldId id="2076139069"/>
            <p14:sldId id="2076139070"/>
            <p14:sldId id="6252"/>
            <p14:sldId id="6274"/>
            <p14:sldId id="6253"/>
            <p14:sldId id="2076139320"/>
            <p14:sldId id="2076139329"/>
            <p14:sldId id="3207"/>
            <p14:sldId id="3208"/>
            <p14:sldId id="3211"/>
            <p14:sldId id="2076139272"/>
            <p14:sldId id="2076139273"/>
            <p14:sldId id="2984"/>
            <p14:sldId id="2961"/>
            <p14:sldId id="2962"/>
            <p14:sldId id="2969"/>
            <p14:sldId id="3215"/>
            <p14:sldId id="3216"/>
            <p14:sldId id="2076139095"/>
            <p14:sldId id="2862"/>
            <p14:sldId id="3217"/>
            <p14:sldId id="3218"/>
            <p14:sldId id="2863"/>
            <p14:sldId id="2868"/>
            <p14:sldId id="2076139107"/>
            <p14:sldId id="2076139108"/>
            <p14:sldId id="2076139109"/>
            <p14:sldId id="2076139097"/>
            <p14:sldId id="2076139322"/>
            <p14:sldId id="3223"/>
            <p14:sldId id="3230"/>
            <p14:sldId id="2076139256"/>
            <p14:sldId id="2076139257"/>
            <p14:sldId id="3251"/>
            <p14:sldId id="6226"/>
            <p14:sldId id="2076139112"/>
            <p14:sldId id="2076139287"/>
            <p14:sldId id="2076139288"/>
            <p14:sldId id="2076139289"/>
            <p14:sldId id="2076139110"/>
            <p14:sldId id="3255"/>
            <p14:sldId id="3253"/>
            <p14:sldId id="3231"/>
            <p14:sldId id="2076139111"/>
            <p14:sldId id="2076139113"/>
            <p14:sldId id="3257"/>
            <p14:sldId id="6227"/>
            <p14:sldId id="6228"/>
            <p14:sldId id="2076139258"/>
            <p14:sldId id="2076139259"/>
            <p14:sldId id="2076139260"/>
            <p14:sldId id="2076139261"/>
            <p14:sldId id="2076139262"/>
            <p14:sldId id="2076139263"/>
            <p14:sldId id="2076139264"/>
            <p14:sldId id="2076139265"/>
            <p14:sldId id="2076139125"/>
            <p14:sldId id="2076139290"/>
            <p14:sldId id="2076139292"/>
            <p14:sldId id="2076139293"/>
            <p14:sldId id="2076139294"/>
            <p14:sldId id="2076139295"/>
            <p14:sldId id="2076139296"/>
            <p14:sldId id="2076139297"/>
            <p14:sldId id="2076139298"/>
            <p14:sldId id="2076139299"/>
            <p14:sldId id="2076139300"/>
            <p14:sldId id="2076139291"/>
          </p14:sldIdLst>
        </p14:section>
        <p14:section name="背表紙" id="{67932064-9263-4F09-9B51-2088BA2CB91C}">
          <p14:sldIdLst>
            <p14:sldId id="32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1F4E79"/>
    <a:srgbClr val="BDD7EE"/>
    <a:srgbClr val="FFFFFF"/>
    <a:srgbClr val="009900"/>
    <a:srgbClr val="00B050"/>
    <a:srgbClr val="FFFFCC"/>
    <a:srgbClr val="FFF9E7"/>
    <a:srgbClr val="2F5597"/>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FF0DA-6044-4290-8810-AC0B5BC46EE9}" v="7" dt="2022-03-25T05:02:15.548"/>
  </p1510:revLst>
</p1510:revInfo>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6757" autoAdjust="0"/>
  </p:normalViewPr>
  <p:slideViewPr>
    <p:cSldViewPr snapToGrid="0">
      <p:cViewPr varScale="1">
        <p:scale>
          <a:sx n="37" d="100"/>
          <a:sy n="37" d="100"/>
        </p:scale>
        <p:origin x="60" y="8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50344"/>
    </p:cViewPr>
  </p:sorterViewPr>
  <p:notesViewPr>
    <p:cSldViewPr snapToGrid="0" showGuides="1">
      <p:cViewPr>
        <p:scale>
          <a:sx n="125" d="100"/>
          <a:sy n="125" d="100"/>
        </p:scale>
        <p:origin x="816" y="-3606"/>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commentAuthors" Target="commentAuthors.xml"/><Relationship Id="rId118"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データセットの情報を記述する言語　</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日本語</a:t>
          </a: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585C29D7-30A1-47F2-977A-7762CD5A9D5B}">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英語</a:t>
          </a:r>
        </a:p>
      </dgm:t>
    </dgm:pt>
    <dgm:pt modelId="{D488F441-CCC0-43E5-AEDB-8D2A07F0A680}" type="parTrans" cxnId="{4A3E8BAE-B5F4-41C0-A9ED-28688315CA2D}">
      <dgm:prSet/>
      <dgm:spPr/>
      <dgm:t>
        <a:bodyPr/>
        <a:lstStyle/>
        <a:p>
          <a:endParaRPr kumimoji="1" lang="ja-JP" altLang="en-US"/>
        </a:p>
      </dgm:t>
    </dgm:pt>
    <dgm:pt modelId="{38C97A82-23D1-4214-A7B0-F476FB9075AD}" type="sibTrans" cxnId="{4A3E8BAE-B5F4-41C0-A9ED-28688315CA2D}">
      <dgm:prSet/>
      <dgm:spPr/>
      <dgm:t>
        <a:bodyPr/>
        <a:lstStyle/>
        <a:p>
          <a:endParaRPr kumimoji="1" lang="ja-JP" altLang="en-US"/>
        </a:p>
      </dgm:t>
    </dgm:pt>
    <dgm:pt modelId="{36781830-2143-4967-95C4-FDDF55B2284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スペイン語</a:t>
          </a:r>
        </a:p>
      </dgm:t>
    </dgm:pt>
    <dgm:pt modelId="{95AFC90C-AA46-4359-8D68-599230BB79FC}" type="parTrans" cxnId="{EB954882-BED7-43FF-A62B-8DD3FCD8A758}">
      <dgm:prSet/>
      <dgm:spPr/>
      <dgm:t>
        <a:bodyPr/>
        <a:lstStyle/>
        <a:p>
          <a:endParaRPr kumimoji="1" lang="ja-JP" altLang="en-US"/>
        </a:p>
      </dgm:t>
    </dgm:pt>
    <dgm:pt modelId="{2F016336-8775-4366-B2CE-7E01E36DE991}" type="sibTrans" cxnId="{EB954882-BED7-43FF-A62B-8DD3FCD8A758}">
      <dgm:prSet/>
      <dgm:spPr/>
      <dgm:t>
        <a:bodyPr/>
        <a:lstStyle/>
        <a:p>
          <a:endParaRPr kumimoji="1" lang="ja-JP" altLang="en-US"/>
        </a:p>
      </dgm:t>
    </dgm:pt>
    <dgm:pt modelId="{08DB826C-8626-4EA8-A23C-D11B53B1EE1C}">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中国語</a:t>
          </a:r>
        </a:p>
      </dgm:t>
    </dgm:pt>
    <dgm:pt modelId="{22C328E6-418B-4DED-9424-CE11A1222E52}" type="parTrans" cxnId="{FE6A1B55-2B82-4DB1-A6D3-22DC6AE202E2}">
      <dgm:prSet/>
      <dgm:spPr/>
      <dgm:t>
        <a:bodyPr/>
        <a:lstStyle/>
        <a:p>
          <a:endParaRPr kumimoji="1" lang="ja-JP" altLang="en-US"/>
        </a:p>
      </dgm:t>
    </dgm:pt>
    <dgm:pt modelId="{6D32F301-5372-4DE3-8308-E3EE84A9D0ED}" type="sibTrans" cxnId="{FE6A1B55-2B82-4DB1-A6D3-22DC6AE202E2}">
      <dgm:prSet/>
      <dgm:spPr/>
      <dgm:t>
        <a:bodyPr/>
        <a:lstStyle/>
        <a:p>
          <a:endParaRPr kumimoji="1" lang="ja-JP" altLang="en-US"/>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306587"/>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4"/>
      <dgm:spPr/>
    </dgm:pt>
    <dgm:pt modelId="{5BC178E6-7EA8-4BE8-8B4F-42A18C57BA7E}" type="pres">
      <dgm:prSet presAssocID="{8C2FD9D4-68AF-4CAB-98A1-8716E9F1539E}" presName="childText" presStyleLbl="bgAcc1" presStyleIdx="0" presStyleCnt="4" custScaleX="203983" custScaleY="102163" custLinFactNeighborX="-6729" custLinFactNeighborY="-3913">
        <dgm:presLayoutVars>
          <dgm:bulletEnabled val="1"/>
        </dgm:presLayoutVars>
      </dgm:prSet>
      <dgm:spPr/>
    </dgm:pt>
    <dgm:pt modelId="{780B6939-30CC-4459-9965-AADF309872C6}" type="pres">
      <dgm:prSet presAssocID="{D488F441-CCC0-43E5-AEDB-8D2A07F0A680}" presName="Name13" presStyleLbl="parChTrans1D2" presStyleIdx="1" presStyleCnt="4"/>
      <dgm:spPr/>
    </dgm:pt>
    <dgm:pt modelId="{92974B8F-4931-4473-82D1-78D849AD4C79}" type="pres">
      <dgm:prSet presAssocID="{585C29D7-30A1-47F2-977A-7762CD5A9D5B}" presName="childText" presStyleLbl="bgAcc1" presStyleIdx="1" presStyleCnt="4" custScaleX="203983" custScaleY="102163" custLinFactNeighborX="-6729" custLinFactNeighborY="-3913">
        <dgm:presLayoutVars>
          <dgm:bulletEnabled val="1"/>
        </dgm:presLayoutVars>
      </dgm:prSet>
      <dgm:spPr/>
    </dgm:pt>
    <dgm:pt modelId="{0F37728E-82C2-49B2-819B-BF44AC6AEF67}" type="pres">
      <dgm:prSet presAssocID="{22C328E6-418B-4DED-9424-CE11A1222E52}" presName="Name13" presStyleLbl="parChTrans1D2" presStyleIdx="2" presStyleCnt="4"/>
      <dgm:spPr/>
    </dgm:pt>
    <dgm:pt modelId="{DE7F4667-48FF-433C-B697-B48320334BF5}" type="pres">
      <dgm:prSet presAssocID="{08DB826C-8626-4EA8-A23C-D11B53B1EE1C}" presName="childText" presStyleLbl="bgAcc1" presStyleIdx="2" presStyleCnt="4" custScaleX="203983" custScaleY="102163" custLinFactNeighborX="-6729" custLinFactNeighborY="-3913">
        <dgm:presLayoutVars>
          <dgm:bulletEnabled val="1"/>
        </dgm:presLayoutVars>
      </dgm:prSet>
      <dgm:spPr/>
    </dgm:pt>
    <dgm:pt modelId="{C1FA12D3-4A4B-4048-B329-F0972417B829}" type="pres">
      <dgm:prSet presAssocID="{95AFC90C-AA46-4359-8D68-599230BB79FC}" presName="Name13" presStyleLbl="parChTrans1D2" presStyleIdx="3" presStyleCnt="4"/>
      <dgm:spPr/>
    </dgm:pt>
    <dgm:pt modelId="{B6371842-F2E0-42C8-B1A5-1C8CF746DEE3}" type="pres">
      <dgm:prSet presAssocID="{36781830-2143-4967-95C4-FDDF55B22846}" presName="childText" presStyleLbl="bgAcc1" presStyleIdx="3" presStyleCnt="4" custScaleX="203983" custScaleY="102163" custLinFactNeighborX="-6729" custLinFactNeighborY="-3913">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5C36D770-8896-4CFA-8905-EA9C807AE11B}" type="presOf" srcId="{22C328E6-418B-4DED-9424-CE11A1222E52}" destId="{0F37728E-82C2-49B2-819B-BF44AC6AEF67}"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FE6A1B55-2B82-4DB1-A6D3-22DC6AE202E2}" srcId="{752ABF17-45D3-4D6F-AF0B-07B12E002CD5}" destId="{08DB826C-8626-4EA8-A23C-D11B53B1EE1C}" srcOrd="2" destOrd="0" parTransId="{22C328E6-418B-4DED-9424-CE11A1222E52}" sibTransId="{6D32F301-5372-4DE3-8308-E3EE84A9D0ED}"/>
    <dgm:cxn modelId="{A750A676-C999-4D0A-A564-6D478378CEA9}" type="presOf" srcId="{585C29D7-30A1-47F2-977A-7762CD5A9D5B}" destId="{92974B8F-4931-4473-82D1-78D849AD4C79}" srcOrd="0" destOrd="0" presId="urn:microsoft.com/office/officeart/2005/8/layout/hierarchy3"/>
    <dgm:cxn modelId="{EB954882-BED7-43FF-A62B-8DD3FCD8A758}" srcId="{752ABF17-45D3-4D6F-AF0B-07B12E002CD5}" destId="{36781830-2143-4967-95C4-FDDF55B22846}" srcOrd="3" destOrd="0" parTransId="{95AFC90C-AA46-4359-8D68-599230BB79FC}" sibTransId="{2F016336-8775-4366-B2CE-7E01E36DE991}"/>
    <dgm:cxn modelId="{11D3AA98-E7A6-4568-8867-26EEF9BBBD0C}" srcId="{752ABF17-45D3-4D6F-AF0B-07B12E002CD5}" destId="{8C2FD9D4-68AF-4CAB-98A1-8716E9F1539E}" srcOrd="0" destOrd="0" parTransId="{0061C35C-1C0D-4D58-BD39-741AED07834E}" sibTransId="{85334283-1DDA-44A4-8602-C201D555A56E}"/>
    <dgm:cxn modelId="{C7DD4D9F-35A5-4E7E-B123-107866BC9FEE}" type="presOf" srcId="{95AFC90C-AA46-4359-8D68-599230BB79FC}" destId="{C1FA12D3-4A4B-4048-B329-F0972417B829}" srcOrd="0" destOrd="0" presId="urn:microsoft.com/office/officeart/2005/8/layout/hierarchy3"/>
    <dgm:cxn modelId="{BBACAFA4-C99C-4380-AF16-8B038575242F}" srcId="{07732A08-67EA-41C2-83B6-581F7668262E}" destId="{752ABF17-45D3-4D6F-AF0B-07B12E002CD5}" srcOrd="0" destOrd="0" parTransId="{B4AB3391-8A68-4393-A6BE-C273A09B9448}" sibTransId="{47AAB331-F9E9-4703-88D1-AB63E52D0D61}"/>
    <dgm:cxn modelId="{4A3E8BAE-B5F4-41C0-A9ED-28688315CA2D}" srcId="{752ABF17-45D3-4D6F-AF0B-07B12E002CD5}" destId="{585C29D7-30A1-47F2-977A-7762CD5A9D5B}" srcOrd="1" destOrd="0" parTransId="{D488F441-CCC0-43E5-AEDB-8D2A07F0A680}" sibTransId="{38C97A82-23D1-4214-A7B0-F476FB9075AD}"/>
    <dgm:cxn modelId="{8A0C22C5-9E15-401D-8589-2127EAFF88EB}" type="presOf" srcId="{07732A08-67EA-41C2-83B6-581F7668262E}" destId="{D037ECAC-66A4-4F3A-B77C-C617F456CF79}" srcOrd="0" destOrd="0" presId="urn:microsoft.com/office/officeart/2005/8/layout/hierarchy3"/>
    <dgm:cxn modelId="{FB3452D4-9335-4341-999E-92E98C4F40CC}" type="presOf" srcId="{D488F441-CCC0-43E5-AEDB-8D2A07F0A680}" destId="{780B6939-30CC-4459-9965-AADF309872C6}" srcOrd="0" destOrd="0" presId="urn:microsoft.com/office/officeart/2005/8/layout/hierarchy3"/>
    <dgm:cxn modelId="{108565DE-3314-490A-AD0B-D8EC287E462F}" type="presOf" srcId="{08DB826C-8626-4EA8-A23C-D11B53B1EE1C}" destId="{DE7F4667-48FF-433C-B697-B48320334BF5}" srcOrd="0" destOrd="0" presId="urn:microsoft.com/office/officeart/2005/8/layout/hierarchy3"/>
    <dgm:cxn modelId="{F5242FE9-E27E-423D-9F8C-57043839449E}" type="presOf" srcId="{36781830-2143-4967-95C4-FDDF55B22846}" destId="{B6371842-F2E0-42C8-B1A5-1C8CF746DEE3}"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9D8CB4E8-C369-45EF-85AA-AABB40AA71CD}" type="presParOf" srcId="{2ADD2365-E0CF-4C16-B171-1B68DDE134D1}" destId="{780B6939-30CC-4459-9965-AADF309872C6}" srcOrd="2" destOrd="0" presId="urn:microsoft.com/office/officeart/2005/8/layout/hierarchy3"/>
    <dgm:cxn modelId="{968BEC9E-7FA4-4798-A496-6B114613875E}" type="presParOf" srcId="{2ADD2365-E0CF-4C16-B171-1B68DDE134D1}" destId="{92974B8F-4931-4473-82D1-78D849AD4C79}" srcOrd="3" destOrd="0" presId="urn:microsoft.com/office/officeart/2005/8/layout/hierarchy3"/>
    <dgm:cxn modelId="{9315832F-85A5-4DEB-B80F-617724AF024F}" type="presParOf" srcId="{2ADD2365-E0CF-4C16-B171-1B68DDE134D1}" destId="{0F37728E-82C2-49B2-819B-BF44AC6AEF67}" srcOrd="4" destOrd="0" presId="urn:microsoft.com/office/officeart/2005/8/layout/hierarchy3"/>
    <dgm:cxn modelId="{7A18E603-D229-4A57-B494-D934C167A675}" type="presParOf" srcId="{2ADD2365-E0CF-4C16-B171-1B68DDE134D1}" destId="{DE7F4667-48FF-433C-B697-B48320334BF5}" srcOrd="5" destOrd="0" presId="urn:microsoft.com/office/officeart/2005/8/layout/hierarchy3"/>
    <dgm:cxn modelId="{3FFE61A5-A694-4882-A636-AF6E2BA91005}" type="presParOf" srcId="{2ADD2365-E0CF-4C16-B171-1B68DDE134D1}" destId="{C1FA12D3-4A4B-4048-B329-F0972417B829}" srcOrd="6" destOrd="0" presId="urn:microsoft.com/office/officeart/2005/8/layout/hierarchy3"/>
    <dgm:cxn modelId="{CE75D73D-B73D-4B5B-ACE1-1108C9A29544}" type="presParOf" srcId="{2ADD2365-E0CF-4C16-B171-1B68DDE134D1}" destId="{B6371842-F2E0-42C8-B1A5-1C8CF746DEE3}"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データセットの提供頻度</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常時</a:t>
          </a: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585C29D7-30A1-47F2-977A-7762CD5A9D5B}">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毎時</a:t>
          </a:r>
        </a:p>
      </dgm:t>
    </dgm:pt>
    <dgm:pt modelId="{D488F441-CCC0-43E5-AEDB-8D2A07F0A680}" type="parTrans" cxnId="{4A3E8BAE-B5F4-41C0-A9ED-28688315CA2D}">
      <dgm:prSet/>
      <dgm:spPr/>
      <dgm:t>
        <a:bodyPr/>
        <a:lstStyle/>
        <a:p>
          <a:endParaRPr kumimoji="1" lang="ja-JP" altLang="en-US"/>
        </a:p>
      </dgm:t>
    </dgm:pt>
    <dgm:pt modelId="{38C97A82-23D1-4214-A7B0-F476FB9075AD}" type="sibTrans" cxnId="{4A3E8BAE-B5F4-41C0-A9ED-28688315CA2D}">
      <dgm:prSet/>
      <dgm:spPr/>
      <dgm:t>
        <a:bodyPr/>
        <a:lstStyle/>
        <a:p>
          <a:endParaRPr kumimoji="1" lang="ja-JP" altLang="en-US"/>
        </a:p>
      </dgm:t>
    </dgm:pt>
    <dgm:pt modelId="{36781830-2143-4967-95C4-FDDF55B2284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毎日</a:t>
          </a:r>
        </a:p>
      </dgm:t>
    </dgm:pt>
    <dgm:pt modelId="{95AFC90C-AA46-4359-8D68-599230BB79FC}" type="parTrans" cxnId="{EB954882-BED7-43FF-A62B-8DD3FCD8A758}">
      <dgm:prSet/>
      <dgm:spPr/>
      <dgm:t>
        <a:bodyPr/>
        <a:lstStyle/>
        <a:p>
          <a:endParaRPr kumimoji="1" lang="ja-JP" altLang="en-US"/>
        </a:p>
      </dgm:t>
    </dgm:pt>
    <dgm:pt modelId="{2F016336-8775-4366-B2CE-7E01E36DE991}" type="sibTrans" cxnId="{EB954882-BED7-43FF-A62B-8DD3FCD8A758}">
      <dgm:prSet/>
      <dgm:spPr/>
      <dgm:t>
        <a:bodyPr/>
        <a:lstStyle/>
        <a:p>
          <a:endParaRPr kumimoji="1" lang="ja-JP" altLang="en-US"/>
        </a:p>
      </dgm:t>
    </dgm:pt>
    <dgm:pt modelId="{08DB826C-8626-4EA8-A23C-D11B53B1EE1C}">
      <dgm:prSet phldrT="[テキスト]" custT="1"/>
      <dgm:spPr/>
      <dgm:t>
        <a:bodyPr/>
        <a:lstStyle/>
        <a:p>
          <a:r>
            <a:rPr kumimoji="1" lang="en-US" altLang="ja-JP" sz="1200" dirty="0">
              <a:latin typeface="Meiryo UI" panose="020B0604030504040204" pitchFamily="50" charset="-128"/>
              <a:ea typeface="Meiryo UI" panose="020B0604030504040204" pitchFamily="50" charset="-128"/>
            </a:rPr>
            <a:t>3</a:t>
          </a:r>
          <a:r>
            <a:rPr kumimoji="1" lang="ja-JP" altLang="en-US" sz="1200" dirty="0">
              <a:latin typeface="Meiryo UI" panose="020B0604030504040204" pitchFamily="50" charset="-128"/>
              <a:ea typeface="Meiryo UI" panose="020B0604030504040204" pitchFamily="50" charset="-128"/>
            </a:rPr>
            <a:t>時間毎</a:t>
          </a:r>
        </a:p>
      </dgm:t>
    </dgm:pt>
    <dgm:pt modelId="{22C328E6-418B-4DED-9424-CE11A1222E52}" type="parTrans" cxnId="{FE6A1B55-2B82-4DB1-A6D3-22DC6AE202E2}">
      <dgm:prSet/>
      <dgm:spPr/>
      <dgm:t>
        <a:bodyPr/>
        <a:lstStyle/>
        <a:p>
          <a:endParaRPr kumimoji="1" lang="ja-JP" altLang="en-US"/>
        </a:p>
      </dgm:t>
    </dgm:pt>
    <dgm:pt modelId="{6D32F301-5372-4DE3-8308-E3EE84A9D0ED}" type="sibTrans" cxnId="{FE6A1B55-2B82-4DB1-A6D3-22DC6AE202E2}">
      <dgm:prSet/>
      <dgm:spPr/>
      <dgm:t>
        <a:bodyPr/>
        <a:lstStyle/>
        <a:p>
          <a:endParaRPr kumimoji="1" lang="ja-JP" altLang="en-US"/>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263340" custScaleY="92204"/>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4"/>
      <dgm:spPr/>
    </dgm:pt>
    <dgm:pt modelId="{5BC178E6-7EA8-4BE8-8B4F-42A18C57BA7E}" type="pres">
      <dgm:prSet presAssocID="{8C2FD9D4-68AF-4CAB-98A1-8716E9F1539E}" presName="childText" presStyleLbl="bgAcc1" presStyleIdx="0" presStyleCnt="4" custScaleX="203983" custScaleY="102163" custLinFactNeighborX="-6729" custLinFactNeighborY="-3913">
        <dgm:presLayoutVars>
          <dgm:bulletEnabled val="1"/>
        </dgm:presLayoutVars>
      </dgm:prSet>
      <dgm:spPr/>
    </dgm:pt>
    <dgm:pt modelId="{780B6939-30CC-4459-9965-AADF309872C6}" type="pres">
      <dgm:prSet presAssocID="{D488F441-CCC0-43E5-AEDB-8D2A07F0A680}" presName="Name13" presStyleLbl="parChTrans1D2" presStyleIdx="1" presStyleCnt="4"/>
      <dgm:spPr/>
    </dgm:pt>
    <dgm:pt modelId="{92974B8F-4931-4473-82D1-78D849AD4C79}" type="pres">
      <dgm:prSet presAssocID="{585C29D7-30A1-47F2-977A-7762CD5A9D5B}" presName="childText" presStyleLbl="bgAcc1" presStyleIdx="1" presStyleCnt="4" custScaleX="203983" custScaleY="102163" custLinFactNeighborX="-6729" custLinFactNeighborY="-3913">
        <dgm:presLayoutVars>
          <dgm:bulletEnabled val="1"/>
        </dgm:presLayoutVars>
      </dgm:prSet>
      <dgm:spPr/>
    </dgm:pt>
    <dgm:pt modelId="{0F37728E-82C2-49B2-819B-BF44AC6AEF67}" type="pres">
      <dgm:prSet presAssocID="{22C328E6-418B-4DED-9424-CE11A1222E52}" presName="Name13" presStyleLbl="parChTrans1D2" presStyleIdx="2" presStyleCnt="4"/>
      <dgm:spPr/>
    </dgm:pt>
    <dgm:pt modelId="{DE7F4667-48FF-433C-B697-B48320334BF5}" type="pres">
      <dgm:prSet presAssocID="{08DB826C-8626-4EA8-A23C-D11B53B1EE1C}" presName="childText" presStyleLbl="bgAcc1" presStyleIdx="2" presStyleCnt="4" custScaleX="203983" custScaleY="102163" custLinFactNeighborX="-6729" custLinFactNeighborY="-3913">
        <dgm:presLayoutVars>
          <dgm:bulletEnabled val="1"/>
        </dgm:presLayoutVars>
      </dgm:prSet>
      <dgm:spPr/>
    </dgm:pt>
    <dgm:pt modelId="{C1FA12D3-4A4B-4048-B329-F0972417B829}" type="pres">
      <dgm:prSet presAssocID="{95AFC90C-AA46-4359-8D68-599230BB79FC}" presName="Name13" presStyleLbl="parChTrans1D2" presStyleIdx="3" presStyleCnt="4"/>
      <dgm:spPr/>
    </dgm:pt>
    <dgm:pt modelId="{B6371842-F2E0-42C8-B1A5-1C8CF746DEE3}" type="pres">
      <dgm:prSet presAssocID="{36781830-2143-4967-95C4-FDDF55B22846}" presName="childText" presStyleLbl="bgAcc1" presStyleIdx="3" presStyleCnt="4" custScaleX="203983" custScaleY="102163" custLinFactNeighborX="-6729" custLinFactNeighborY="-3913">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5C36D770-8896-4CFA-8905-EA9C807AE11B}" type="presOf" srcId="{22C328E6-418B-4DED-9424-CE11A1222E52}" destId="{0F37728E-82C2-49B2-819B-BF44AC6AEF67}"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FE6A1B55-2B82-4DB1-A6D3-22DC6AE202E2}" srcId="{752ABF17-45D3-4D6F-AF0B-07B12E002CD5}" destId="{08DB826C-8626-4EA8-A23C-D11B53B1EE1C}" srcOrd="2" destOrd="0" parTransId="{22C328E6-418B-4DED-9424-CE11A1222E52}" sibTransId="{6D32F301-5372-4DE3-8308-E3EE84A9D0ED}"/>
    <dgm:cxn modelId="{A750A676-C999-4D0A-A564-6D478378CEA9}" type="presOf" srcId="{585C29D7-30A1-47F2-977A-7762CD5A9D5B}" destId="{92974B8F-4931-4473-82D1-78D849AD4C79}" srcOrd="0" destOrd="0" presId="urn:microsoft.com/office/officeart/2005/8/layout/hierarchy3"/>
    <dgm:cxn modelId="{EB954882-BED7-43FF-A62B-8DD3FCD8A758}" srcId="{752ABF17-45D3-4D6F-AF0B-07B12E002CD5}" destId="{36781830-2143-4967-95C4-FDDF55B22846}" srcOrd="3" destOrd="0" parTransId="{95AFC90C-AA46-4359-8D68-599230BB79FC}" sibTransId="{2F016336-8775-4366-B2CE-7E01E36DE991}"/>
    <dgm:cxn modelId="{11D3AA98-E7A6-4568-8867-26EEF9BBBD0C}" srcId="{752ABF17-45D3-4D6F-AF0B-07B12E002CD5}" destId="{8C2FD9D4-68AF-4CAB-98A1-8716E9F1539E}" srcOrd="0" destOrd="0" parTransId="{0061C35C-1C0D-4D58-BD39-741AED07834E}" sibTransId="{85334283-1DDA-44A4-8602-C201D555A56E}"/>
    <dgm:cxn modelId="{C7DD4D9F-35A5-4E7E-B123-107866BC9FEE}" type="presOf" srcId="{95AFC90C-AA46-4359-8D68-599230BB79FC}" destId="{C1FA12D3-4A4B-4048-B329-F0972417B829}" srcOrd="0" destOrd="0" presId="urn:microsoft.com/office/officeart/2005/8/layout/hierarchy3"/>
    <dgm:cxn modelId="{BBACAFA4-C99C-4380-AF16-8B038575242F}" srcId="{07732A08-67EA-41C2-83B6-581F7668262E}" destId="{752ABF17-45D3-4D6F-AF0B-07B12E002CD5}" srcOrd="0" destOrd="0" parTransId="{B4AB3391-8A68-4393-A6BE-C273A09B9448}" sibTransId="{47AAB331-F9E9-4703-88D1-AB63E52D0D61}"/>
    <dgm:cxn modelId="{4A3E8BAE-B5F4-41C0-A9ED-28688315CA2D}" srcId="{752ABF17-45D3-4D6F-AF0B-07B12E002CD5}" destId="{585C29D7-30A1-47F2-977A-7762CD5A9D5B}" srcOrd="1" destOrd="0" parTransId="{D488F441-CCC0-43E5-AEDB-8D2A07F0A680}" sibTransId="{38C97A82-23D1-4214-A7B0-F476FB9075AD}"/>
    <dgm:cxn modelId="{8A0C22C5-9E15-401D-8589-2127EAFF88EB}" type="presOf" srcId="{07732A08-67EA-41C2-83B6-581F7668262E}" destId="{D037ECAC-66A4-4F3A-B77C-C617F456CF79}" srcOrd="0" destOrd="0" presId="urn:microsoft.com/office/officeart/2005/8/layout/hierarchy3"/>
    <dgm:cxn modelId="{FB3452D4-9335-4341-999E-92E98C4F40CC}" type="presOf" srcId="{D488F441-CCC0-43E5-AEDB-8D2A07F0A680}" destId="{780B6939-30CC-4459-9965-AADF309872C6}" srcOrd="0" destOrd="0" presId="urn:microsoft.com/office/officeart/2005/8/layout/hierarchy3"/>
    <dgm:cxn modelId="{108565DE-3314-490A-AD0B-D8EC287E462F}" type="presOf" srcId="{08DB826C-8626-4EA8-A23C-D11B53B1EE1C}" destId="{DE7F4667-48FF-433C-B697-B48320334BF5}" srcOrd="0" destOrd="0" presId="urn:microsoft.com/office/officeart/2005/8/layout/hierarchy3"/>
    <dgm:cxn modelId="{F5242FE9-E27E-423D-9F8C-57043839449E}" type="presOf" srcId="{36781830-2143-4967-95C4-FDDF55B22846}" destId="{B6371842-F2E0-42C8-B1A5-1C8CF746DEE3}"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9D8CB4E8-C369-45EF-85AA-AABB40AA71CD}" type="presParOf" srcId="{2ADD2365-E0CF-4C16-B171-1B68DDE134D1}" destId="{780B6939-30CC-4459-9965-AADF309872C6}" srcOrd="2" destOrd="0" presId="urn:microsoft.com/office/officeart/2005/8/layout/hierarchy3"/>
    <dgm:cxn modelId="{968BEC9E-7FA4-4798-A496-6B114613875E}" type="presParOf" srcId="{2ADD2365-E0CF-4C16-B171-1B68DDE134D1}" destId="{92974B8F-4931-4473-82D1-78D849AD4C79}" srcOrd="3" destOrd="0" presId="urn:microsoft.com/office/officeart/2005/8/layout/hierarchy3"/>
    <dgm:cxn modelId="{9315832F-85A5-4DEB-B80F-617724AF024F}" type="presParOf" srcId="{2ADD2365-E0CF-4C16-B171-1B68DDE134D1}" destId="{0F37728E-82C2-49B2-819B-BF44AC6AEF67}" srcOrd="4" destOrd="0" presId="urn:microsoft.com/office/officeart/2005/8/layout/hierarchy3"/>
    <dgm:cxn modelId="{7A18E603-D229-4A57-B494-D934C167A675}" type="presParOf" srcId="{2ADD2365-E0CF-4C16-B171-1B68DDE134D1}" destId="{DE7F4667-48FF-433C-B697-B48320334BF5}" srcOrd="5" destOrd="0" presId="urn:microsoft.com/office/officeart/2005/8/layout/hierarchy3"/>
    <dgm:cxn modelId="{3FFE61A5-A694-4882-A636-AF6E2BA91005}" type="presParOf" srcId="{2ADD2365-E0CF-4C16-B171-1B68DDE134D1}" destId="{C1FA12D3-4A4B-4048-B329-F0972417B829}" srcOrd="6" destOrd="0" presId="urn:microsoft.com/office/officeart/2005/8/layout/hierarchy3"/>
    <dgm:cxn modelId="{CE75D73D-B73D-4B5B-ACE1-1108C9A29544}" type="presParOf" srcId="{2ADD2365-E0CF-4C16-B171-1B68DDE134D1}" destId="{B6371842-F2E0-42C8-B1A5-1C8CF746DEE3}" srcOrd="7" destOrd="0" presId="urn:microsoft.com/office/officeart/2005/8/layout/hierarchy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732A08-67EA-41C2-83B6-581F7668262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kumimoji="1" lang="ja-JP" altLang="en-US"/>
        </a:p>
      </dgm:t>
    </dgm:pt>
    <dgm:pt modelId="{752ABF17-45D3-4D6F-AF0B-07B12E002CD5}">
      <dgm:prSet phldrT="[テキスト]" custT="1"/>
      <dgm:spPr>
        <a:solidFill>
          <a:schemeClr val="accent1">
            <a:lumMod val="60000"/>
            <a:lumOff val="40000"/>
          </a:schemeClr>
        </a:solidFill>
      </dgm:spPr>
      <dgm:t>
        <a:bodyPr/>
        <a:lstStyle/>
        <a:p>
          <a:r>
            <a:rPr kumimoji="1" lang="ja-JP" altLang="en-US" sz="1200" b="1" dirty="0">
              <a:solidFill>
                <a:schemeClr val="tx1"/>
              </a:solidFill>
              <a:latin typeface="Meiryo UI" panose="020B0604030504040204" pitchFamily="50" charset="-128"/>
              <a:ea typeface="Meiryo UI" panose="020B0604030504040204" pitchFamily="50" charset="-128"/>
            </a:rPr>
            <a:t>リソース提供基盤の識別子</a:t>
          </a:r>
        </a:p>
      </dgm:t>
    </dgm:pt>
    <dgm:pt modelId="{B4AB3391-8A68-4393-A6BE-C273A09B9448}" type="par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47AAB331-F9E9-4703-88D1-AB63E52D0D61}" type="sibTrans" cxnId="{BBACAFA4-C99C-4380-AF16-8B038575242F}">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C2FD9D4-68AF-4CAB-98A1-8716E9F1539E}">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(HTTP)</a:t>
          </a:r>
          <a:endParaRPr kumimoji="1" lang="ja-JP" altLang="en-US" sz="1200" dirty="0">
            <a:latin typeface="Meiryo UI" panose="020B0604030504040204" pitchFamily="50" charset="-128"/>
            <a:ea typeface="Meiryo UI" panose="020B0604030504040204" pitchFamily="50" charset="-128"/>
          </a:endParaRPr>
        </a:p>
      </dgm:t>
    </dgm:pt>
    <dgm:pt modelId="{0061C35C-1C0D-4D58-BD39-741AED07834E}" type="par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85334283-1DDA-44A4-8602-C201D555A56E}" type="sibTrans" cxnId="{11D3AA98-E7A6-4568-8867-26EEF9BBBD0C}">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B6B8F0AD-A400-480B-9CB9-E52B176706D5}">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(FTP)</a:t>
          </a:r>
          <a:endParaRPr kumimoji="1" lang="ja-JP" altLang="en-US" sz="1200" dirty="0">
            <a:latin typeface="Meiryo UI" panose="020B0604030504040204" pitchFamily="50" charset="-128"/>
            <a:ea typeface="Meiryo UI" panose="020B0604030504040204" pitchFamily="50" charset="-128"/>
          </a:endParaRPr>
        </a:p>
      </dgm:t>
    </dgm:pt>
    <dgm:pt modelId="{48753B50-C16A-4A0D-BA81-5FCF5889B3A9}" type="parTrans" cxnId="{277A3212-4719-4996-9CA3-E8052B7F5A4D}">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3DDFFB59-22FD-4217-8B6A-4075D2B2A10C}" type="sibTrans" cxnId="{277A3212-4719-4996-9CA3-E8052B7F5A4D}">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721164F5-DD55-4E98-83C8-89EFDA9785A6}">
      <dgm:prSet phldrT="[テキスト]" custT="1"/>
      <dgm:spPr/>
      <dgm:t>
        <a:bodyPr/>
        <a:lstStyle/>
        <a:p>
          <a:r>
            <a:rPr kumimoji="1" lang="ja-JP" altLang="en-US" sz="1200" dirty="0">
              <a:latin typeface="Meiryo UI" panose="020B0604030504040204" pitchFamily="50" charset="-128"/>
              <a:ea typeface="Meiryo UI" panose="020B0604030504040204" pitchFamily="50" charset="-128"/>
            </a:rPr>
            <a:t>ファイル提供</a:t>
          </a:r>
          <a:r>
            <a:rPr kumimoji="1" lang="en-US" altLang="ja-JP" sz="1200" dirty="0">
              <a:latin typeface="Meiryo UI" panose="020B0604030504040204" pitchFamily="50" charset="-128"/>
              <a:ea typeface="Meiryo UI" panose="020B0604030504040204" pitchFamily="50" charset="-128"/>
            </a:rPr>
            <a:t>(NGSI API)</a:t>
          </a:r>
          <a:endParaRPr kumimoji="1" lang="ja-JP" altLang="en-US" sz="1200" dirty="0">
            <a:latin typeface="Meiryo UI" panose="020B0604030504040204" pitchFamily="50" charset="-128"/>
            <a:ea typeface="Meiryo UI" panose="020B0604030504040204" pitchFamily="50" charset="-128"/>
          </a:endParaRPr>
        </a:p>
      </dgm:t>
    </dgm:pt>
    <dgm:pt modelId="{FC9BFCEF-F9A9-44FE-B1DF-BFE501A49630}" type="parTrans" cxnId="{3E5CBA38-F99F-4D08-8581-746BA7CCC5CE}">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B672E7DF-1FB5-4F85-B631-BEC44230B56D}" type="sibTrans" cxnId="{3E5CBA38-F99F-4D08-8581-746BA7CCC5CE}">
      <dgm:prSet/>
      <dgm:spPr/>
      <dgm:t>
        <a:bodyPr/>
        <a:lstStyle/>
        <a:p>
          <a:endParaRPr kumimoji="1" lang="ja-JP" altLang="en-US" sz="1000">
            <a:latin typeface="Meiryo UI" panose="020B0604030504040204" pitchFamily="50" charset="-128"/>
            <a:ea typeface="Meiryo UI" panose="020B0604030504040204" pitchFamily="50" charset="-128"/>
          </a:endParaRPr>
        </a:p>
      </dgm:t>
    </dgm:pt>
    <dgm:pt modelId="{D037ECAC-66A4-4F3A-B77C-C617F456CF79}" type="pres">
      <dgm:prSet presAssocID="{07732A08-67EA-41C2-83B6-581F7668262E}" presName="diagram" presStyleCnt="0">
        <dgm:presLayoutVars>
          <dgm:chPref val="1"/>
          <dgm:dir/>
          <dgm:animOne val="branch"/>
          <dgm:animLvl val="lvl"/>
          <dgm:resizeHandles/>
        </dgm:presLayoutVars>
      </dgm:prSet>
      <dgm:spPr/>
    </dgm:pt>
    <dgm:pt modelId="{03E25552-C46B-4B82-911C-5EB31F8624F0}" type="pres">
      <dgm:prSet presAssocID="{752ABF17-45D3-4D6F-AF0B-07B12E002CD5}" presName="root" presStyleCnt="0"/>
      <dgm:spPr/>
    </dgm:pt>
    <dgm:pt modelId="{A5F2E358-9A00-42E7-B2A0-8B6028B69FDA}" type="pres">
      <dgm:prSet presAssocID="{752ABF17-45D3-4D6F-AF0B-07B12E002CD5}" presName="rootComposite" presStyleCnt="0"/>
      <dgm:spPr/>
    </dgm:pt>
    <dgm:pt modelId="{167C2FD0-A2C2-4A90-B856-B02FF495870A}" type="pres">
      <dgm:prSet presAssocID="{752ABF17-45D3-4D6F-AF0B-07B12E002CD5}" presName="rootText" presStyleLbl="node1" presStyleIdx="0" presStyleCnt="1" custScaleX="194839" custScaleY="75359"/>
      <dgm:spPr/>
    </dgm:pt>
    <dgm:pt modelId="{55D71884-C3EE-4745-8EBF-C3B2C5AA25BA}" type="pres">
      <dgm:prSet presAssocID="{752ABF17-45D3-4D6F-AF0B-07B12E002CD5}" presName="rootConnector" presStyleLbl="node1" presStyleIdx="0" presStyleCnt="1"/>
      <dgm:spPr/>
    </dgm:pt>
    <dgm:pt modelId="{2ADD2365-E0CF-4C16-B171-1B68DDE134D1}" type="pres">
      <dgm:prSet presAssocID="{752ABF17-45D3-4D6F-AF0B-07B12E002CD5}" presName="childShape" presStyleCnt="0"/>
      <dgm:spPr/>
    </dgm:pt>
    <dgm:pt modelId="{61D237C9-08B5-4C09-922C-35944299074D}" type="pres">
      <dgm:prSet presAssocID="{0061C35C-1C0D-4D58-BD39-741AED07834E}" presName="Name13" presStyleLbl="parChTrans1D2" presStyleIdx="0" presStyleCnt="3"/>
      <dgm:spPr/>
    </dgm:pt>
    <dgm:pt modelId="{5BC178E6-7EA8-4BE8-8B4F-42A18C57BA7E}" type="pres">
      <dgm:prSet presAssocID="{8C2FD9D4-68AF-4CAB-98A1-8716E9F1539E}" presName="childText" presStyleLbl="bgAcc1" presStyleIdx="0" presStyleCnt="3" custScaleX="152301">
        <dgm:presLayoutVars>
          <dgm:bulletEnabled val="1"/>
        </dgm:presLayoutVars>
      </dgm:prSet>
      <dgm:spPr/>
    </dgm:pt>
    <dgm:pt modelId="{5B729A78-31DF-431B-85C9-F469E1E3E2A3}" type="pres">
      <dgm:prSet presAssocID="{48753B50-C16A-4A0D-BA81-5FCF5889B3A9}" presName="Name13" presStyleLbl="parChTrans1D2" presStyleIdx="1" presStyleCnt="3"/>
      <dgm:spPr/>
    </dgm:pt>
    <dgm:pt modelId="{DF077B4B-53ED-480C-9C73-7F13E816E059}" type="pres">
      <dgm:prSet presAssocID="{B6B8F0AD-A400-480B-9CB9-E52B176706D5}" presName="childText" presStyleLbl="bgAcc1" presStyleIdx="1" presStyleCnt="3" custScaleX="151033">
        <dgm:presLayoutVars>
          <dgm:bulletEnabled val="1"/>
        </dgm:presLayoutVars>
      </dgm:prSet>
      <dgm:spPr/>
    </dgm:pt>
    <dgm:pt modelId="{6176BCF9-D077-441B-9DD5-4EF34F381FCE}" type="pres">
      <dgm:prSet presAssocID="{FC9BFCEF-F9A9-44FE-B1DF-BFE501A49630}" presName="Name13" presStyleLbl="parChTrans1D2" presStyleIdx="2" presStyleCnt="3"/>
      <dgm:spPr/>
    </dgm:pt>
    <dgm:pt modelId="{7D6D9D19-1663-4603-8F4A-93B2A767CC69}" type="pres">
      <dgm:prSet presAssocID="{721164F5-DD55-4E98-83C8-89EFDA9785A6}" presName="childText" presStyleLbl="bgAcc1" presStyleIdx="2" presStyleCnt="3" custScaleX="150656">
        <dgm:presLayoutVars>
          <dgm:bulletEnabled val="1"/>
        </dgm:presLayoutVars>
      </dgm:prSet>
      <dgm:spPr/>
    </dgm:pt>
  </dgm:ptLst>
  <dgm:cxnLst>
    <dgm:cxn modelId="{41F8B60F-82CC-491B-AC5E-A2DD946F6FE6}" type="presOf" srcId="{752ABF17-45D3-4D6F-AF0B-07B12E002CD5}" destId="{55D71884-C3EE-4745-8EBF-C3B2C5AA25BA}" srcOrd="1" destOrd="0" presId="urn:microsoft.com/office/officeart/2005/8/layout/hierarchy3"/>
    <dgm:cxn modelId="{277A3212-4719-4996-9CA3-E8052B7F5A4D}" srcId="{752ABF17-45D3-4D6F-AF0B-07B12E002CD5}" destId="{B6B8F0AD-A400-480B-9CB9-E52B176706D5}" srcOrd="1" destOrd="0" parTransId="{48753B50-C16A-4A0D-BA81-5FCF5889B3A9}" sibTransId="{3DDFFB59-22FD-4217-8B6A-4075D2B2A10C}"/>
    <dgm:cxn modelId="{3E5CBA38-F99F-4D08-8581-746BA7CCC5CE}" srcId="{752ABF17-45D3-4D6F-AF0B-07B12E002CD5}" destId="{721164F5-DD55-4E98-83C8-89EFDA9785A6}" srcOrd="2" destOrd="0" parTransId="{FC9BFCEF-F9A9-44FE-B1DF-BFE501A49630}" sibTransId="{B672E7DF-1FB5-4F85-B631-BEC44230B56D}"/>
    <dgm:cxn modelId="{CB828B3F-66B1-44D4-8991-9813D5E9A948}" type="presOf" srcId="{721164F5-DD55-4E98-83C8-89EFDA9785A6}" destId="{7D6D9D19-1663-4603-8F4A-93B2A767CC69}" srcOrd="0" destOrd="0" presId="urn:microsoft.com/office/officeart/2005/8/layout/hierarchy3"/>
    <dgm:cxn modelId="{A085B25C-9ED0-48D2-8F54-696408A19EA3}" type="presOf" srcId="{752ABF17-45D3-4D6F-AF0B-07B12E002CD5}" destId="{167C2FD0-A2C2-4A90-B856-B02FF495870A}" srcOrd="0" destOrd="0" presId="urn:microsoft.com/office/officeart/2005/8/layout/hierarchy3"/>
    <dgm:cxn modelId="{7B6B7F53-D48D-4000-ACDC-6D6C1F03EB6E}" type="presOf" srcId="{0061C35C-1C0D-4D58-BD39-741AED07834E}" destId="{61D237C9-08B5-4C09-922C-35944299074D}" srcOrd="0" destOrd="0" presId="urn:microsoft.com/office/officeart/2005/8/layout/hierarchy3"/>
    <dgm:cxn modelId="{1507EA83-7F51-45D5-B916-7282C967522F}" type="presOf" srcId="{B6B8F0AD-A400-480B-9CB9-E52B176706D5}" destId="{DF077B4B-53ED-480C-9C73-7F13E816E059}" srcOrd="0" destOrd="0" presId="urn:microsoft.com/office/officeart/2005/8/layout/hierarchy3"/>
    <dgm:cxn modelId="{DE561E8D-ADA2-4029-9FC6-C925144CE73D}" type="presOf" srcId="{FC9BFCEF-F9A9-44FE-B1DF-BFE501A49630}" destId="{6176BCF9-D077-441B-9DD5-4EF34F381FCE}" srcOrd="0" destOrd="0" presId="urn:microsoft.com/office/officeart/2005/8/layout/hierarchy3"/>
    <dgm:cxn modelId="{11D3AA98-E7A6-4568-8867-26EEF9BBBD0C}" srcId="{752ABF17-45D3-4D6F-AF0B-07B12E002CD5}" destId="{8C2FD9D4-68AF-4CAB-98A1-8716E9F1539E}" srcOrd="0" destOrd="0" parTransId="{0061C35C-1C0D-4D58-BD39-741AED07834E}" sibTransId="{85334283-1DDA-44A4-8602-C201D555A56E}"/>
    <dgm:cxn modelId="{BBACAFA4-C99C-4380-AF16-8B038575242F}" srcId="{07732A08-67EA-41C2-83B6-581F7668262E}" destId="{752ABF17-45D3-4D6F-AF0B-07B12E002CD5}" srcOrd="0" destOrd="0" parTransId="{B4AB3391-8A68-4393-A6BE-C273A09B9448}" sibTransId="{47AAB331-F9E9-4703-88D1-AB63E52D0D61}"/>
    <dgm:cxn modelId="{00318EA7-34A0-4063-B877-9AC977809847}" type="presOf" srcId="{48753B50-C16A-4A0D-BA81-5FCF5889B3A9}" destId="{5B729A78-31DF-431B-85C9-F469E1E3E2A3}" srcOrd="0" destOrd="0" presId="urn:microsoft.com/office/officeart/2005/8/layout/hierarchy3"/>
    <dgm:cxn modelId="{8A0C22C5-9E15-401D-8589-2127EAFF88EB}" type="presOf" srcId="{07732A08-67EA-41C2-83B6-581F7668262E}" destId="{D037ECAC-66A4-4F3A-B77C-C617F456CF79}" srcOrd="0" destOrd="0" presId="urn:microsoft.com/office/officeart/2005/8/layout/hierarchy3"/>
    <dgm:cxn modelId="{CC77FAEC-55BF-495D-8320-187FB5EA92B5}" type="presOf" srcId="{8C2FD9D4-68AF-4CAB-98A1-8716E9F1539E}" destId="{5BC178E6-7EA8-4BE8-8B4F-42A18C57BA7E}" srcOrd="0" destOrd="0" presId="urn:microsoft.com/office/officeart/2005/8/layout/hierarchy3"/>
    <dgm:cxn modelId="{43D612D6-EC36-41E1-A8CE-1C1762EC1BC3}" type="presParOf" srcId="{D037ECAC-66A4-4F3A-B77C-C617F456CF79}" destId="{03E25552-C46B-4B82-911C-5EB31F8624F0}" srcOrd="0" destOrd="0" presId="urn:microsoft.com/office/officeart/2005/8/layout/hierarchy3"/>
    <dgm:cxn modelId="{4E4F9203-FDDC-41B7-8ED6-3F0B27FDB0DB}" type="presParOf" srcId="{03E25552-C46B-4B82-911C-5EB31F8624F0}" destId="{A5F2E358-9A00-42E7-B2A0-8B6028B69FDA}" srcOrd="0" destOrd="0" presId="urn:microsoft.com/office/officeart/2005/8/layout/hierarchy3"/>
    <dgm:cxn modelId="{238F78E6-5AB0-48D9-B745-0DC903864628}" type="presParOf" srcId="{A5F2E358-9A00-42E7-B2A0-8B6028B69FDA}" destId="{167C2FD0-A2C2-4A90-B856-B02FF495870A}" srcOrd="0" destOrd="0" presId="urn:microsoft.com/office/officeart/2005/8/layout/hierarchy3"/>
    <dgm:cxn modelId="{B72FCA1B-356F-4F7A-85BE-AE99FFE0EEFA}" type="presParOf" srcId="{A5F2E358-9A00-42E7-B2A0-8B6028B69FDA}" destId="{55D71884-C3EE-4745-8EBF-C3B2C5AA25BA}" srcOrd="1" destOrd="0" presId="urn:microsoft.com/office/officeart/2005/8/layout/hierarchy3"/>
    <dgm:cxn modelId="{62EC2229-F182-4E2A-8892-F4BC8BBC8C0D}" type="presParOf" srcId="{03E25552-C46B-4B82-911C-5EB31F8624F0}" destId="{2ADD2365-E0CF-4C16-B171-1B68DDE134D1}" srcOrd="1" destOrd="0" presId="urn:microsoft.com/office/officeart/2005/8/layout/hierarchy3"/>
    <dgm:cxn modelId="{DDECDF36-4AE3-44A1-89CF-97D3CD4445F4}" type="presParOf" srcId="{2ADD2365-E0CF-4C16-B171-1B68DDE134D1}" destId="{61D237C9-08B5-4C09-922C-35944299074D}" srcOrd="0" destOrd="0" presId="urn:microsoft.com/office/officeart/2005/8/layout/hierarchy3"/>
    <dgm:cxn modelId="{5CA97676-A3F3-488B-9642-620EFEC8CAF5}" type="presParOf" srcId="{2ADD2365-E0CF-4C16-B171-1B68DDE134D1}" destId="{5BC178E6-7EA8-4BE8-8B4F-42A18C57BA7E}" srcOrd="1" destOrd="0" presId="urn:microsoft.com/office/officeart/2005/8/layout/hierarchy3"/>
    <dgm:cxn modelId="{B9BEFD01-2B91-4595-8490-B1D182A24759}" type="presParOf" srcId="{2ADD2365-E0CF-4C16-B171-1B68DDE134D1}" destId="{5B729A78-31DF-431B-85C9-F469E1E3E2A3}" srcOrd="2" destOrd="0" presId="urn:microsoft.com/office/officeart/2005/8/layout/hierarchy3"/>
    <dgm:cxn modelId="{3F37AD62-5DD0-4DC1-BDCA-C083CA9A8D4B}" type="presParOf" srcId="{2ADD2365-E0CF-4C16-B171-1B68DDE134D1}" destId="{DF077B4B-53ED-480C-9C73-7F13E816E059}" srcOrd="3" destOrd="0" presId="urn:microsoft.com/office/officeart/2005/8/layout/hierarchy3"/>
    <dgm:cxn modelId="{F67E3579-A835-440F-912D-987F79E86DFA}" type="presParOf" srcId="{2ADD2365-E0CF-4C16-B171-1B68DDE134D1}" destId="{6176BCF9-D077-441B-9DD5-4EF34F381FCE}" srcOrd="4" destOrd="0" presId="urn:microsoft.com/office/officeart/2005/8/layout/hierarchy3"/>
    <dgm:cxn modelId="{29270458-49A9-4343-A1BF-DECC41AB9F4A}" type="presParOf" srcId="{2ADD2365-E0CF-4C16-B171-1B68DDE134D1}" destId="{7D6D9D19-1663-4603-8F4A-93B2A767CC69}" srcOrd="5" destOrd="0" presId="urn:microsoft.com/office/officeart/2005/8/layout/hierarchy3"/>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1674" y="34001"/>
          <a:ext cx="2234031" cy="364338"/>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データセットの情報を記述する言語　</a:t>
          </a:r>
        </a:p>
      </dsp:txBody>
      <dsp:txXfrm>
        <a:off x="12345" y="44672"/>
        <a:ext cx="2212689" cy="342996"/>
      </dsp:txXfrm>
    </dsp:sp>
    <dsp:sp modelId="{61D237C9-08B5-4C09-922C-35944299074D}">
      <dsp:nvSpPr>
        <dsp:cNvPr id="0" name=""/>
        <dsp:cNvSpPr/>
      </dsp:nvSpPr>
      <dsp:spPr>
        <a:xfrm>
          <a:off x="225077" y="398340"/>
          <a:ext cx="184176" cy="262937"/>
        </a:xfrm>
        <a:custGeom>
          <a:avLst/>
          <a:gdLst/>
          <a:ahLst/>
          <a:cxnLst/>
          <a:rect l="0" t="0" r="0" b="0"/>
          <a:pathLst>
            <a:path>
              <a:moveTo>
                <a:pt x="0" y="0"/>
              </a:moveTo>
              <a:lnTo>
                <a:pt x="0" y="262937"/>
              </a:lnTo>
              <a:lnTo>
                <a:pt x="184176" y="2629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409254" y="475168"/>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日本語</a:t>
          </a:r>
        </a:p>
      </dsp:txBody>
      <dsp:txXfrm>
        <a:off x="420156" y="486070"/>
        <a:ext cx="1167299" cy="350415"/>
      </dsp:txXfrm>
    </dsp:sp>
    <dsp:sp modelId="{780B6939-30CC-4459-9965-AADF309872C6}">
      <dsp:nvSpPr>
        <dsp:cNvPr id="0" name=""/>
        <dsp:cNvSpPr/>
      </dsp:nvSpPr>
      <dsp:spPr>
        <a:xfrm>
          <a:off x="225077" y="398340"/>
          <a:ext cx="184176" cy="726242"/>
        </a:xfrm>
        <a:custGeom>
          <a:avLst/>
          <a:gdLst/>
          <a:ahLst/>
          <a:cxnLst/>
          <a:rect l="0" t="0" r="0" b="0"/>
          <a:pathLst>
            <a:path>
              <a:moveTo>
                <a:pt x="0" y="0"/>
              </a:moveTo>
              <a:lnTo>
                <a:pt x="0" y="726242"/>
              </a:lnTo>
              <a:lnTo>
                <a:pt x="184176" y="7262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974B8F-4931-4473-82D1-78D849AD4C79}">
      <dsp:nvSpPr>
        <dsp:cNvPr id="0" name=""/>
        <dsp:cNvSpPr/>
      </dsp:nvSpPr>
      <dsp:spPr>
        <a:xfrm>
          <a:off x="409254" y="938473"/>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英語</a:t>
          </a:r>
        </a:p>
      </dsp:txBody>
      <dsp:txXfrm>
        <a:off x="420156" y="949375"/>
        <a:ext cx="1167299" cy="350415"/>
      </dsp:txXfrm>
    </dsp:sp>
    <dsp:sp modelId="{0F37728E-82C2-49B2-819B-BF44AC6AEF67}">
      <dsp:nvSpPr>
        <dsp:cNvPr id="0" name=""/>
        <dsp:cNvSpPr/>
      </dsp:nvSpPr>
      <dsp:spPr>
        <a:xfrm>
          <a:off x="225077" y="398340"/>
          <a:ext cx="184176" cy="1189546"/>
        </a:xfrm>
        <a:custGeom>
          <a:avLst/>
          <a:gdLst/>
          <a:ahLst/>
          <a:cxnLst/>
          <a:rect l="0" t="0" r="0" b="0"/>
          <a:pathLst>
            <a:path>
              <a:moveTo>
                <a:pt x="0" y="0"/>
              </a:moveTo>
              <a:lnTo>
                <a:pt x="0" y="1189546"/>
              </a:lnTo>
              <a:lnTo>
                <a:pt x="184176" y="11895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F4667-48FF-433C-B697-B48320334BF5}">
      <dsp:nvSpPr>
        <dsp:cNvPr id="0" name=""/>
        <dsp:cNvSpPr/>
      </dsp:nvSpPr>
      <dsp:spPr>
        <a:xfrm>
          <a:off x="409254" y="1401777"/>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中国語</a:t>
          </a:r>
        </a:p>
      </dsp:txBody>
      <dsp:txXfrm>
        <a:off x="420156" y="1412679"/>
        <a:ext cx="1167299" cy="350415"/>
      </dsp:txXfrm>
    </dsp:sp>
    <dsp:sp modelId="{C1FA12D3-4A4B-4048-B329-F0972417B829}">
      <dsp:nvSpPr>
        <dsp:cNvPr id="0" name=""/>
        <dsp:cNvSpPr/>
      </dsp:nvSpPr>
      <dsp:spPr>
        <a:xfrm>
          <a:off x="225077" y="398340"/>
          <a:ext cx="184176" cy="1652851"/>
        </a:xfrm>
        <a:custGeom>
          <a:avLst/>
          <a:gdLst/>
          <a:ahLst/>
          <a:cxnLst/>
          <a:rect l="0" t="0" r="0" b="0"/>
          <a:pathLst>
            <a:path>
              <a:moveTo>
                <a:pt x="0" y="0"/>
              </a:moveTo>
              <a:lnTo>
                <a:pt x="0" y="1652851"/>
              </a:lnTo>
              <a:lnTo>
                <a:pt x="184176" y="1652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371842-F2E0-42C8-B1A5-1C8CF746DEE3}">
      <dsp:nvSpPr>
        <dsp:cNvPr id="0" name=""/>
        <dsp:cNvSpPr/>
      </dsp:nvSpPr>
      <dsp:spPr>
        <a:xfrm>
          <a:off x="409254" y="1865082"/>
          <a:ext cx="1189103" cy="372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スペイン語</a:t>
          </a:r>
        </a:p>
      </dsp:txBody>
      <dsp:txXfrm>
        <a:off x="420156" y="1875984"/>
        <a:ext cx="1167299" cy="35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28744" y="429"/>
          <a:ext cx="2002653" cy="350597"/>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データセットの提供頻度</a:t>
          </a:r>
        </a:p>
      </dsp:txBody>
      <dsp:txXfrm>
        <a:off x="39013" y="10698"/>
        <a:ext cx="1982115" cy="330059"/>
      </dsp:txXfrm>
    </dsp:sp>
    <dsp:sp modelId="{61D237C9-08B5-4C09-922C-35944299074D}">
      <dsp:nvSpPr>
        <dsp:cNvPr id="0" name=""/>
        <dsp:cNvSpPr/>
      </dsp:nvSpPr>
      <dsp:spPr>
        <a:xfrm>
          <a:off x="229009" y="351026"/>
          <a:ext cx="159327" cy="274414"/>
        </a:xfrm>
        <a:custGeom>
          <a:avLst/>
          <a:gdLst/>
          <a:ahLst/>
          <a:cxnLst/>
          <a:rect l="0" t="0" r="0" b="0"/>
          <a:pathLst>
            <a:path>
              <a:moveTo>
                <a:pt x="0" y="0"/>
              </a:moveTo>
              <a:lnTo>
                <a:pt x="0" y="274414"/>
              </a:lnTo>
              <a:lnTo>
                <a:pt x="159327" y="2744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388336" y="431208"/>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常時</a:t>
          </a:r>
        </a:p>
      </dsp:txBody>
      <dsp:txXfrm>
        <a:off x="399714" y="442586"/>
        <a:ext cx="1218247" cy="365709"/>
      </dsp:txXfrm>
    </dsp:sp>
    <dsp:sp modelId="{780B6939-30CC-4459-9965-AADF309872C6}">
      <dsp:nvSpPr>
        <dsp:cNvPr id="0" name=""/>
        <dsp:cNvSpPr/>
      </dsp:nvSpPr>
      <dsp:spPr>
        <a:xfrm>
          <a:off x="229009" y="351026"/>
          <a:ext cx="159327" cy="757940"/>
        </a:xfrm>
        <a:custGeom>
          <a:avLst/>
          <a:gdLst/>
          <a:ahLst/>
          <a:cxnLst/>
          <a:rect l="0" t="0" r="0" b="0"/>
          <a:pathLst>
            <a:path>
              <a:moveTo>
                <a:pt x="0" y="0"/>
              </a:moveTo>
              <a:lnTo>
                <a:pt x="0" y="757940"/>
              </a:lnTo>
              <a:lnTo>
                <a:pt x="159327" y="7579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974B8F-4931-4473-82D1-78D849AD4C79}">
      <dsp:nvSpPr>
        <dsp:cNvPr id="0" name=""/>
        <dsp:cNvSpPr/>
      </dsp:nvSpPr>
      <dsp:spPr>
        <a:xfrm>
          <a:off x="388336" y="914734"/>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毎時</a:t>
          </a:r>
        </a:p>
      </dsp:txBody>
      <dsp:txXfrm>
        <a:off x="399714" y="926112"/>
        <a:ext cx="1218247" cy="365709"/>
      </dsp:txXfrm>
    </dsp:sp>
    <dsp:sp modelId="{0F37728E-82C2-49B2-819B-BF44AC6AEF67}">
      <dsp:nvSpPr>
        <dsp:cNvPr id="0" name=""/>
        <dsp:cNvSpPr/>
      </dsp:nvSpPr>
      <dsp:spPr>
        <a:xfrm>
          <a:off x="229009" y="351026"/>
          <a:ext cx="159327" cy="1241466"/>
        </a:xfrm>
        <a:custGeom>
          <a:avLst/>
          <a:gdLst/>
          <a:ahLst/>
          <a:cxnLst/>
          <a:rect l="0" t="0" r="0" b="0"/>
          <a:pathLst>
            <a:path>
              <a:moveTo>
                <a:pt x="0" y="0"/>
              </a:moveTo>
              <a:lnTo>
                <a:pt x="0" y="1241466"/>
              </a:lnTo>
              <a:lnTo>
                <a:pt x="159327" y="1241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F4667-48FF-433C-B697-B48320334BF5}">
      <dsp:nvSpPr>
        <dsp:cNvPr id="0" name=""/>
        <dsp:cNvSpPr/>
      </dsp:nvSpPr>
      <dsp:spPr>
        <a:xfrm>
          <a:off x="388336" y="1398260"/>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3</a:t>
          </a:r>
          <a:r>
            <a:rPr kumimoji="1" lang="ja-JP" altLang="en-US" sz="1200" kern="1200" dirty="0">
              <a:latin typeface="Meiryo UI" panose="020B0604030504040204" pitchFamily="50" charset="-128"/>
              <a:ea typeface="Meiryo UI" panose="020B0604030504040204" pitchFamily="50" charset="-128"/>
            </a:rPr>
            <a:t>時間毎</a:t>
          </a:r>
        </a:p>
      </dsp:txBody>
      <dsp:txXfrm>
        <a:off x="399714" y="1409638"/>
        <a:ext cx="1218247" cy="365709"/>
      </dsp:txXfrm>
    </dsp:sp>
    <dsp:sp modelId="{C1FA12D3-4A4B-4048-B329-F0972417B829}">
      <dsp:nvSpPr>
        <dsp:cNvPr id="0" name=""/>
        <dsp:cNvSpPr/>
      </dsp:nvSpPr>
      <dsp:spPr>
        <a:xfrm>
          <a:off x="229009" y="351026"/>
          <a:ext cx="159327" cy="1724992"/>
        </a:xfrm>
        <a:custGeom>
          <a:avLst/>
          <a:gdLst/>
          <a:ahLst/>
          <a:cxnLst/>
          <a:rect l="0" t="0" r="0" b="0"/>
          <a:pathLst>
            <a:path>
              <a:moveTo>
                <a:pt x="0" y="0"/>
              </a:moveTo>
              <a:lnTo>
                <a:pt x="0" y="1724992"/>
              </a:lnTo>
              <a:lnTo>
                <a:pt x="159327" y="1724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371842-F2E0-42C8-B1A5-1C8CF746DEE3}">
      <dsp:nvSpPr>
        <dsp:cNvPr id="0" name=""/>
        <dsp:cNvSpPr/>
      </dsp:nvSpPr>
      <dsp:spPr>
        <a:xfrm>
          <a:off x="388336" y="1881786"/>
          <a:ext cx="1241003" cy="3884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毎日</a:t>
          </a:r>
        </a:p>
      </dsp:txBody>
      <dsp:txXfrm>
        <a:off x="399714" y="1893164"/>
        <a:ext cx="1218247" cy="365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2FD0-A2C2-4A90-B856-B02FF495870A}">
      <dsp:nvSpPr>
        <dsp:cNvPr id="0" name=""/>
        <dsp:cNvSpPr/>
      </dsp:nvSpPr>
      <dsp:spPr>
        <a:xfrm>
          <a:off x="71541" y="686"/>
          <a:ext cx="1858918" cy="35949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solidFill>
                <a:schemeClr val="tx1"/>
              </a:solidFill>
              <a:latin typeface="Meiryo UI" panose="020B0604030504040204" pitchFamily="50" charset="-128"/>
              <a:ea typeface="Meiryo UI" panose="020B0604030504040204" pitchFamily="50" charset="-128"/>
            </a:rPr>
            <a:t>リソース提供基盤の識別子</a:t>
          </a:r>
        </a:p>
      </dsp:txBody>
      <dsp:txXfrm>
        <a:off x="82070" y="11215"/>
        <a:ext cx="1837860" cy="338434"/>
      </dsp:txXfrm>
    </dsp:sp>
    <dsp:sp modelId="{61D237C9-08B5-4C09-922C-35944299074D}">
      <dsp:nvSpPr>
        <dsp:cNvPr id="0" name=""/>
        <dsp:cNvSpPr/>
      </dsp:nvSpPr>
      <dsp:spPr>
        <a:xfrm>
          <a:off x="257433" y="360178"/>
          <a:ext cx="185891" cy="357779"/>
        </a:xfrm>
        <a:custGeom>
          <a:avLst/>
          <a:gdLst/>
          <a:ahLst/>
          <a:cxnLst/>
          <a:rect l="0" t="0" r="0" b="0"/>
          <a:pathLst>
            <a:path>
              <a:moveTo>
                <a:pt x="0" y="0"/>
              </a:moveTo>
              <a:lnTo>
                <a:pt x="0" y="357779"/>
              </a:lnTo>
              <a:lnTo>
                <a:pt x="185891" y="35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178E6-7EA8-4BE8-8B4F-42A18C57BA7E}">
      <dsp:nvSpPr>
        <dsp:cNvPr id="0" name=""/>
        <dsp:cNvSpPr/>
      </dsp:nvSpPr>
      <dsp:spPr>
        <a:xfrm>
          <a:off x="443325" y="479438"/>
          <a:ext cx="1162457"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(HTTP)</a:t>
          </a:r>
          <a:endParaRPr kumimoji="1" lang="ja-JP" altLang="en-US" sz="1200" kern="1200" dirty="0">
            <a:latin typeface="Meiryo UI" panose="020B0604030504040204" pitchFamily="50" charset="-128"/>
            <a:ea typeface="Meiryo UI" panose="020B0604030504040204" pitchFamily="50" charset="-128"/>
          </a:endParaRPr>
        </a:p>
      </dsp:txBody>
      <dsp:txXfrm>
        <a:off x="457297" y="493410"/>
        <a:ext cx="1134513" cy="449095"/>
      </dsp:txXfrm>
    </dsp:sp>
    <dsp:sp modelId="{5B729A78-31DF-431B-85C9-F469E1E3E2A3}">
      <dsp:nvSpPr>
        <dsp:cNvPr id="0" name=""/>
        <dsp:cNvSpPr/>
      </dsp:nvSpPr>
      <dsp:spPr>
        <a:xfrm>
          <a:off x="257433" y="360178"/>
          <a:ext cx="185891" cy="954079"/>
        </a:xfrm>
        <a:custGeom>
          <a:avLst/>
          <a:gdLst/>
          <a:ahLst/>
          <a:cxnLst/>
          <a:rect l="0" t="0" r="0" b="0"/>
          <a:pathLst>
            <a:path>
              <a:moveTo>
                <a:pt x="0" y="0"/>
              </a:moveTo>
              <a:lnTo>
                <a:pt x="0" y="954079"/>
              </a:lnTo>
              <a:lnTo>
                <a:pt x="185891" y="954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77B4B-53ED-480C-9C73-7F13E816E059}">
      <dsp:nvSpPr>
        <dsp:cNvPr id="0" name=""/>
        <dsp:cNvSpPr/>
      </dsp:nvSpPr>
      <dsp:spPr>
        <a:xfrm>
          <a:off x="443325" y="1075737"/>
          <a:ext cx="1152779"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(FTP)</a:t>
          </a:r>
          <a:endParaRPr kumimoji="1" lang="ja-JP" altLang="en-US" sz="1200" kern="1200" dirty="0">
            <a:latin typeface="Meiryo UI" panose="020B0604030504040204" pitchFamily="50" charset="-128"/>
            <a:ea typeface="Meiryo UI" panose="020B0604030504040204" pitchFamily="50" charset="-128"/>
          </a:endParaRPr>
        </a:p>
      </dsp:txBody>
      <dsp:txXfrm>
        <a:off x="457297" y="1089709"/>
        <a:ext cx="1124835" cy="449095"/>
      </dsp:txXfrm>
    </dsp:sp>
    <dsp:sp modelId="{6176BCF9-D077-441B-9DD5-4EF34F381FCE}">
      <dsp:nvSpPr>
        <dsp:cNvPr id="0" name=""/>
        <dsp:cNvSpPr/>
      </dsp:nvSpPr>
      <dsp:spPr>
        <a:xfrm>
          <a:off x="257433" y="360178"/>
          <a:ext cx="185891" cy="1550378"/>
        </a:xfrm>
        <a:custGeom>
          <a:avLst/>
          <a:gdLst/>
          <a:ahLst/>
          <a:cxnLst/>
          <a:rect l="0" t="0" r="0" b="0"/>
          <a:pathLst>
            <a:path>
              <a:moveTo>
                <a:pt x="0" y="0"/>
              </a:moveTo>
              <a:lnTo>
                <a:pt x="0" y="1550378"/>
              </a:lnTo>
              <a:lnTo>
                <a:pt x="185891" y="15503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6D9D19-1663-4603-8F4A-93B2A767CC69}">
      <dsp:nvSpPr>
        <dsp:cNvPr id="0" name=""/>
        <dsp:cNvSpPr/>
      </dsp:nvSpPr>
      <dsp:spPr>
        <a:xfrm>
          <a:off x="443325" y="1672037"/>
          <a:ext cx="1149901" cy="4770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ファイル提供</a:t>
          </a:r>
          <a:r>
            <a:rPr kumimoji="1" lang="en-US" altLang="ja-JP" sz="1200" kern="1200" dirty="0">
              <a:latin typeface="Meiryo UI" panose="020B0604030504040204" pitchFamily="50" charset="-128"/>
              <a:ea typeface="Meiryo UI" panose="020B0604030504040204" pitchFamily="50" charset="-128"/>
            </a:rPr>
            <a:t>(NGSI API)</a:t>
          </a:r>
          <a:endParaRPr kumimoji="1" lang="ja-JP" altLang="en-US" sz="1200" kern="1200" dirty="0">
            <a:latin typeface="Meiryo UI" panose="020B0604030504040204" pitchFamily="50" charset="-128"/>
            <a:ea typeface="Meiryo UI" panose="020B0604030504040204" pitchFamily="50" charset="-128"/>
          </a:endParaRPr>
        </a:p>
      </dsp:txBody>
      <dsp:txXfrm>
        <a:off x="457297" y="1686009"/>
        <a:ext cx="1121957" cy="4490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2918831" cy="495029"/>
          </a:xfrm>
          <a:prstGeom prst="rect">
            <a:avLst/>
          </a:prstGeom>
        </p:spPr>
        <p:txBody>
          <a:bodyPr vert="horz" lIns="91427" tIns="45714" rIns="91427" bIns="45714"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2"/>
            <a:ext cx="2918831" cy="495029"/>
          </a:xfrm>
          <a:prstGeom prst="rect">
            <a:avLst/>
          </a:prstGeom>
        </p:spPr>
        <p:txBody>
          <a:bodyPr vert="horz" lIns="91427" tIns="45714" rIns="91427" bIns="45714" rtlCol="0"/>
          <a:lstStyle>
            <a:lvl1pPr algn="r">
              <a:defRPr sz="1200"/>
            </a:lvl1pPr>
          </a:lstStyle>
          <a:p>
            <a:fld id="{FBC5C42D-15BF-4869-8FB8-8E2925A40047}" type="datetimeFigureOut">
              <a:rPr kumimoji="1" lang="ja-JP" altLang="en-US" smtClean="0"/>
              <a:t>2022/3/25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27" tIns="45714" rIns="91427" bIns="45714" rtlCol="0" anchor="ctr"/>
          <a:lstStyle/>
          <a:p>
            <a:endParaRPr lang="ja-JP" altLang="en-US"/>
          </a:p>
        </p:txBody>
      </p:sp>
      <p:sp>
        <p:nvSpPr>
          <p:cNvPr id="5" name="ノート プレースホルダー 4"/>
          <p:cNvSpPr>
            <a:spLocks noGrp="1"/>
          </p:cNvSpPr>
          <p:nvPr>
            <p:ph type="body" sz="quarter" idx="3"/>
          </p:nvPr>
        </p:nvSpPr>
        <p:spPr>
          <a:xfrm>
            <a:off x="673577" y="4748165"/>
            <a:ext cx="5388610" cy="3884861"/>
          </a:xfrm>
          <a:prstGeom prst="rect">
            <a:avLst/>
          </a:prstGeom>
        </p:spPr>
        <p:txBody>
          <a:bodyPr vert="horz" lIns="91427" tIns="45714" rIns="91427" bIns="4571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371286"/>
            <a:ext cx="2918831" cy="495028"/>
          </a:xfrm>
          <a:prstGeom prst="rect">
            <a:avLst/>
          </a:prstGeom>
        </p:spPr>
        <p:txBody>
          <a:bodyPr vert="horz" lIns="91427" tIns="45714" rIns="91427" bIns="4571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6"/>
            <a:ext cx="2918831" cy="495028"/>
          </a:xfrm>
          <a:prstGeom prst="rect">
            <a:avLst/>
          </a:prstGeom>
        </p:spPr>
        <p:txBody>
          <a:bodyPr vert="horz" lIns="91427" tIns="45714" rIns="91427" bIns="45714" rtlCol="0" anchor="b"/>
          <a:lstStyle>
            <a:lvl1pPr algn="r">
              <a:defRPr sz="1200"/>
            </a:lvl1pPr>
          </a:lstStyle>
          <a:p>
            <a:fld id="{04875828-964D-4D25-AF84-BEA903889EBC}" type="slidenum">
              <a:rPr kumimoji="1" lang="ja-JP" altLang="en-US" smtClean="0"/>
              <a:t>‹#›</a:t>
            </a:fld>
            <a:endParaRPr kumimoji="1" lang="ja-JP" altLang="en-US"/>
          </a:p>
        </p:txBody>
      </p:sp>
    </p:spTree>
    <p:extLst>
      <p:ext uri="{BB962C8B-B14F-4D97-AF65-F5344CB8AC3E}">
        <p14:creationId xmlns:p14="http://schemas.microsoft.com/office/powerpoint/2010/main" val="6319077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0</a:t>
            </a:fld>
            <a:endParaRPr kumimoji="1" lang="ja-JP" altLang="en-US"/>
          </a:p>
        </p:txBody>
      </p:sp>
    </p:spTree>
    <p:extLst>
      <p:ext uri="{BB962C8B-B14F-4D97-AF65-F5344CB8AC3E}">
        <p14:creationId xmlns:p14="http://schemas.microsoft.com/office/powerpoint/2010/main" val="39175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16</a:t>
            </a:fld>
            <a:endParaRPr kumimoji="1" lang="ja-JP" altLang="en-US"/>
          </a:p>
        </p:txBody>
      </p:sp>
    </p:spTree>
    <p:extLst>
      <p:ext uri="{BB962C8B-B14F-4D97-AF65-F5344CB8AC3E}">
        <p14:creationId xmlns:p14="http://schemas.microsoft.com/office/powerpoint/2010/main" val="201884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18</a:t>
            </a:fld>
            <a:endParaRPr kumimoji="1" lang="ja-JP" altLang="en-US"/>
          </a:p>
        </p:txBody>
      </p:sp>
    </p:spTree>
    <p:extLst>
      <p:ext uri="{BB962C8B-B14F-4D97-AF65-F5344CB8AC3E}">
        <p14:creationId xmlns:p14="http://schemas.microsoft.com/office/powerpoint/2010/main" val="233674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20</a:t>
            </a:fld>
            <a:endParaRPr kumimoji="1" lang="ja-JP" altLang="en-US"/>
          </a:p>
        </p:txBody>
      </p:sp>
    </p:spTree>
    <p:extLst>
      <p:ext uri="{BB962C8B-B14F-4D97-AF65-F5344CB8AC3E}">
        <p14:creationId xmlns:p14="http://schemas.microsoft.com/office/powerpoint/2010/main" val="1204171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84676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22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868989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19577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634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2780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6896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305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a:xfrm>
            <a:off x="673577" y="4748165"/>
            <a:ext cx="5862656" cy="3884861"/>
          </a:xfrm>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en-US" altLang="ja-JP" sz="1100" b="0" dirty="0">
                <a:latin typeface="Meiryo UI" panose="020B0604030504040204" pitchFamily="50" charset="-128"/>
                <a:ea typeface="Meiryo UI" panose="020B0604030504040204" pitchFamily="50" charset="-128"/>
              </a:rPr>
              <a:t>1.1</a:t>
            </a:r>
            <a:r>
              <a:rPr kumimoji="1" lang="ja-JP" altLang="en-US" sz="1100" b="0" dirty="0">
                <a:latin typeface="Meiryo UI" panose="020B0604030504040204" pitchFamily="50" charset="-128"/>
                <a:ea typeface="Meiryo UI" panose="020B0604030504040204" pitchFamily="50" charset="-128"/>
              </a:rPr>
              <a:t>節では、</a:t>
            </a:r>
            <a:r>
              <a:rPr lang="ja-JP" altLang="en-US" sz="1100" b="0" dirty="0">
                <a:latin typeface="Meiryo UI" panose="020B0604030504040204" pitchFamily="50" charset="-128"/>
                <a:ea typeface="Meiryo UI" panose="020B0604030504040204" pitchFamily="50" charset="-128"/>
              </a:rPr>
              <a:t>データ利用に係る契約類型と</a:t>
            </a:r>
            <a:r>
              <a:rPr lang="en-US" altLang="ja-JP" sz="1100" b="0" dirty="0">
                <a:latin typeface="Meiryo UI" panose="020B0604030504040204" pitchFamily="50" charset="-128"/>
                <a:ea typeface="Meiryo UI" panose="020B0604030504040204" pitchFamily="50" charset="-128"/>
              </a:rPr>
              <a:t>CADDE</a:t>
            </a:r>
            <a:r>
              <a:rPr lang="ja-JP" altLang="en-US" sz="1100" b="0" dirty="0">
                <a:latin typeface="Meiryo UI" panose="020B0604030504040204" pitchFamily="50" charset="-128"/>
                <a:ea typeface="Meiryo UI" panose="020B0604030504040204" pitchFamily="50" charset="-128"/>
              </a:rPr>
              <a:t>における開発スコープとして、</a:t>
            </a:r>
            <a:r>
              <a:rPr lang="ja-JP" altLang="en-US" sz="1100" dirty="0">
                <a:latin typeface="Meiryo UI" panose="020B0604030504040204" pitchFamily="50" charset="-128"/>
                <a:ea typeface="Meiryo UI" panose="020B0604030504040204" pitchFamily="50" charset="-128"/>
              </a:rPr>
              <a:t>分野間のデータ流通を実現する基盤：　</a:t>
            </a:r>
            <a:r>
              <a:rPr lang="en-US" altLang="ja-JP" sz="1100" dirty="0">
                <a:latin typeface="Meiryo UI" panose="020B0604030504040204" pitchFamily="50" charset="-128"/>
                <a:ea typeface="Meiryo UI" panose="020B0604030504040204" pitchFamily="50" charset="-128"/>
              </a:rPr>
              <a:t>CADDE</a:t>
            </a:r>
            <a:r>
              <a:rPr lang="ja-JP" altLang="en-US" sz="1100" dirty="0">
                <a:latin typeface="Meiryo UI" panose="020B0604030504040204" pitchFamily="50" charset="-128"/>
                <a:ea typeface="Meiryo UI" panose="020B0604030504040204" pitchFamily="50" charset="-128"/>
              </a:rPr>
              <a:t>（ジャッデ）構想</a:t>
            </a:r>
            <a:r>
              <a:rPr kumimoji="1" lang="ja-JP" altLang="en-US" sz="1100" b="0" dirty="0">
                <a:latin typeface="Meiryo UI" panose="020B0604030504040204" pitchFamily="50" charset="-128"/>
                <a:ea typeface="Meiryo UI" panose="020B0604030504040204" pitchFamily="50" charset="-128"/>
              </a:rPr>
              <a:t>を示します。</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r>
              <a:rPr lang="ja-JP" altLang="en-US" sz="1100" dirty="0">
                <a:latin typeface="Meiryo UI" panose="020B0604030504040204" pitchFamily="50" charset="-128"/>
                <a:ea typeface="Meiryo UI" panose="020B0604030504040204" pitchFamily="50" charset="-128"/>
              </a:rPr>
              <a:t>データは組織内・業界内に秘蔵され、他分野のデータを知ることさえ困難な状況です。</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r>
              <a:rPr lang="ja-JP" altLang="en-US" sz="1100" dirty="0">
                <a:latin typeface="Meiryo UI" panose="020B0604030504040204" pitchFamily="50" charset="-128"/>
                <a:ea typeface="Meiryo UI" panose="020B0604030504040204" pitchFamily="50" charset="-128"/>
              </a:rPr>
              <a:t>分野を超えて安心してデータを取得・活用できるようになることで、既存のサービスが高度化するだけでなく、新しいサービスの創出を促進可能となります。</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r>
              <a:rPr lang="en-US" altLang="ja-JP" sz="1100" dirty="0">
                <a:latin typeface="Meiryo UI" panose="020B0604030504040204" pitchFamily="50" charset="-128"/>
                <a:ea typeface="Meiryo UI" panose="020B0604030504040204" pitchFamily="50" charset="-128"/>
              </a:rPr>
              <a:t>CADDE</a:t>
            </a:r>
            <a:r>
              <a:rPr lang="ja-JP" altLang="en-US" sz="1100" dirty="0">
                <a:latin typeface="Meiryo UI" panose="020B0604030504040204" pitchFamily="50" charset="-128"/>
                <a:ea typeface="Meiryo UI" panose="020B0604030504040204" pitchFamily="50" charset="-128"/>
              </a:rPr>
              <a:t>：</a:t>
            </a:r>
            <a:r>
              <a:rPr lang="en-US" altLang="ja-JP" sz="1100" b="0"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100" b="0"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ja-JP" altLang="en-US" sz="1100" dirty="0">
                <a:latin typeface="Meiryo UI" panose="020B0604030504040204" pitchFamily="50" charset="-128"/>
                <a:ea typeface="Meiryo UI" panose="020B0604030504040204" pitchFamily="50" charset="-128"/>
              </a:rPr>
              <a:t>は、</a:t>
            </a:r>
            <a:r>
              <a:rPr lang="ja-JP" altLang="en-US" sz="1100" dirty="0">
                <a:latin typeface="Meiryo UI"/>
                <a:ea typeface="Meiryo UI"/>
                <a:cs typeface="Meiryo UI" panose="020B0604030504040204" pitchFamily="50" charset="-128"/>
              </a:rPr>
              <a:t>分野を超えたデータ連携の仕組み提供します</a:t>
            </a:r>
            <a:r>
              <a:rPr lang="ja-JP" altLang="en-US" sz="1100" dirty="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defRPr/>
            </a:pPr>
            <a:r>
              <a:rPr lang="ja-JP" altLang="en-US" sz="1100" dirty="0">
                <a:latin typeface="Meiryo UI" panose="020B0604030504040204" pitchFamily="50" charset="-128"/>
                <a:ea typeface="Meiryo UI" panose="020B0604030504040204" pitchFamily="50" charset="-128"/>
              </a:rPr>
              <a:t>各企業や各分野毎基盤を接続するための、</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「発見」、「契約」、「安全に取得」の共通機能を提供します。</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7092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1F76-F25E-4F59-9F26-E463727FD84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endParaRPr kumimoji="1" lang="en-US" altLang="ja-JP"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6476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30</a:t>
            </a:fld>
            <a:endParaRPr kumimoji="1" lang="ja-JP" altLang="en-US"/>
          </a:p>
        </p:txBody>
      </p:sp>
    </p:spTree>
    <p:extLst>
      <p:ext uri="{BB962C8B-B14F-4D97-AF65-F5344CB8AC3E}">
        <p14:creationId xmlns:p14="http://schemas.microsoft.com/office/powerpoint/2010/main" val="296898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31</a:t>
            </a:fld>
            <a:endParaRPr kumimoji="1" lang="ja-JP" altLang="en-US"/>
          </a:p>
        </p:txBody>
      </p:sp>
    </p:spTree>
    <p:extLst>
      <p:ext uri="{BB962C8B-B14F-4D97-AF65-F5344CB8AC3E}">
        <p14:creationId xmlns:p14="http://schemas.microsoft.com/office/powerpoint/2010/main" val="17880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32</a:t>
            </a:fld>
            <a:endParaRPr kumimoji="1" lang="ja-JP" altLang="en-US"/>
          </a:p>
        </p:txBody>
      </p:sp>
    </p:spTree>
    <p:extLst>
      <p:ext uri="{BB962C8B-B14F-4D97-AF65-F5344CB8AC3E}">
        <p14:creationId xmlns:p14="http://schemas.microsoft.com/office/powerpoint/2010/main" val="1849414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34</a:t>
            </a:fld>
            <a:endParaRPr kumimoji="1" lang="ja-JP" altLang="en-US"/>
          </a:p>
        </p:txBody>
      </p:sp>
    </p:spTree>
    <p:extLst>
      <p:ext uri="{BB962C8B-B14F-4D97-AF65-F5344CB8AC3E}">
        <p14:creationId xmlns:p14="http://schemas.microsoft.com/office/powerpoint/2010/main" val="2210623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36</a:t>
            </a:fld>
            <a:endParaRPr kumimoji="1" lang="ja-JP" altLang="en-US"/>
          </a:p>
        </p:txBody>
      </p:sp>
    </p:spTree>
    <p:extLst>
      <p:ext uri="{BB962C8B-B14F-4D97-AF65-F5344CB8AC3E}">
        <p14:creationId xmlns:p14="http://schemas.microsoft.com/office/powerpoint/2010/main" val="2005584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38</a:t>
            </a:fld>
            <a:endParaRPr kumimoji="1" lang="ja-JP" altLang="en-US"/>
          </a:p>
        </p:txBody>
      </p:sp>
    </p:spTree>
    <p:extLst>
      <p:ext uri="{BB962C8B-B14F-4D97-AF65-F5344CB8AC3E}">
        <p14:creationId xmlns:p14="http://schemas.microsoft.com/office/powerpoint/2010/main" val="110617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39</a:t>
            </a:fld>
            <a:endParaRPr kumimoji="1" lang="ja-JP" altLang="en-US"/>
          </a:p>
        </p:txBody>
      </p:sp>
    </p:spTree>
    <p:extLst>
      <p:ext uri="{BB962C8B-B14F-4D97-AF65-F5344CB8AC3E}">
        <p14:creationId xmlns:p14="http://schemas.microsoft.com/office/powerpoint/2010/main" val="2944836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40</a:t>
            </a:fld>
            <a:endParaRPr kumimoji="1" lang="ja-JP" altLang="en-US"/>
          </a:p>
        </p:txBody>
      </p:sp>
    </p:spTree>
    <p:extLst>
      <p:ext uri="{BB962C8B-B14F-4D97-AF65-F5344CB8AC3E}">
        <p14:creationId xmlns:p14="http://schemas.microsoft.com/office/powerpoint/2010/main" val="3508649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41</a:t>
            </a:fld>
            <a:endParaRPr kumimoji="1" lang="ja-JP" altLang="en-US"/>
          </a:p>
        </p:txBody>
      </p:sp>
    </p:spTree>
    <p:extLst>
      <p:ext uri="{BB962C8B-B14F-4D97-AF65-F5344CB8AC3E}">
        <p14:creationId xmlns:p14="http://schemas.microsoft.com/office/powerpoint/2010/main" val="387104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ja-JP" altLang="en-US" sz="1100" dirty="0">
                <a:latin typeface="Meiryo UI" panose="020B0604030504040204" pitchFamily="50" charset="-128"/>
                <a:ea typeface="Meiryo UI" panose="020B0604030504040204" pitchFamily="50" charset="-128"/>
              </a:rPr>
              <a:t>１</a:t>
            </a:r>
            <a:r>
              <a:rPr kumimoji="1" lang="en-US" altLang="ja-JP" sz="1100" dirty="0">
                <a:latin typeface="Meiryo UI" panose="020B0604030504040204" pitchFamily="50" charset="-128"/>
                <a:ea typeface="Meiryo UI" panose="020B0604030504040204" pitchFamily="50" charset="-128"/>
              </a:rPr>
              <a:t>.4</a:t>
            </a:r>
            <a:r>
              <a:rPr kumimoji="1" lang="ja-JP" altLang="en-US" sz="1100" b="0" dirty="0">
                <a:latin typeface="Meiryo UI" panose="020B0604030504040204" pitchFamily="50" charset="-128"/>
                <a:ea typeface="Meiryo UI" panose="020B0604030504040204" pitchFamily="50" charset="-128"/>
              </a:rPr>
              <a:t>節</a:t>
            </a:r>
            <a:r>
              <a:rPr kumimoji="1" lang="ja-JP" altLang="en-US" sz="1100" dirty="0">
                <a:latin typeface="Meiryo UI" panose="020B0604030504040204" pitchFamily="50" charset="-128"/>
                <a:ea typeface="Meiryo UI" panose="020B0604030504040204" pitchFamily="50" charset="-128"/>
              </a:rPr>
              <a:t>では、データ流通における、データ提供者とデータ利用者の双方で実施されるデータ利用プロセスを図示します。</a:t>
            </a:r>
            <a:endParaRPr kumimoji="1" lang="en-US" altLang="ja-JP" sz="1100" dirty="0">
              <a:latin typeface="Meiryo UI" panose="020B0604030504040204" pitchFamily="50" charset="-128"/>
              <a:ea typeface="Meiryo UI" panose="020B0604030504040204" pitchFamily="50" charset="-128"/>
            </a:endParaRPr>
          </a:p>
          <a:p>
            <a:endParaRPr kumimoji="1" lang="en-US" altLang="ja-JP" sz="11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dirty="0">
                <a:latin typeface="Meiryo UI" panose="020B0604030504040204" pitchFamily="50" charset="-128"/>
                <a:ea typeface="Meiryo UI" panose="020B0604030504040204" pitchFamily="50" charset="-128"/>
              </a:rPr>
              <a:t>FY20</a:t>
            </a:r>
            <a:r>
              <a:rPr lang="ja-JP" altLang="en-US" sz="1100" dirty="0">
                <a:latin typeface="Meiryo UI" panose="020B0604030504040204" pitchFamily="50" charset="-128"/>
                <a:ea typeface="Meiryo UI" panose="020B0604030504040204" pitchFamily="50" charset="-128"/>
              </a:rPr>
              <a:t>まで、</a:t>
            </a:r>
            <a:r>
              <a:rPr lang="ja-JP" altLang="en-US" sz="1100" dirty="0">
                <a:solidFill>
                  <a:schemeClr val="tx1"/>
                </a:solidFill>
                <a:latin typeface="Meiryo UI" panose="020B0604030504040204" pitchFamily="50" charset="-128"/>
                <a:ea typeface="Meiryo UI" panose="020B0604030504040204" pitchFamily="50" charset="-128"/>
              </a:rPr>
              <a:t>「データを探す」の</a:t>
            </a:r>
            <a:r>
              <a:rPr lang="ja-JP" altLang="en-US" sz="1100" dirty="0">
                <a:latin typeface="Meiryo UI" panose="020B0604030504040204" pitchFamily="50" charset="-128"/>
                <a:ea typeface="Meiryo UI" panose="020B0604030504040204" pitchFamily="50" charset="-128"/>
              </a:rPr>
              <a:t>①データカタログ作成ツールや</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②カタログ横断検索</a:t>
            </a:r>
            <a:r>
              <a:rPr lang="ja-JP" altLang="en-US" sz="1100" dirty="0">
                <a:solidFill>
                  <a:schemeClr val="tx1"/>
                </a:solidFill>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③データカタログ詳細情報取得、また、</a:t>
            </a:r>
            <a:r>
              <a:rPr lang="ja-JP" altLang="en-US" sz="1100" dirty="0">
                <a:solidFill>
                  <a:schemeClr val="tx1"/>
                </a:solidFill>
                <a:latin typeface="Meiryo UI" panose="020B0604030504040204" pitchFamily="50" charset="-128"/>
                <a:ea typeface="Meiryo UI" panose="020B0604030504040204" pitchFamily="50" charset="-128"/>
              </a:rPr>
              <a:t>「データを取得する」の</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④データ交換</a:t>
            </a:r>
            <a:r>
              <a:rPr lang="ja-JP" altLang="en-US" sz="1100" dirty="0">
                <a:solidFill>
                  <a:schemeClr val="tx1"/>
                </a:solidFill>
                <a:latin typeface="Meiryo UI" panose="020B0604030504040204" pitchFamily="50" charset="-128"/>
                <a:ea typeface="Meiryo UI" panose="020B0604030504040204" pitchFamily="50" charset="-128"/>
              </a:rPr>
              <a:t>に関する機能を</a:t>
            </a:r>
            <a:r>
              <a:rPr lang="en-US" altLang="ja-JP" sz="1100" dirty="0">
                <a:solidFill>
                  <a:schemeClr val="tx1"/>
                </a:solidFill>
                <a:latin typeface="Meiryo UI" panose="020B0604030504040204" pitchFamily="50" charset="-128"/>
                <a:ea typeface="Meiryo UI" panose="020B0604030504040204" pitchFamily="50" charset="-128"/>
              </a:rPr>
              <a:t>CADDE</a:t>
            </a:r>
            <a:r>
              <a:rPr lang="ja-JP" altLang="en-US" sz="1100" dirty="0">
                <a:solidFill>
                  <a:schemeClr val="tx1"/>
                </a:solidFill>
                <a:latin typeface="Meiryo UI" panose="020B0604030504040204" pitchFamily="50" charset="-128"/>
                <a:ea typeface="Meiryo UI" panose="020B0604030504040204" pitchFamily="50" charset="-128"/>
              </a:rPr>
              <a:t>で開発し提供</a:t>
            </a:r>
            <a:r>
              <a:rPr lang="ja-JP" altLang="en-US" sz="1100" dirty="0">
                <a:latin typeface="Meiryo UI" panose="020B0604030504040204" pitchFamily="50" charset="-128"/>
                <a:ea typeface="Meiryo UI" panose="020B0604030504040204" pitchFamily="50" charset="-128"/>
              </a:rPr>
              <a:t>済みです。</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pP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pPr>
            <a:r>
              <a:rPr lang="en-US" altLang="ja-JP" sz="1100" dirty="0">
                <a:latin typeface="Meiryo UI" panose="020B0604030504040204" pitchFamily="50" charset="-128"/>
                <a:ea typeface="Meiryo UI" panose="020B0604030504040204" pitchFamily="50" charset="-128"/>
              </a:rPr>
              <a:t>FY21</a:t>
            </a:r>
            <a:r>
              <a:rPr lang="ja-JP" altLang="en-US" sz="1100" dirty="0">
                <a:latin typeface="Meiryo UI" panose="020B0604030504040204" pitchFamily="50" charset="-128"/>
                <a:ea typeface="Meiryo UI" panose="020B0604030504040204" pitchFamily="50" charset="-128"/>
              </a:rPr>
              <a:t>は</a:t>
            </a:r>
            <a:r>
              <a:rPr lang="ja-JP" altLang="en-US" sz="1100" dirty="0">
                <a:solidFill>
                  <a:schemeClr val="tx1"/>
                </a:solidFill>
                <a:latin typeface="Meiryo UI" panose="020B0604030504040204" pitchFamily="50" charset="-128"/>
                <a:ea typeface="Meiryo UI" panose="020B0604030504040204" pitchFamily="50" charset="-128"/>
              </a:rPr>
              <a:t>、「⑤</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a:solidFill>
                  <a:schemeClr val="tx1"/>
                </a:solidFill>
                <a:latin typeface="Meiryo UI" panose="020B0604030504040204" pitchFamily="50" charset="-128"/>
                <a:ea typeface="Meiryo UI" panose="020B0604030504040204" pitchFamily="50" charset="-128"/>
              </a:rPr>
              <a:t>申請・発行・</a:t>
            </a:r>
            <a:r>
              <a:rPr lang="en-US" altLang="ja-JP" sz="1100" dirty="0">
                <a:solidFill>
                  <a:schemeClr val="tx1"/>
                </a:solidFill>
                <a:latin typeface="Meiryo UI" panose="020B0604030504040204" pitchFamily="50" charset="-128"/>
                <a:ea typeface="Meiryo UI" panose="020B0604030504040204" pitchFamily="50" charset="-128"/>
              </a:rPr>
              <a:t>IdP</a:t>
            </a:r>
            <a:r>
              <a:rPr lang="ja-JP" altLang="en-US" sz="1100" dirty="0">
                <a:solidFill>
                  <a:schemeClr val="tx1"/>
                </a:solidFill>
                <a:latin typeface="Meiryo UI" panose="020B0604030504040204" pitchFamily="50" charset="-128"/>
                <a:ea typeface="Meiryo UI" panose="020B0604030504040204" pitchFamily="50" charset="-128"/>
              </a:rPr>
              <a:t>（認証）」</a:t>
            </a:r>
            <a:r>
              <a:rPr lang="ja-JP" altLang="en-US" sz="1100" dirty="0">
                <a:latin typeface="Meiryo UI" panose="020B0604030504040204" pitchFamily="50" charset="-128"/>
                <a:ea typeface="Meiryo UI" panose="020B0604030504040204" pitchFamily="50" charset="-128"/>
              </a:rPr>
              <a:t>、「⑥データ利用マッチング</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契約</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支払」、「</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⑦認可</a:t>
            </a:r>
            <a:r>
              <a:rPr lang="ja-JP" altLang="en-US" sz="1100" dirty="0">
                <a:latin typeface="Meiryo UI" panose="020B0604030504040204" pitchFamily="50" charset="-128"/>
                <a:ea typeface="Meiryo UI" panose="020B0604030504040204" pitchFamily="50" charset="-128"/>
              </a:rPr>
              <a:t>」、「⑧認可に基づくデータ交換制御」、「⑨来歴管理」に関する機能を追加提供します。</a:t>
            </a: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pPr>
            <a:endParaRPr lang="en-US" altLang="ja-JP" sz="1100" dirty="0">
              <a:latin typeface="Meiryo UI" panose="020B0604030504040204" pitchFamily="50" charset="-128"/>
              <a:ea typeface="Meiryo UI" panose="020B0604030504040204" pitchFamily="50" charset="-128"/>
            </a:endParaRPr>
          </a:p>
          <a:p>
            <a:pPr marL="0" indent="0">
              <a:buFont typeface="Wingdings" panose="05000000000000000000" pitchFamily="2" charset="2"/>
              <a:buNone/>
            </a:pPr>
            <a:r>
              <a:rPr lang="ja-JP" altLang="en-US" sz="1100" dirty="0">
                <a:latin typeface="Meiryo UI" panose="020B0604030504040204" pitchFamily="50" charset="-128"/>
                <a:ea typeface="Meiryo UI" panose="020B0604030504040204" pitchFamily="50" charset="-128"/>
              </a:rPr>
              <a:t>尚、⑥データ利用マッチング</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契約</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支払に関しては、既存のデータ取引市場サービスと連携することで実現します。</a:t>
            </a:r>
            <a:endParaRPr lang="en-US" altLang="ja-JP" sz="1100" dirty="0">
              <a:latin typeface="Meiryo UI" panose="020B0604030504040204" pitchFamily="50" charset="-128"/>
              <a:ea typeface="Meiryo UI" panose="020B0604030504040204" pitchFamily="50" charset="-128"/>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6</a:t>
            </a:fld>
            <a:endParaRPr kumimoji="1" lang="ja-JP" altLang="en-US"/>
          </a:p>
        </p:txBody>
      </p:sp>
    </p:spTree>
    <p:extLst>
      <p:ext uri="{BB962C8B-B14F-4D97-AF65-F5344CB8AC3E}">
        <p14:creationId xmlns:p14="http://schemas.microsoft.com/office/powerpoint/2010/main" val="3816766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42</a:t>
            </a:fld>
            <a:endParaRPr kumimoji="1" lang="ja-JP" altLang="en-US"/>
          </a:p>
        </p:txBody>
      </p:sp>
    </p:spTree>
    <p:extLst>
      <p:ext uri="{BB962C8B-B14F-4D97-AF65-F5344CB8AC3E}">
        <p14:creationId xmlns:p14="http://schemas.microsoft.com/office/powerpoint/2010/main" val="635224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43</a:t>
            </a:fld>
            <a:endParaRPr kumimoji="1" lang="ja-JP" altLang="en-US"/>
          </a:p>
        </p:txBody>
      </p:sp>
    </p:spTree>
    <p:extLst>
      <p:ext uri="{BB962C8B-B14F-4D97-AF65-F5344CB8AC3E}">
        <p14:creationId xmlns:p14="http://schemas.microsoft.com/office/powerpoint/2010/main" val="762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44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769519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45</a:t>
            </a:fld>
            <a:endParaRPr kumimoji="1" lang="ja-JP" altLang="en-US"/>
          </a:p>
        </p:txBody>
      </p:sp>
    </p:spTree>
    <p:extLst>
      <p:ext uri="{BB962C8B-B14F-4D97-AF65-F5344CB8AC3E}">
        <p14:creationId xmlns:p14="http://schemas.microsoft.com/office/powerpoint/2010/main" val="180429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46</a:t>
            </a:fld>
            <a:endParaRPr kumimoji="1" lang="ja-JP" altLang="en-US"/>
          </a:p>
        </p:txBody>
      </p:sp>
    </p:spTree>
    <p:extLst>
      <p:ext uri="{BB962C8B-B14F-4D97-AF65-F5344CB8AC3E}">
        <p14:creationId xmlns:p14="http://schemas.microsoft.com/office/powerpoint/2010/main" val="3497641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50</a:t>
            </a:fld>
            <a:endParaRPr kumimoji="1" lang="ja-JP" altLang="en-US"/>
          </a:p>
        </p:txBody>
      </p:sp>
    </p:spTree>
    <p:extLst>
      <p:ext uri="{BB962C8B-B14F-4D97-AF65-F5344CB8AC3E}">
        <p14:creationId xmlns:p14="http://schemas.microsoft.com/office/powerpoint/2010/main" val="3651316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51</a:t>
            </a:fld>
            <a:endParaRPr kumimoji="1" lang="ja-JP" altLang="en-US"/>
          </a:p>
        </p:txBody>
      </p:sp>
    </p:spTree>
    <p:extLst>
      <p:ext uri="{BB962C8B-B14F-4D97-AF65-F5344CB8AC3E}">
        <p14:creationId xmlns:p14="http://schemas.microsoft.com/office/powerpoint/2010/main" val="1204554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52</a:t>
            </a:fld>
            <a:endParaRPr kumimoji="1" lang="ja-JP" altLang="en-US"/>
          </a:p>
        </p:txBody>
      </p:sp>
    </p:spTree>
    <p:extLst>
      <p:ext uri="{BB962C8B-B14F-4D97-AF65-F5344CB8AC3E}">
        <p14:creationId xmlns:p14="http://schemas.microsoft.com/office/powerpoint/2010/main" val="1996486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53</a:t>
            </a:fld>
            <a:endParaRPr kumimoji="1" lang="ja-JP" altLang="en-US"/>
          </a:p>
        </p:txBody>
      </p:sp>
    </p:spTree>
    <p:extLst>
      <p:ext uri="{BB962C8B-B14F-4D97-AF65-F5344CB8AC3E}">
        <p14:creationId xmlns:p14="http://schemas.microsoft.com/office/powerpoint/2010/main" val="89423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55</a:t>
            </a:fld>
            <a:endParaRPr kumimoji="1" lang="ja-JP" altLang="en-US"/>
          </a:p>
        </p:txBody>
      </p:sp>
    </p:spTree>
    <p:extLst>
      <p:ext uri="{BB962C8B-B14F-4D97-AF65-F5344CB8AC3E}">
        <p14:creationId xmlns:p14="http://schemas.microsoft.com/office/powerpoint/2010/main" val="18500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255499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56</a:t>
            </a:fld>
            <a:endParaRPr kumimoji="1" lang="ja-JP" altLang="en-US"/>
          </a:p>
        </p:txBody>
      </p:sp>
    </p:spTree>
    <p:extLst>
      <p:ext uri="{BB962C8B-B14F-4D97-AF65-F5344CB8AC3E}">
        <p14:creationId xmlns:p14="http://schemas.microsoft.com/office/powerpoint/2010/main" val="2984300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57</a:t>
            </a:fld>
            <a:endParaRPr kumimoji="1" lang="ja-JP" altLang="en-US"/>
          </a:p>
        </p:txBody>
      </p:sp>
    </p:spTree>
    <p:extLst>
      <p:ext uri="{BB962C8B-B14F-4D97-AF65-F5344CB8AC3E}">
        <p14:creationId xmlns:p14="http://schemas.microsoft.com/office/powerpoint/2010/main" val="2211664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60</a:t>
            </a:fld>
            <a:endParaRPr kumimoji="1" lang="ja-JP" altLang="en-US"/>
          </a:p>
        </p:txBody>
      </p:sp>
    </p:spTree>
    <p:extLst>
      <p:ext uri="{BB962C8B-B14F-4D97-AF65-F5344CB8AC3E}">
        <p14:creationId xmlns:p14="http://schemas.microsoft.com/office/powerpoint/2010/main" val="1593980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61</a:t>
            </a:fld>
            <a:endParaRPr kumimoji="1" lang="ja-JP" altLang="en-US"/>
          </a:p>
        </p:txBody>
      </p:sp>
    </p:spTree>
    <p:extLst>
      <p:ext uri="{BB962C8B-B14F-4D97-AF65-F5344CB8AC3E}">
        <p14:creationId xmlns:p14="http://schemas.microsoft.com/office/powerpoint/2010/main" val="978535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62</a:t>
            </a:fld>
            <a:endParaRPr kumimoji="1" lang="ja-JP" altLang="en-US"/>
          </a:p>
        </p:txBody>
      </p:sp>
    </p:spTree>
    <p:extLst>
      <p:ext uri="{BB962C8B-B14F-4D97-AF65-F5344CB8AC3E}">
        <p14:creationId xmlns:p14="http://schemas.microsoft.com/office/powerpoint/2010/main" val="2650944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63</a:t>
            </a:fld>
            <a:endParaRPr kumimoji="1" lang="ja-JP" altLang="en-US"/>
          </a:p>
        </p:txBody>
      </p:sp>
    </p:spTree>
    <p:extLst>
      <p:ext uri="{BB962C8B-B14F-4D97-AF65-F5344CB8AC3E}">
        <p14:creationId xmlns:p14="http://schemas.microsoft.com/office/powerpoint/2010/main" val="158349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64</a:t>
            </a:fld>
            <a:endParaRPr kumimoji="1" lang="ja-JP" altLang="en-US"/>
          </a:p>
        </p:txBody>
      </p:sp>
    </p:spTree>
    <p:extLst>
      <p:ext uri="{BB962C8B-B14F-4D97-AF65-F5344CB8AC3E}">
        <p14:creationId xmlns:p14="http://schemas.microsoft.com/office/powerpoint/2010/main" val="4025140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65</a:t>
            </a:fld>
            <a:endParaRPr kumimoji="1" lang="ja-JP" altLang="en-US"/>
          </a:p>
        </p:txBody>
      </p:sp>
    </p:spTree>
    <p:extLst>
      <p:ext uri="{BB962C8B-B14F-4D97-AF65-F5344CB8AC3E}">
        <p14:creationId xmlns:p14="http://schemas.microsoft.com/office/powerpoint/2010/main" val="2984300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66</a:t>
            </a:fld>
            <a:endParaRPr kumimoji="1" lang="ja-JP" altLang="en-US"/>
          </a:p>
        </p:txBody>
      </p:sp>
    </p:spTree>
    <p:extLst>
      <p:ext uri="{BB962C8B-B14F-4D97-AF65-F5344CB8AC3E}">
        <p14:creationId xmlns:p14="http://schemas.microsoft.com/office/powerpoint/2010/main" val="766521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67</a:t>
            </a:fld>
            <a:endParaRPr kumimoji="1" lang="ja-JP" altLang="en-US"/>
          </a:p>
        </p:txBody>
      </p:sp>
    </p:spTree>
    <p:extLst>
      <p:ext uri="{BB962C8B-B14F-4D97-AF65-F5344CB8AC3E}">
        <p14:creationId xmlns:p14="http://schemas.microsoft.com/office/powerpoint/2010/main" val="422714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4053962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68</a:t>
            </a:fld>
            <a:endParaRPr kumimoji="1" lang="ja-JP" altLang="en-US"/>
          </a:p>
        </p:txBody>
      </p:sp>
    </p:spTree>
    <p:extLst>
      <p:ext uri="{BB962C8B-B14F-4D97-AF65-F5344CB8AC3E}">
        <p14:creationId xmlns:p14="http://schemas.microsoft.com/office/powerpoint/2010/main" val="17380085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69</a:t>
            </a:fld>
            <a:endParaRPr kumimoji="1" lang="ja-JP" altLang="en-US"/>
          </a:p>
        </p:txBody>
      </p:sp>
    </p:spTree>
    <p:extLst>
      <p:ext uri="{BB962C8B-B14F-4D97-AF65-F5344CB8AC3E}">
        <p14:creationId xmlns:p14="http://schemas.microsoft.com/office/powerpoint/2010/main" val="1258848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70</a:t>
            </a:fld>
            <a:endParaRPr kumimoji="1" lang="ja-JP" altLang="en-US"/>
          </a:p>
        </p:txBody>
      </p:sp>
    </p:spTree>
    <p:extLst>
      <p:ext uri="{BB962C8B-B14F-4D97-AF65-F5344CB8AC3E}">
        <p14:creationId xmlns:p14="http://schemas.microsoft.com/office/powerpoint/2010/main" val="59058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71</a:t>
            </a:fld>
            <a:endParaRPr kumimoji="1" lang="ja-JP" altLang="en-US"/>
          </a:p>
        </p:txBody>
      </p:sp>
    </p:spTree>
    <p:extLst>
      <p:ext uri="{BB962C8B-B14F-4D97-AF65-F5344CB8AC3E}">
        <p14:creationId xmlns:p14="http://schemas.microsoft.com/office/powerpoint/2010/main" val="1989330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72</a:t>
            </a:fld>
            <a:endParaRPr kumimoji="1" lang="ja-JP" altLang="en-US"/>
          </a:p>
        </p:txBody>
      </p:sp>
    </p:spTree>
    <p:extLst>
      <p:ext uri="{BB962C8B-B14F-4D97-AF65-F5344CB8AC3E}">
        <p14:creationId xmlns:p14="http://schemas.microsoft.com/office/powerpoint/2010/main" val="3217732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73</a:t>
            </a:fld>
            <a:endParaRPr kumimoji="1" lang="ja-JP" altLang="en-US"/>
          </a:p>
        </p:txBody>
      </p:sp>
    </p:spTree>
    <p:extLst>
      <p:ext uri="{BB962C8B-B14F-4D97-AF65-F5344CB8AC3E}">
        <p14:creationId xmlns:p14="http://schemas.microsoft.com/office/powerpoint/2010/main" val="1617074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74</a:t>
            </a:fld>
            <a:endParaRPr kumimoji="1" lang="ja-JP" altLang="en-US"/>
          </a:p>
        </p:txBody>
      </p:sp>
    </p:spTree>
    <p:extLst>
      <p:ext uri="{BB962C8B-B14F-4D97-AF65-F5344CB8AC3E}">
        <p14:creationId xmlns:p14="http://schemas.microsoft.com/office/powerpoint/2010/main" val="42679126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75</a:t>
            </a:fld>
            <a:endParaRPr kumimoji="1" lang="ja-JP" altLang="en-US"/>
          </a:p>
        </p:txBody>
      </p:sp>
    </p:spTree>
    <p:extLst>
      <p:ext uri="{BB962C8B-B14F-4D97-AF65-F5344CB8AC3E}">
        <p14:creationId xmlns:p14="http://schemas.microsoft.com/office/powerpoint/2010/main" val="150086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76</a:t>
            </a:fld>
            <a:endParaRPr kumimoji="1" lang="ja-JP" altLang="en-US"/>
          </a:p>
        </p:txBody>
      </p:sp>
    </p:spTree>
    <p:extLst>
      <p:ext uri="{BB962C8B-B14F-4D97-AF65-F5344CB8AC3E}">
        <p14:creationId xmlns:p14="http://schemas.microsoft.com/office/powerpoint/2010/main" val="1237763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77</a:t>
            </a:fld>
            <a:endParaRPr kumimoji="1" lang="ja-JP" altLang="en-US"/>
          </a:p>
        </p:txBody>
      </p:sp>
    </p:spTree>
    <p:extLst>
      <p:ext uri="{BB962C8B-B14F-4D97-AF65-F5344CB8AC3E}">
        <p14:creationId xmlns:p14="http://schemas.microsoft.com/office/powerpoint/2010/main" val="2262841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089609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78</a:t>
            </a:fld>
            <a:endParaRPr kumimoji="1" lang="ja-JP" altLang="en-US"/>
          </a:p>
        </p:txBody>
      </p:sp>
    </p:spTree>
    <p:extLst>
      <p:ext uri="{BB962C8B-B14F-4D97-AF65-F5344CB8AC3E}">
        <p14:creationId xmlns:p14="http://schemas.microsoft.com/office/powerpoint/2010/main" val="349018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79</a:t>
            </a:fld>
            <a:endParaRPr kumimoji="1" lang="ja-JP" altLang="en-US"/>
          </a:p>
        </p:txBody>
      </p:sp>
    </p:spTree>
    <p:extLst>
      <p:ext uri="{BB962C8B-B14F-4D97-AF65-F5344CB8AC3E}">
        <p14:creationId xmlns:p14="http://schemas.microsoft.com/office/powerpoint/2010/main" val="811705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lang="ja-JP" altLang="en-US" smtClean="0">
                <a:solidFill>
                  <a:prstClr val="black"/>
                </a:solidFill>
              </a:rPr>
              <a:pPr/>
              <a:t>80</a:t>
            </a:fld>
            <a:endParaRPr lang="ja-JP" altLang="en-US">
              <a:solidFill>
                <a:prstClr val="black"/>
              </a:solidFill>
            </a:endParaRPr>
          </a:p>
        </p:txBody>
      </p:sp>
    </p:spTree>
    <p:extLst>
      <p:ext uri="{BB962C8B-B14F-4D97-AF65-F5344CB8AC3E}">
        <p14:creationId xmlns:p14="http://schemas.microsoft.com/office/powerpoint/2010/main" val="23275650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81</a:t>
            </a:fld>
            <a:endParaRPr kumimoji="1" lang="ja-JP" altLang="en-US"/>
          </a:p>
        </p:txBody>
      </p:sp>
    </p:spTree>
    <p:extLst>
      <p:ext uri="{BB962C8B-B14F-4D97-AF65-F5344CB8AC3E}">
        <p14:creationId xmlns:p14="http://schemas.microsoft.com/office/powerpoint/2010/main" val="36121028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82</a:t>
            </a:fld>
            <a:endParaRPr kumimoji="1" lang="ja-JP" altLang="en-US"/>
          </a:p>
        </p:txBody>
      </p:sp>
    </p:spTree>
    <p:extLst>
      <p:ext uri="{BB962C8B-B14F-4D97-AF65-F5344CB8AC3E}">
        <p14:creationId xmlns:p14="http://schemas.microsoft.com/office/powerpoint/2010/main" val="3366391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83</a:t>
            </a:fld>
            <a:endParaRPr kumimoji="1" lang="ja-JP" altLang="en-US"/>
          </a:p>
        </p:txBody>
      </p:sp>
    </p:spTree>
    <p:extLst>
      <p:ext uri="{BB962C8B-B14F-4D97-AF65-F5344CB8AC3E}">
        <p14:creationId xmlns:p14="http://schemas.microsoft.com/office/powerpoint/2010/main" val="18380792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84</a:t>
            </a:fld>
            <a:endParaRPr kumimoji="1" lang="ja-JP" altLang="en-US"/>
          </a:p>
        </p:txBody>
      </p:sp>
    </p:spTree>
    <p:extLst>
      <p:ext uri="{BB962C8B-B14F-4D97-AF65-F5344CB8AC3E}">
        <p14:creationId xmlns:p14="http://schemas.microsoft.com/office/powerpoint/2010/main" val="1478451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85</a:t>
            </a:fld>
            <a:endParaRPr kumimoji="1" lang="ja-JP" altLang="en-US"/>
          </a:p>
        </p:txBody>
      </p:sp>
    </p:spTree>
    <p:extLst>
      <p:ext uri="{BB962C8B-B14F-4D97-AF65-F5344CB8AC3E}">
        <p14:creationId xmlns:p14="http://schemas.microsoft.com/office/powerpoint/2010/main" val="345220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86</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352577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87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468660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9233547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88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7169798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875828-964D-4D25-AF84-BEA903889EBC}" type="slidenum">
              <a:rPr kumimoji="1" lang="ja-JP" altLang="en-US" smtClean="0"/>
              <a:t>89</a:t>
            </a:fld>
            <a:endParaRPr kumimoji="1" lang="ja-JP" altLang="en-US"/>
          </a:p>
        </p:txBody>
      </p:sp>
    </p:spTree>
    <p:extLst>
      <p:ext uri="{BB962C8B-B14F-4D97-AF65-F5344CB8AC3E}">
        <p14:creationId xmlns:p14="http://schemas.microsoft.com/office/powerpoint/2010/main" val="42668229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242136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633908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9643797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93</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533701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5436366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95</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6959534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96</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3140864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97</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174597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13</a:t>
            </a:fld>
            <a:endParaRPr kumimoji="1" lang="ja-JP" altLang="en-US"/>
          </a:p>
        </p:txBody>
      </p:sp>
    </p:spTree>
    <p:extLst>
      <p:ext uri="{BB962C8B-B14F-4D97-AF65-F5344CB8AC3E}">
        <p14:creationId xmlns:p14="http://schemas.microsoft.com/office/powerpoint/2010/main" val="30575173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98</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32338541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99</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6528538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100</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2991890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101</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4568993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102</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6259449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103</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40711998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104</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8481094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4" name="スライド番号プレースホルダー 3"/>
          <p:cNvSpPr>
            <a:spLocks noGrp="1"/>
          </p:cNvSpPr>
          <p:nvPr>
            <p:ph type="sldNum" sz="quarter" idx="10"/>
          </p:nvPr>
        </p:nvSpPr>
        <p:spPr/>
        <p:txBody>
          <a:bodyPr/>
          <a:lstStyle/>
          <a:p>
            <a:fld id="{600C1F76-F25E-4F59-9F26-E463727FD84A}" type="slidenum">
              <a:rPr kumimoji="1" lang="ja-JP" altLang="en-US" smtClean="0"/>
              <a:t>105</a:t>
            </a:fld>
            <a:endParaRPr kumimoji="1" lang="ja-JP" altLang="en-US"/>
          </a:p>
        </p:txBody>
      </p:sp>
      <p:sp>
        <p:nvSpPr>
          <p:cNvPr id="3" name="ノート プレースホルダー 2">
            <a:extLst>
              <a:ext uri="{FF2B5EF4-FFF2-40B4-BE49-F238E27FC236}">
                <a16:creationId xmlns:a16="http://schemas.microsoft.com/office/drawing/2014/main" id="{92AC88C4-06DD-49B4-BE92-E54F68EE0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18439143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106</a:t>
            </a:fld>
            <a:endParaRPr kumimoji="1" lang="ja-JP" altLang="en-US"/>
          </a:p>
        </p:txBody>
      </p:sp>
    </p:spTree>
    <p:extLst>
      <p:ext uri="{BB962C8B-B14F-4D97-AF65-F5344CB8AC3E}">
        <p14:creationId xmlns:p14="http://schemas.microsoft.com/office/powerpoint/2010/main" val="2490356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95288" y="1223963"/>
            <a:ext cx="5875337" cy="33051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875828-964D-4D25-AF84-BEA903889EBC}" type="slidenum">
              <a:rPr kumimoji="1" lang="ja-JP" altLang="en-US" smtClean="0"/>
              <a:t>14</a:t>
            </a:fld>
            <a:endParaRPr kumimoji="1" lang="ja-JP" altLang="en-US"/>
          </a:p>
        </p:txBody>
      </p:sp>
    </p:spTree>
    <p:extLst>
      <p:ext uri="{BB962C8B-B14F-4D97-AF65-F5344CB8AC3E}">
        <p14:creationId xmlns:p14="http://schemas.microsoft.com/office/powerpoint/2010/main" val="117275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タイトルのみ">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3058BCE-6363-49FA-A3E4-EC4D26819489}"/>
              </a:ext>
            </a:extLst>
          </p:cNvPr>
          <p:cNvSpPr/>
          <p:nvPr userDrawn="1"/>
        </p:nvSpPr>
        <p:spPr>
          <a:xfrm>
            <a:off x="11832373" y="6580341"/>
            <a:ext cx="367408" cy="276999"/>
          </a:xfrm>
          <a:prstGeom prst="rect">
            <a:avLst/>
          </a:prstGeom>
        </p:spPr>
        <p:txBody>
          <a:bodyPr wrap="none" anchor="ctr">
            <a:spAutoFit/>
          </a:bodyPr>
          <a:lstStyle/>
          <a:p>
            <a:fld id="{8D8A5D70-00BF-43D1-9518-0183EFEF9A82}" type="slidenum">
              <a:rPr lang="ja-JP" altLang="en-US" sz="1200" smtClean="0">
                <a:solidFill>
                  <a:schemeClr val="tx1"/>
                </a:solidFill>
              </a:rPr>
              <a:pPr/>
              <a:t>‹#›</a:t>
            </a:fld>
            <a:endParaRPr lang="ja-JP" altLang="en-US" sz="1401" dirty="0">
              <a:solidFill>
                <a:schemeClr val="tx1"/>
              </a:solidFill>
            </a:endParaRPr>
          </a:p>
        </p:txBody>
      </p:sp>
      <p:sp>
        <p:nvSpPr>
          <p:cNvPr id="7" name="Text Box 13">
            <a:extLst>
              <a:ext uri="{FF2B5EF4-FFF2-40B4-BE49-F238E27FC236}">
                <a16:creationId xmlns:a16="http://schemas.microsoft.com/office/drawing/2014/main" id="{0D0623B3-8EF4-4A85-8EE1-7516E9EEA61B}"/>
              </a:ext>
            </a:extLst>
          </p:cNvPr>
          <p:cNvSpPr txBox="1">
            <a:spLocks noChangeArrowheads="1"/>
          </p:cNvSpPr>
          <p:nvPr userDrawn="1"/>
        </p:nvSpPr>
        <p:spPr bwMode="gray">
          <a:xfrm>
            <a:off x="1182000" y="6759237"/>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cxnSp>
        <p:nvCxnSpPr>
          <p:cNvPr id="6" name="直線コネクタ 5">
            <a:extLst>
              <a:ext uri="{FF2B5EF4-FFF2-40B4-BE49-F238E27FC236}">
                <a16:creationId xmlns:a16="http://schemas.microsoft.com/office/drawing/2014/main" id="{1D11BFC8-F1AB-482D-9CDB-48CB7DC84449}"/>
              </a:ext>
            </a:extLst>
          </p:cNvPr>
          <p:cNvCxnSpPr>
            <a:cxnSpLocks/>
          </p:cNvCxnSpPr>
          <p:nvPr userDrawn="1"/>
        </p:nvCxnSpPr>
        <p:spPr bwMode="auto">
          <a:xfrm>
            <a:off x="239350" y="615765"/>
            <a:ext cx="11713467"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617308582"/>
      </p:ext>
    </p:extLst>
  </p:cSld>
  <p:clrMapOvr>
    <a:masterClrMapping/>
  </p:clrMapOvr>
  <p:hf sldNum="0" hdr="0" dt="0"/>
  <p:extLst>
    <p:ext uri="{DCECCB84-F9BA-43D5-87BE-67443E8EF086}">
      <p15:sldGuideLst xmlns:p15="http://schemas.microsoft.com/office/powerpoint/2012/main">
        <p15:guide id="1" orient="horz" pos="346" userDrawn="1">
          <p15:clr>
            <a:srgbClr val="FBAE40"/>
          </p15:clr>
        </p15:guide>
        <p15:guide id="2" pos="1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3" hasCustomPrompt="1"/>
          </p:nvPr>
        </p:nvSpPr>
        <p:spPr>
          <a:xfrm>
            <a:off x="227013" y="77822"/>
            <a:ext cx="11724494" cy="464472"/>
          </a:xfrm>
          <a:prstGeom prst="rect">
            <a:avLst/>
          </a:prstGeom>
        </p:spPr>
        <p:txBody>
          <a:bodyPr wrap="none">
            <a:normAutofit/>
          </a:bodyPr>
          <a:lstStyle>
            <a:lvl1pPr marL="0" indent="0">
              <a:buFont typeface="+mj-lt"/>
              <a:buNone/>
              <a:defRPr sz="2400" b="0">
                <a:latin typeface="Meiryo UI" panose="020B0604030504040204" pitchFamily="50" charset="-128"/>
                <a:ea typeface="Meiryo UI" panose="020B0604030504040204" pitchFamily="50" charset="-128"/>
                <a:cs typeface="Meiryo UI" panose="020B0604030504040204" pitchFamily="50" charset="-128"/>
              </a:defRPr>
            </a:lvl1pPr>
            <a:lvl2pPr marL="158754" indent="0">
              <a:buFont typeface="+mj-lt"/>
              <a:buNone/>
              <a:defRPr sz="2201" b="1">
                <a:latin typeface="Meiryo UI" panose="020B0604030504040204" pitchFamily="50" charset="-128"/>
                <a:ea typeface="Meiryo UI" panose="020B0604030504040204" pitchFamily="50" charset="-128"/>
                <a:cs typeface="Meiryo UI" panose="020B0604030504040204" pitchFamily="50" charset="-128"/>
              </a:defRPr>
            </a:lvl2pPr>
          </a:lstStyle>
          <a:p>
            <a:pPr lvl="0"/>
            <a:r>
              <a:rPr kumimoji="1" lang="ja-JP" altLang="en-US"/>
              <a:t>・マスター テキストの書式設定</a:t>
            </a:r>
          </a:p>
        </p:txBody>
      </p:sp>
      <p:sp>
        <p:nvSpPr>
          <p:cNvPr id="10" name="正方形/長方形 9">
            <a:extLst>
              <a:ext uri="{FF2B5EF4-FFF2-40B4-BE49-F238E27FC236}">
                <a16:creationId xmlns:a16="http://schemas.microsoft.com/office/drawing/2014/main" id="{73058BCE-6363-49FA-A3E4-EC4D26819489}"/>
              </a:ext>
            </a:extLst>
          </p:cNvPr>
          <p:cNvSpPr/>
          <p:nvPr userDrawn="1"/>
        </p:nvSpPr>
        <p:spPr>
          <a:xfrm>
            <a:off x="11688419" y="6581002"/>
            <a:ext cx="367408" cy="276999"/>
          </a:xfrm>
          <a:prstGeom prst="rect">
            <a:avLst/>
          </a:prstGeom>
        </p:spPr>
        <p:txBody>
          <a:bodyPr wrap="none">
            <a:spAutoFit/>
          </a:bodyPr>
          <a:lstStyle/>
          <a:p>
            <a:fld id="{8D8A5D70-00BF-43D1-9518-0183EFEF9A82}" type="slidenum">
              <a:rPr lang="ja-JP" altLang="en-US" sz="1200" smtClean="0">
                <a:solidFill>
                  <a:schemeClr val="tx1"/>
                </a:solidFill>
              </a:rPr>
              <a:pPr/>
              <a:t>‹#›</a:t>
            </a:fld>
            <a:endParaRPr lang="ja-JP" altLang="en-US" sz="1401">
              <a:solidFill>
                <a:schemeClr val="tx1"/>
              </a:solidFill>
            </a:endParaRPr>
          </a:p>
        </p:txBody>
      </p:sp>
      <p:cxnSp>
        <p:nvCxnSpPr>
          <p:cNvPr id="12" name="直線コネクタ 11">
            <a:extLst>
              <a:ext uri="{FF2B5EF4-FFF2-40B4-BE49-F238E27FC236}">
                <a16:creationId xmlns:a16="http://schemas.microsoft.com/office/drawing/2014/main" id="{7541C717-62C4-4893-AE22-911E521CCFC0}"/>
              </a:ext>
            </a:extLst>
          </p:cNvPr>
          <p:cNvCxnSpPr>
            <a:cxnSpLocks/>
          </p:cNvCxnSpPr>
          <p:nvPr userDrawn="1"/>
        </p:nvCxnSpPr>
        <p:spPr bwMode="auto">
          <a:xfrm>
            <a:off x="227013" y="615765"/>
            <a:ext cx="11724494" cy="0"/>
          </a:xfrm>
          <a:prstGeom prst="line">
            <a:avLst/>
          </a:prstGeom>
          <a:noFill/>
          <a:ln w="38100" cap="flat" cmpd="sng" algn="ctr">
            <a:solidFill>
              <a:schemeClr val="tx2">
                <a:lumMod val="75000"/>
              </a:schemeClr>
            </a:solidFill>
            <a:prstDash val="solid"/>
            <a:round/>
            <a:headEnd type="none" w="med" len="med"/>
            <a:tailEnd type="none" w="med" len="med"/>
          </a:ln>
          <a:effectLst/>
        </p:spPr>
      </p:cxnSp>
      <p:sp>
        <p:nvSpPr>
          <p:cNvPr id="8" name="Text Box 13">
            <a:extLst>
              <a:ext uri="{FF2B5EF4-FFF2-40B4-BE49-F238E27FC236}">
                <a16:creationId xmlns:a16="http://schemas.microsoft.com/office/drawing/2014/main" id="{937C2E96-E79A-4035-BE5A-DCEC7526D1D8}"/>
              </a:ext>
            </a:extLst>
          </p:cNvPr>
          <p:cNvSpPr txBox="1">
            <a:spLocks noChangeArrowheads="1"/>
          </p:cNvSpPr>
          <p:nvPr userDrawn="1"/>
        </p:nvSpPr>
        <p:spPr bwMode="gray">
          <a:xfrm>
            <a:off x="1182000" y="6759239"/>
            <a:ext cx="9828000" cy="126060"/>
          </a:xfrm>
          <a:prstGeom prst="rect">
            <a:avLst/>
          </a:prstGeom>
          <a:noFill/>
          <a:ln w="25400">
            <a:noFill/>
            <a:miter lim="800000"/>
            <a:headEnd/>
            <a:tailEnd/>
          </a:ln>
        </p:spPr>
        <p:txBody>
          <a:bodyPr wrap="square" anchor="b">
            <a:spAutoFit/>
          </a:bodyPr>
          <a:lstStyle/>
          <a:p>
            <a:pPr marL="0" marR="0" lvl="0" indent="0" algn="l" defTabSz="742969" rtl="0" eaLnBrk="1" fontAlgn="auto" latinLnBrk="0" hangingPunct="1">
              <a:lnSpc>
                <a:spcPts val="162"/>
              </a:lnSpc>
              <a:spcBef>
                <a:spcPct val="50000"/>
              </a:spcBef>
              <a:spcAft>
                <a:spcPts val="0"/>
              </a:spcAft>
              <a:buClrTx/>
              <a:buSzTx/>
              <a:buFontTx/>
              <a:buNone/>
              <a:tabLst/>
              <a:defRPr/>
            </a:pP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NATIONAL INSTITUTE OF INFORMATICS, © 2022 NTT DATA Corporation, © JIP Techno Science Corporation, © Hitachi, Ltd. 2022 ,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SB Technology Corp.</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The University of Tokyo</a:t>
            </a:r>
            <a:r>
              <a:rPr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 NEC Corporation 2022</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Copyright 2022 FUJITSU LIMITED.</a:t>
            </a:r>
            <a:r>
              <a:rPr kumimoji="0" lang="ja-JP" altLang="en-US" sz="569">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569">
                <a:solidFill>
                  <a:schemeClr val="tx1"/>
                </a:solidFill>
                <a:latin typeface="Meiryo UI" panose="020B0604030504040204" pitchFamily="50" charset="-128"/>
                <a:ea typeface="Meiryo UI" panose="020B0604030504040204" pitchFamily="50" charset="-128"/>
                <a:cs typeface="Meiryo UI" panose="020B0604030504040204" pitchFamily="50" charset="-128"/>
              </a:rPr>
              <a:t>All rights reserved.</a:t>
            </a:r>
          </a:p>
        </p:txBody>
      </p:sp>
    </p:spTree>
    <p:extLst>
      <p:ext uri="{BB962C8B-B14F-4D97-AF65-F5344CB8AC3E}">
        <p14:creationId xmlns:p14="http://schemas.microsoft.com/office/powerpoint/2010/main" val="2625425559"/>
      </p:ext>
    </p:extLst>
  </p:cSld>
  <p:clrMapOvr>
    <a:masterClrMapping/>
  </p:clrMapOvr>
  <p:hf sldNum="0" hdr="0" dt="0"/>
  <p:extLst>
    <p:ext uri="{DCECCB84-F9BA-43D5-87BE-67443E8EF086}">
      <p15:sldGuideLst xmlns:p15="http://schemas.microsoft.com/office/powerpoint/2012/main">
        <p15:guide id="1" orient="horz" pos="346">
          <p15:clr>
            <a:srgbClr val="FBAE40"/>
          </p15:clr>
        </p15:guide>
        <p15:guide id="2" pos="1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10594-1B62-4B90-920A-44E63AFA5E18}" type="datetimeFigureOut">
              <a:rPr kumimoji="1" lang="ja-JP" altLang="en-US" smtClean="0"/>
              <a:t>2022/3/25</a:t>
            </a:fld>
            <a:endParaRPr kumimoji="1" lang="ja-JP" altLang="en-US"/>
          </a:p>
        </p:txBody>
      </p:sp>
      <p:sp>
        <p:nvSpPr>
          <p:cNvPr id="5" name="フッター プレースホルダー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576D3-9ECB-45A3-8D62-56DB5EAEA9D1}" type="slidenum">
              <a:rPr kumimoji="1" lang="ja-JP" altLang="en-US" smtClean="0"/>
              <a:t>‹#›</a:t>
            </a:fld>
            <a:endParaRPr kumimoji="1" lang="ja-JP" altLang="en-US"/>
          </a:p>
        </p:txBody>
      </p:sp>
    </p:spTree>
    <p:extLst>
      <p:ext uri="{BB962C8B-B14F-4D97-AF65-F5344CB8AC3E}">
        <p14:creationId xmlns:p14="http://schemas.microsoft.com/office/powerpoint/2010/main" val="3490964650"/>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23"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eiryo UI" panose="020B0604030504040204" pitchFamily="50" charset="-128"/>
          <a:ea typeface="Meiryo UI" panose="020B0604030504040204" pitchFamily="50" charset="-128"/>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423" rtl="0" eaLnBrk="1" latinLnBrk="0" hangingPunct="1">
        <a:defRPr kumimoji="1" sz="1801" kern="1200">
          <a:solidFill>
            <a:schemeClr val="tx1"/>
          </a:solidFill>
          <a:latin typeface="+mn-lt"/>
          <a:ea typeface="+mn-ea"/>
          <a:cs typeface="+mn-cs"/>
        </a:defRPr>
      </a:lvl1pPr>
      <a:lvl2pPr marL="457211" algn="l" defTabSz="914423" rtl="0" eaLnBrk="1" latinLnBrk="0" hangingPunct="1">
        <a:defRPr kumimoji="1" sz="1801" kern="1200">
          <a:solidFill>
            <a:schemeClr val="tx1"/>
          </a:solidFill>
          <a:latin typeface="+mn-lt"/>
          <a:ea typeface="+mn-ea"/>
          <a:cs typeface="+mn-cs"/>
        </a:defRPr>
      </a:lvl2pPr>
      <a:lvl3pPr marL="914423" algn="l" defTabSz="914423" rtl="0" eaLnBrk="1" latinLnBrk="0" hangingPunct="1">
        <a:defRPr kumimoji="1" sz="1801" kern="1200">
          <a:solidFill>
            <a:schemeClr val="tx1"/>
          </a:solidFill>
          <a:latin typeface="+mn-lt"/>
          <a:ea typeface="+mn-ea"/>
          <a:cs typeface="+mn-cs"/>
        </a:defRPr>
      </a:lvl3pPr>
      <a:lvl4pPr marL="1371634" algn="l" defTabSz="914423" rtl="0" eaLnBrk="1" latinLnBrk="0" hangingPunct="1">
        <a:defRPr kumimoji="1" sz="1801" kern="1200">
          <a:solidFill>
            <a:schemeClr val="tx1"/>
          </a:solidFill>
          <a:latin typeface="+mn-lt"/>
          <a:ea typeface="+mn-ea"/>
          <a:cs typeface="+mn-cs"/>
        </a:defRPr>
      </a:lvl4pPr>
      <a:lvl5pPr marL="1828846" algn="l" defTabSz="914423" rtl="0" eaLnBrk="1" latinLnBrk="0" hangingPunct="1">
        <a:defRPr kumimoji="1" sz="1801" kern="1200">
          <a:solidFill>
            <a:schemeClr val="tx1"/>
          </a:solidFill>
          <a:latin typeface="+mn-lt"/>
          <a:ea typeface="+mn-ea"/>
          <a:cs typeface="+mn-cs"/>
        </a:defRPr>
      </a:lvl5pPr>
      <a:lvl6pPr marL="2286057" algn="l" defTabSz="914423" rtl="0" eaLnBrk="1" latinLnBrk="0" hangingPunct="1">
        <a:defRPr kumimoji="1" sz="1801" kern="1200">
          <a:solidFill>
            <a:schemeClr val="tx1"/>
          </a:solidFill>
          <a:latin typeface="+mn-lt"/>
          <a:ea typeface="+mn-ea"/>
          <a:cs typeface="+mn-cs"/>
        </a:defRPr>
      </a:lvl6pPr>
      <a:lvl7pPr marL="2743269" algn="l" defTabSz="914423" rtl="0" eaLnBrk="1" latinLnBrk="0" hangingPunct="1">
        <a:defRPr kumimoji="1" sz="1801" kern="1200">
          <a:solidFill>
            <a:schemeClr val="tx1"/>
          </a:solidFill>
          <a:latin typeface="+mn-lt"/>
          <a:ea typeface="+mn-ea"/>
          <a:cs typeface="+mn-cs"/>
        </a:defRPr>
      </a:lvl7pPr>
      <a:lvl8pPr marL="3200480" algn="l" defTabSz="914423" rtl="0" eaLnBrk="1" latinLnBrk="0" hangingPunct="1">
        <a:defRPr kumimoji="1" sz="1801" kern="1200">
          <a:solidFill>
            <a:schemeClr val="tx1"/>
          </a:solidFill>
          <a:latin typeface="+mn-lt"/>
          <a:ea typeface="+mn-ea"/>
          <a:cs typeface="+mn-cs"/>
        </a:defRPr>
      </a:lvl8pPr>
      <a:lvl9pPr marL="3657691" algn="l" defTabSz="914423" rtl="0" eaLnBrk="1" latinLnBrk="0" hangingPunct="1">
        <a:defRPr kumimoji="1"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diagramQuickStyle" Target="../diagrams/quickStyle2.xml"/><Relationship Id="rId26" Type="http://schemas.openxmlformats.org/officeDocument/2006/relationships/image" Target="../media/image35.png"/><Relationship Id="rId39" Type="http://schemas.openxmlformats.org/officeDocument/2006/relationships/image" Target="../media/image48.svg"/><Relationship Id="rId3" Type="http://schemas.openxmlformats.org/officeDocument/2006/relationships/diagramData" Target="../diagrams/data1.xml"/><Relationship Id="rId21" Type="http://schemas.openxmlformats.org/officeDocument/2006/relationships/diagramData" Target="../diagrams/data3.xml"/><Relationship Id="rId34" Type="http://schemas.openxmlformats.org/officeDocument/2006/relationships/image" Target="../media/image43.png"/><Relationship Id="rId42" Type="http://schemas.openxmlformats.org/officeDocument/2006/relationships/image" Target="../media/image51.png"/><Relationship Id="rId7" Type="http://schemas.microsoft.com/office/2007/relationships/diagramDrawing" Target="../diagrams/drawing1.xml"/><Relationship Id="rId12" Type="http://schemas.openxmlformats.org/officeDocument/2006/relationships/image" Target="../media/image31.png"/><Relationship Id="rId17" Type="http://schemas.openxmlformats.org/officeDocument/2006/relationships/diagramLayout" Target="../diagrams/layout2.xml"/><Relationship Id="rId25" Type="http://schemas.microsoft.com/office/2007/relationships/diagramDrawing" Target="../diagrams/drawing3.xml"/><Relationship Id="rId33" Type="http://schemas.openxmlformats.org/officeDocument/2006/relationships/image" Target="../media/image42.svg"/><Relationship Id="rId38"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diagramData" Target="../diagrams/data2.xml"/><Relationship Id="rId20" Type="http://schemas.microsoft.com/office/2007/relationships/diagramDrawing" Target="../diagrams/drawing2.xml"/><Relationship Id="rId29" Type="http://schemas.openxmlformats.org/officeDocument/2006/relationships/image" Target="../media/image38.png"/><Relationship Id="rId41" Type="http://schemas.openxmlformats.org/officeDocument/2006/relationships/image" Target="../media/image50.sv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30.svg"/><Relationship Id="rId24" Type="http://schemas.openxmlformats.org/officeDocument/2006/relationships/diagramColors" Target="../diagrams/colors3.xml"/><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9.png"/><Relationship Id="rId5" Type="http://schemas.openxmlformats.org/officeDocument/2006/relationships/diagramQuickStyle" Target="../diagrams/quickStyle1.xml"/><Relationship Id="rId15" Type="http://schemas.openxmlformats.org/officeDocument/2006/relationships/image" Target="../media/image34.svg"/><Relationship Id="rId23" Type="http://schemas.openxmlformats.org/officeDocument/2006/relationships/diagramQuickStyle" Target="../diagrams/quickStyle3.xml"/><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29.png"/><Relationship Id="rId19" Type="http://schemas.openxmlformats.org/officeDocument/2006/relationships/diagramColors" Target="../diagrams/colors2.xml"/><Relationship Id="rId31" Type="http://schemas.openxmlformats.org/officeDocument/2006/relationships/image" Target="../media/image40.svg"/><Relationship Id="rId4" Type="http://schemas.openxmlformats.org/officeDocument/2006/relationships/diagramLayout" Target="../diagrams/layout1.xml"/><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diagramLayout" Target="../diagrams/layout3.xml"/><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svg"/><Relationship Id="rId43" Type="http://schemas.openxmlformats.org/officeDocument/2006/relationships/image" Target="../media/image52.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demo.ckan.org/api/3/action/package_search" TargetMode="External"/><Relationship Id="rId5" Type="http://schemas.openxmlformats.org/officeDocument/2006/relationships/hyperlink" Target="https://demo.ckan.org/api/3/action/package_show" TargetMode="External"/><Relationship Id="rId4" Type="http://schemas.openxmlformats.org/officeDocument/2006/relationships/hyperlink" Target="https://demo.ckan.org/api/3/action/package_lis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6.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9.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5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77.png"/><Relationship Id="rId7"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78.sv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2.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jpeg"/><Relationship Id="rId15" Type="http://schemas.openxmlformats.org/officeDocument/2006/relationships/image" Target="../media/image13.jpeg"/><Relationship Id="rId10" Type="http://schemas.openxmlformats.org/officeDocument/2006/relationships/image" Target="../media/image8.tiff"/><Relationship Id="rId4" Type="http://schemas.openxmlformats.org/officeDocument/2006/relationships/image" Target="../media/image2.jpeg"/><Relationship Id="rId9" Type="http://schemas.openxmlformats.org/officeDocument/2006/relationships/image" Target="../media/image7.tiff"/><Relationship Id="rId1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82.svg"/></Relationships>
</file>

<file path=ppt/slides/_rels/slide63.xml.rels><?xml version="1.0" encoding="UTF-8" standalone="yes"?>
<Relationships xmlns="http://schemas.openxmlformats.org/package/2006/relationships"><Relationship Id="rId3" Type="http://schemas.openxmlformats.org/officeDocument/2006/relationships/hyperlink" Target="https://www.w3.org/TR/vocab-dcat-2/"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hyperlink" Target="https://www.w3.org/TR/prov-o/"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slides/_rels/slide65.xml.rels><?xml version="1.0" encoding="UTF-8" standalone="yes"?>
<Relationships xmlns="http://schemas.openxmlformats.org/package/2006/relationships"><Relationship Id="rId3" Type="http://schemas.openxmlformats.org/officeDocument/2006/relationships/hyperlink" Target="https://www.w3.org/TR/vocab-dcat-2/"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www.w3.org/TR/prov-o/"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82.sv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hyperlink" Target="https://developers.google.com/search/docs/data-types/dataset?hl=ja"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hyperlink" Target="https://webma.xscore.co.jp/news/google-dataset-search/" TargetMode="External"/><Relationship Id="rId5" Type="http://schemas.openxmlformats.org/officeDocument/2006/relationships/hyperlink" Target="https://datasetsearch.research.google.com/" TargetMode="External"/><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wiki.goodrelations-vocabulary.org/Documentation/UN/CEFACT_Common_Codes"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24.svg"/><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5E2F0D19-A01A-4183-BA4B-785D6A405DC7}"/>
              </a:ext>
            </a:extLst>
          </p:cNvPr>
          <p:cNvGrpSpPr/>
          <p:nvPr/>
        </p:nvGrpSpPr>
        <p:grpSpPr>
          <a:xfrm>
            <a:off x="512712" y="725050"/>
            <a:ext cx="11320812" cy="6338667"/>
            <a:chOff x="530218" y="1232037"/>
            <a:chExt cx="9198160" cy="5150170"/>
          </a:xfrm>
        </p:grpSpPr>
        <p:sp>
          <p:nvSpPr>
            <p:cNvPr id="6" name="タイトル 4">
              <a:extLst>
                <a:ext uri="{FF2B5EF4-FFF2-40B4-BE49-F238E27FC236}">
                  <a16:creationId xmlns:a16="http://schemas.microsoft.com/office/drawing/2014/main" id="{85D45BB6-7018-4F79-9593-74AD8B2E112B}"/>
                </a:ext>
              </a:extLst>
            </p:cNvPr>
            <p:cNvSpPr txBox="1">
              <a:spLocks/>
            </p:cNvSpPr>
            <p:nvPr/>
          </p:nvSpPr>
          <p:spPr>
            <a:xfrm>
              <a:off x="530218" y="3075262"/>
              <a:ext cx="9198160" cy="3306945"/>
            </a:xfrm>
            <a:prstGeom prst="rect">
              <a:avLst/>
            </a:prstGeom>
          </p:spPr>
          <p:txBody>
            <a:bodyPr vert="horz" lIns="112542" tIns="56271" rIns="112542" bIns="56271" rtlCol="0" anchor="ctr">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spcBef>
                  <a:spcPts val="0"/>
                </a:spcBef>
                <a:defRPr/>
              </a:pPr>
              <a:r>
                <a:rPr lang="ja-JP" altLang="en-US"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戦略的イノベーション創造プログラム（</a:t>
              </a:r>
              <a:r>
                <a:rPr lang="en-US" altLang="ja-JP"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SIP</a:t>
              </a:r>
              <a:r>
                <a:rPr lang="ja-JP" altLang="en-US"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）第</a:t>
              </a:r>
              <a:r>
                <a:rPr lang="en-US" altLang="ja-JP"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期／ビッグデータ・</a:t>
              </a:r>
              <a:r>
                <a:rPr lang="en-US" altLang="ja-JP"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endParaRPr lang="en-US" altLang="ja-JP"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a:t>
              </a:r>
              <a:r>
                <a:rPr lang="en-US" altLang="ja-JP"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技術を用いたメタデータの構造化を核とした分野間データ連携基盤技術の研究開発と</a:t>
              </a:r>
              <a:endParaRPr lang="en-US" altLang="ja-JP"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時空間ビッグデータアプリケーションによる実証</a:t>
              </a:r>
              <a:endParaRPr lang="en-US" altLang="ja-JP"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a:defRPr/>
              </a:pPr>
              <a:r>
                <a:rPr lang="ja-JP" altLang="en-US"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ー分野・組織を超えたデータ活用とサービス提供を実現する基盤の研究</a:t>
              </a:r>
              <a:endParaRPr lang="en-US" altLang="ja-JP" sz="20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p:cNvSpPr/>
            <p:nvPr/>
          </p:nvSpPr>
          <p:spPr>
            <a:xfrm>
              <a:off x="2751423" y="5482734"/>
              <a:ext cx="4630434" cy="425117"/>
            </a:xfrm>
            <a:prstGeom prst="rect">
              <a:avLst/>
            </a:prstGeom>
          </p:spPr>
          <p:txBody>
            <a:bodyPr wrap="none">
              <a:spAutoFit/>
            </a:bodyPr>
            <a:lstStyle/>
            <a:p>
              <a:pPr algn="ctr">
                <a:defRPr/>
              </a:pPr>
              <a:r>
                <a:rPr lang="ja-JP" altLang="en-US" sz="28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合同コンソーシアム　データカタログ</a:t>
              </a:r>
              <a:r>
                <a:rPr lang="en-US" altLang="ja-JP" sz="28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TF</a:t>
              </a:r>
            </a:p>
          </p:txBody>
        </p:sp>
        <p:sp>
          <p:nvSpPr>
            <p:cNvPr id="9" name="正方形/長方形 8"/>
            <p:cNvSpPr/>
            <p:nvPr/>
          </p:nvSpPr>
          <p:spPr>
            <a:xfrm>
              <a:off x="4045500" y="3446902"/>
              <a:ext cx="1903959" cy="475130"/>
            </a:xfrm>
            <a:prstGeom prst="rect">
              <a:avLst/>
            </a:prstGeom>
          </p:spPr>
          <p:txBody>
            <a:bodyPr wrap="none">
              <a:spAutoFit/>
            </a:bodyPr>
            <a:lstStyle/>
            <a:p>
              <a:r>
                <a:rPr lang="en-US" altLang="ja-JP" sz="3200" dirty="0">
                  <a:latin typeface="Meiryo UI" panose="020B0604030504040204" pitchFamily="50" charset="-128"/>
                  <a:ea typeface="Meiryo UI" panose="020B0604030504040204" pitchFamily="50" charset="-128"/>
                </a:rPr>
                <a:t>2022/3/31</a:t>
              </a:r>
              <a:endParaRPr lang="ja-JP" altLang="en-US" sz="3200" dirty="0">
                <a:latin typeface="Meiryo UI" panose="020B0604030504040204" pitchFamily="50" charset="-128"/>
                <a:ea typeface="Meiryo UI" panose="020B0604030504040204" pitchFamily="50" charset="-128"/>
              </a:endParaRPr>
            </a:p>
          </p:txBody>
        </p:sp>
        <p:sp>
          <p:nvSpPr>
            <p:cNvPr id="10" name="タイトル 4">
              <a:extLst>
                <a:ext uri="{FF2B5EF4-FFF2-40B4-BE49-F238E27FC236}">
                  <a16:creationId xmlns:a16="http://schemas.microsoft.com/office/drawing/2014/main" id="{BC8D4DF5-2DEF-F94D-93FC-6DBD657F54DC}"/>
                </a:ext>
              </a:extLst>
            </p:cNvPr>
            <p:cNvSpPr txBox="1">
              <a:spLocks/>
            </p:cNvSpPr>
            <p:nvPr/>
          </p:nvSpPr>
          <p:spPr>
            <a:xfrm>
              <a:off x="694838" y="1232037"/>
              <a:ext cx="8743603" cy="2145931"/>
            </a:xfrm>
            <a:prstGeom prst="rect">
              <a:avLst/>
            </a:prstGeom>
          </p:spPr>
          <p:txBody>
            <a:bodyPr vert="horz" lIns="112542" tIns="56271" rIns="112542" bIns="56271" rtlCol="0" anchor="t">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r>
                <a:rPr lang="en-US" sz="2800" dirty="0">
                  <a:latin typeface="Meiryo UI" panose="020B0604030504040204" pitchFamily="50" charset="-128"/>
                  <a:ea typeface="Meiryo UI" panose="020B0604030504040204" pitchFamily="50" charset="-128"/>
                </a:rPr>
                <a:t>Society 5.0</a:t>
              </a:r>
              <a:r>
                <a:rPr lang="ja-JP" altLang="en-US" sz="2800" dirty="0">
                  <a:latin typeface="Meiryo UI" panose="020B0604030504040204" pitchFamily="50" charset="-128"/>
                  <a:ea typeface="Meiryo UI" panose="020B0604030504040204" pitchFamily="50" charset="-128"/>
                </a:rPr>
                <a:t>に向けて日本が考える</a:t>
              </a:r>
              <a:endParaRPr lang="en-US" altLang="ja-JP" sz="2800" dirty="0">
                <a:latin typeface="Meiryo UI" panose="020B0604030504040204" pitchFamily="50" charset="-128"/>
                <a:ea typeface="Meiryo UI" panose="020B0604030504040204" pitchFamily="50" charset="-128"/>
              </a:endParaRPr>
            </a:p>
            <a:p>
              <a:pPr algn="ctr"/>
              <a:r>
                <a:rPr lang="ja-JP" altLang="en-US" sz="3200" dirty="0">
                  <a:solidFill>
                    <a:srgbClr val="FF0000"/>
                  </a:solidFill>
                  <a:latin typeface="Meiryo UI" panose="020B0604030504040204" pitchFamily="50" charset="-128"/>
                  <a:ea typeface="Meiryo UI" panose="020B0604030504040204" pitchFamily="50" charset="-128"/>
                </a:rPr>
                <a:t>自由</a:t>
              </a:r>
              <a:r>
                <a:rPr lang="ja-JP" altLang="en-US" sz="2800" dirty="0">
                  <a:latin typeface="Meiryo UI" panose="020B0604030504040204" pitchFamily="50" charset="-128"/>
                  <a:ea typeface="Meiryo UI" panose="020B0604030504040204" pitchFamily="50" charset="-128"/>
                </a:rPr>
                <a:t>・</a:t>
              </a:r>
              <a:r>
                <a:rPr lang="ja-JP" altLang="en-US" sz="3200" dirty="0">
                  <a:solidFill>
                    <a:schemeClr val="accent6"/>
                  </a:solidFill>
                  <a:latin typeface="Meiryo UI" panose="020B0604030504040204" pitchFamily="50" charset="-128"/>
                  <a:ea typeface="Meiryo UI" panose="020B0604030504040204" pitchFamily="50" charset="-128"/>
                </a:rPr>
                <a:t>健全</a:t>
              </a:r>
              <a:r>
                <a:rPr lang="ja-JP" altLang="en-US" sz="2800" dirty="0">
                  <a:latin typeface="Meiryo UI" panose="020B0604030504040204" pitchFamily="50" charset="-128"/>
                  <a:ea typeface="Meiryo UI" panose="020B0604030504040204" pitchFamily="50" charset="-128"/>
                </a:rPr>
                <a:t>・</a:t>
              </a:r>
              <a:r>
                <a:rPr lang="ja-JP" altLang="en-US" sz="3200" dirty="0">
                  <a:solidFill>
                    <a:schemeClr val="accent4"/>
                  </a:solidFill>
                  <a:latin typeface="Meiryo UI" panose="020B0604030504040204" pitchFamily="50" charset="-128"/>
                  <a:ea typeface="Meiryo UI" panose="020B0604030504040204" pitchFamily="50" charset="-128"/>
                </a:rPr>
                <a:t>適正</a:t>
              </a:r>
              <a:r>
                <a:rPr lang="ja-JP" altLang="en-US" sz="2800" dirty="0">
                  <a:latin typeface="Meiryo UI" panose="020B0604030504040204" pitchFamily="50" charset="-128"/>
                  <a:ea typeface="Meiryo UI" panose="020B0604030504040204" pitchFamily="50" charset="-128"/>
                </a:rPr>
                <a:t>なデータ流通の姿を確立</a:t>
              </a:r>
              <a:br>
                <a:rPr lang="en-US" altLang="ja-JP" sz="2954" dirty="0">
                  <a:latin typeface="Meiryo UI" panose="020B0604030504040204" pitchFamily="50" charset="-128"/>
                  <a:ea typeface="Meiryo UI" panose="020B0604030504040204" pitchFamily="50" charset="-128"/>
                </a:rPr>
              </a:br>
              <a:r>
                <a:rPr lang="ja-JP" altLang="en-US" sz="2954" dirty="0">
                  <a:latin typeface="Meiryo UI" panose="020B0604030504040204" pitchFamily="50" charset="-128"/>
                  <a:ea typeface="Meiryo UI" panose="020B0604030504040204" pitchFamily="50" charset="-128"/>
                </a:rPr>
                <a:t>　</a:t>
              </a:r>
              <a:br>
                <a:rPr lang="en-US" altLang="ja-JP" sz="2954" dirty="0">
                  <a:latin typeface="Meiryo UI" panose="020B0604030504040204" pitchFamily="50" charset="-128"/>
                  <a:ea typeface="Meiryo UI" panose="020B0604030504040204" pitchFamily="50" charset="-128"/>
                </a:rPr>
              </a:br>
              <a:r>
                <a:rPr lang="en-US" altLang="ja-JP" sz="4400" dirty="0">
                  <a:latin typeface="Meiryo UI" panose="020B0604030504040204" pitchFamily="50" charset="-128"/>
                  <a:ea typeface="Meiryo UI" panose="020B0604030504040204" pitchFamily="50" charset="-128"/>
                  <a:cs typeface="72 Black" panose="020B0A04030603020204" pitchFamily="34" charset="0"/>
                </a:rPr>
                <a:t>SIP</a:t>
              </a:r>
              <a:r>
                <a:rPr lang="ja-JP" altLang="en-US" sz="4400" dirty="0">
                  <a:latin typeface="Meiryo UI" panose="020B0604030504040204" pitchFamily="50" charset="-128"/>
                  <a:ea typeface="Meiryo UI" panose="020B0604030504040204" pitchFamily="50" charset="-128"/>
                  <a:cs typeface="72 Black" panose="020B0A04030603020204" pitchFamily="34" charset="0"/>
                </a:rPr>
                <a:t>データカタログ項目仕様 </a:t>
              </a:r>
              <a:r>
                <a:rPr lang="en-US" altLang="ja-JP" sz="4400" b="0" dirty="0">
                  <a:latin typeface="Meiryo UI" panose="020B0604030504040204" pitchFamily="50" charset="-128"/>
                  <a:ea typeface="Meiryo UI" panose="020B0604030504040204" pitchFamily="50" charset="-128"/>
                  <a:cs typeface="72 Black" panose="020B0A04030603020204" pitchFamily="34" charset="0"/>
                </a:rPr>
                <a:t>Version2.0</a:t>
              </a:r>
              <a:endParaRPr lang="ja-JP" altLang="ja-JP" sz="4400" b="0" dirty="0">
                <a:latin typeface="Meiryo UI" panose="020B0604030504040204" pitchFamily="50" charset="-128"/>
                <a:ea typeface="Meiryo UI" panose="020B0604030504040204" pitchFamily="50" charset="-128"/>
                <a:cs typeface="72 Black" panose="020B0A04030603020204" pitchFamily="34" charset="0"/>
              </a:endParaRPr>
            </a:p>
            <a:p>
              <a:pPr algn="ctr"/>
              <a:r>
                <a:rPr lang="en-US" altLang="ja-JP" sz="4400" dirty="0">
                  <a:latin typeface="Meiryo UI" panose="020B0604030504040204" pitchFamily="50" charset="-128"/>
                  <a:ea typeface="Meiryo UI" panose="020B0604030504040204" pitchFamily="50" charset="-128"/>
                  <a:cs typeface="72 Black" panose="020B0A04030603020204" pitchFamily="34" charset="0"/>
                </a:rPr>
                <a:t> </a:t>
              </a:r>
              <a:r>
                <a:rPr lang="ja-JP" altLang="en-US" sz="4400" dirty="0">
                  <a:latin typeface="Meiryo UI" panose="020B0604030504040204" pitchFamily="50" charset="-128"/>
                  <a:ea typeface="Meiryo UI" panose="020B0604030504040204" pitchFamily="50" charset="-128"/>
                  <a:cs typeface="72 Black" panose="020B0A04030603020204" pitchFamily="34" charset="0"/>
                </a:rPr>
                <a:t>ガイドライン</a:t>
              </a:r>
              <a:endParaRPr lang="en-US" altLang="ja-JP" sz="4400" dirty="0">
                <a:latin typeface="Meiryo UI" panose="020B0604030504040204" pitchFamily="50" charset="-128"/>
                <a:ea typeface="Meiryo UI" panose="020B0604030504040204" pitchFamily="50" charset="-128"/>
                <a:cs typeface="72 Black" panose="020B0A04030603020204" pitchFamily="34" charset="0"/>
              </a:endParaRPr>
            </a:p>
          </p:txBody>
        </p:sp>
      </p:grpSp>
    </p:spTree>
    <p:extLst>
      <p:ext uri="{BB962C8B-B14F-4D97-AF65-F5344CB8AC3E}">
        <p14:creationId xmlns:p14="http://schemas.microsoft.com/office/powerpoint/2010/main" val="260839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ja-JP" altLang="en-US" sz="4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br>
              <a:rPr lang="en-US" altLang="ja-JP" sz="4400" b="1" dirty="0">
                <a:latin typeface="Meiryo UI" panose="020B0604030504040204" pitchFamily="50" charset="-128"/>
                <a:ea typeface="Meiryo UI" panose="020B0604030504040204" pitchFamily="50" charset="-128"/>
                <a:cs typeface="Meiryo UI" panose="020B0604030504040204" pitchFamily="50" charset="-128"/>
              </a:rPr>
            </a:b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p>
        </p:txBody>
      </p:sp>
    </p:spTree>
    <p:extLst>
      <p:ext uri="{BB962C8B-B14F-4D97-AF65-F5344CB8AC3E}">
        <p14:creationId xmlns:p14="http://schemas.microsoft.com/office/powerpoint/2010/main" val="1763235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(6/12)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535"/>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2C6420EF-E47A-4A32-8D7C-892EBA21CFF4}"/>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978FFD2C-8607-4B80-8CBA-B1E2C326E49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4651220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(7/12)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A</a:t>
            </a:r>
            <a:r>
              <a:rPr lang="ja-JP" altLang="en-US" sz="1400" b="1" dirty="0">
                <a:latin typeface="Meiryo UI"/>
                <a:ea typeface="Meiryo UI"/>
              </a:rPr>
              <a:t>）ファイル交換：横断検索用データカタログ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データカタログ作成ツールの機能「項目フィルタリング」において、ビジネス（ファイル交換）で利用する場合は、</a:t>
            </a:r>
            <a:endParaRPr lang="en-US" altLang="ja-JP" sz="140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48998DA1-93E4-48FA-80E7-D3495B992013}"/>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1F32A841-4B57-49BB-8A6C-8A6C81EDF5E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9795597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(8/12)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33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A</a:t>
            </a:r>
            <a:r>
              <a:rPr lang="ja-JP" altLang="en-US" sz="1400" b="1" dirty="0">
                <a:latin typeface="Meiryo UI"/>
                <a:ea typeface="Meiryo UI"/>
              </a:rPr>
              <a:t>）ファイル交換：詳細検索用データカタログ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65639B25-A42B-45DD-BB4E-AC924056F3BF}"/>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3B2C8E1A-1E9B-439A-A550-15F52D3809E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445553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(9/12)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a:latin typeface="Meiryo UI"/>
                <a:ea typeface="Meiryo UI"/>
              </a:rPr>
              <a:t>　</a:t>
            </a:r>
            <a:r>
              <a:rPr lang="ja-JP" altLang="en-US" sz="1400" dirty="0">
                <a:latin typeface="Meiryo UI"/>
                <a:ea typeface="Meiryo UI"/>
              </a:rPr>
              <a:t>データカタログ作成ツールの機能「項目フィルタリング」において、ビジネス（データサービス）で利用する場合は、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B034A46F-65EA-4D6D-9A62-7E3BAEDADBDC}"/>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11A5088A-2335-420D-806B-03489A6C00C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994230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(10/12)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9A7C520D-33EE-4418-9AF1-6BD8BA2BCA67}"/>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D07B7281-A133-4C02-AD8E-EE3E0C60A01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953133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(11/12)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039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C</a:t>
            </a:r>
            <a:r>
              <a:rPr lang="ja-JP" altLang="en-US" sz="1400" b="1" dirty="0">
                <a:latin typeface="Meiryo UI"/>
                <a:ea typeface="Meiryo UI"/>
              </a:rPr>
              <a:t>）</a:t>
            </a:r>
            <a:r>
              <a:rPr lang="en-US" altLang="ja-JP" sz="1400" b="1" dirty="0">
                <a:latin typeface="Meiryo UI"/>
                <a:ea typeface="Meiryo UI"/>
              </a:rPr>
              <a:t>NGSI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a:t>
            </a:r>
            <a:r>
              <a:rPr lang="en-US" altLang="ja-JP" sz="1400" dirty="0">
                <a:latin typeface="Meiryo UI"/>
                <a:ea typeface="Meiryo UI"/>
              </a:rPr>
              <a:t>NGSI</a:t>
            </a:r>
            <a:r>
              <a:rPr lang="ja-JP" altLang="en-US" sz="1400" dirty="0">
                <a:latin typeface="Meiryo UI"/>
                <a:ea typeface="Meiryo UI"/>
              </a:rPr>
              <a:t>）で利用する場合は、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A1B74170-1445-466E-865F-472518504EAD}"/>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8A2CDD7F-E4CC-47D7-8D49-BD15589CBA1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02013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33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３）ビジネス　－ </a:t>
            </a:r>
            <a:r>
              <a:rPr lang="en-US" altLang="ja-JP" sz="1400" b="1" dirty="0">
                <a:latin typeface="Meiryo UI"/>
                <a:ea typeface="Meiryo UI"/>
              </a:rPr>
              <a:t>C</a:t>
            </a:r>
            <a:r>
              <a:rPr lang="ja-JP" altLang="en-US" sz="1400" b="1" dirty="0">
                <a:latin typeface="Meiryo UI"/>
                <a:ea typeface="Meiryo UI"/>
              </a:rPr>
              <a:t>）</a:t>
            </a:r>
            <a:r>
              <a:rPr lang="en-US" altLang="ja-JP" sz="1400" b="1" dirty="0">
                <a:latin typeface="Meiryo UI"/>
                <a:ea typeface="Meiryo UI"/>
              </a:rPr>
              <a:t>NGIS</a:t>
            </a:r>
            <a:r>
              <a:rPr lang="ja-JP" altLang="en-US" sz="1400" b="1" dirty="0">
                <a:latin typeface="Meiryo UI"/>
                <a:ea typeface="Meiryo UI"/>
              </a:rPr>
              <a:t>：詳細検索用データカタログ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データカタログ作成ツールの機能「項目フィルタリング」において、ビジネス（</a:t>
            </a:r>
            <a:r>
              <a:rPr lang="en-US" altLang="ja-JP" sz="1400" dirty="0">
                <a:latin typeface="Meiryo UI"/>
                <a:ea typeface="Meiryo UI"/>
              </a:rPr>
              <a:t>NGIS</a:t>
            </a:r>
            <a:r>
              <a:rPr lang="ja-JP" altLang="en-US" sz="1400" dirty="0">
                <a:latin typeface="Meiryo UI"/>
                <a:ea typeface="Meiryo UI"/>
              </a:rPr>
              <a:t>）で利用する場合は、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下記の表を参考にコンフィグファイル（設定ファイル）を設定してください。なお、ビジネスのケースでは、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44877C2B-3058-4B1A-BF5A-07BD2601764F}"/>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FB4CDEB7-8BA4-4916-9163-84699255E4B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1281240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4">
            <a:extLst>
              <a:ext uri="{FF2B5EF4-FFF2-40B4-BE49-F238E27FC236}">
                <a16:creationId xmlns:a16="http://schemas.microsoft.com/office/drawing/2014/main" id="{85D45BB6-7018-4F79-9593-74AD8B2E112B}"/>
              </a:ext>
            </a:extLst>
          </p:cNvPr>
          <p:cNvSpPr txBox="1">
            <a:spLocks/>
          </p:cNvSpPr>
          <p:nvPr/>
        </p:nvSpPr>
        <p:spPr>
          <a:xfrm>
            <a:off x="583625" y="3687125"/>
            <a:ext cx="11320812" cy="2059270"/>
          </a:xfrm>
          <a:prstGeom prst="rect">
            <a:avLst/>
          </a:prstGeom>
        </p:spPr>
        <p:txBody>
          <a:bodyPr vert="horz" lIns="112542" tIns="56271" rIns="112542" bIns="56271" rtlCol="0" anchor="ctr">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spcBef>
                <a:spcPts val="0"/>
              </a:spcBef>
              <a:defRPr/>
            </a:pP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戦略的イノベーション創造プログラム（</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SIP</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）第</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期／ビッグデータ・</a:t>
            </a:r>
            <a:r>
              <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を活用したサイバー空間基盤技術</a:t>
            </a:r>
            <a:endParaRPr lang="en-US" altLang="ja-JP" sz="16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883161">
              <a:defRPr/>
            </a:pP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a:t>
            </a: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技術を用いたメタデータの構造化を核とした分野間データ連携基盤技術の研究開発と</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648693">
              <a:defRPr/>
            </a:pP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時空間ビッグデータアプリケーションによる実証</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lvl="2" defTabSz="883161">
              <a:defRPr/>
            </a:pPr>
            <a:r>
              <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ー分野・組織を超えたデータ活用とサービス提供を実現する基盤の研究</a:t>
            </a:r>
            <a:endParaRPr lang="en-US" altLang="ja-JP" sz="1600" b="1"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4">
            <a:extLst>
              <a:ext uri="{FF2B5EF4-FFF2-40B4-BE49-F238E27FC236}">
                <a16:creationId xmlns:a16="http://schemas.microsoft.com/office/drawing/2014/main" id="{BC8D4DF5-2DEF-F94D-93FC-6DBD657F54DC}"/>
              </a:ext>
            </a:extLst>
          </p:cNvPr>
          <p:cNvSpPr txBox="1">
            <a:spLocks/>
          </p:cNvSpPr>
          <p:nvPr/>
        </p:nvSpPr>
        <p:spPr>
          <a:xfrm>
            <a:off x="583625" y="2605133"/>
            <a:ext cx="10761358" cy="1647733"/>
          </a:xfrm>
          <a:prstGeom prst="rect">
            <a:avLst/>
          </a:prstGeom>
        </p:spPr>
        <p:txBody>
          <a:bodyPr vert="horz" lIns="112542" tIns="56271" rIns="112542" bIns="56271" rtlCol="0" anchor="t">
            <a:normAutofit/>
          </a:bodyPr>
          <a:lstStyle>
            <a:lvl1pPr algn="l" defTabSz="914400" rtl="0" eaLnBrk="1" latinLnBrk="0" hangingPunct="1">
              <a:lnSpc>
                <a:spcPct val="90000"/>
              </a:lnSpc>
              <a:spcBef>
                <a:spcPct val="0"/>
              </a:spcBef>
              <a:buNone/>
              <a:defRPr kumimoji="1" sz="2000" b="1" i="0" kern="1200">
                <a:solidFill>
                  <a:schemeClr val="tx1"/>
                </a:solidFill>
                <a:latin typeface="Meiryo" charset="-128"/>
                <a:ea typeface="Meiryo" charset="-128"/>
                <a:cs typeface="Meiryo" charset="-128"/>
              </a:defRPr>
            </a:lvl1pPr>
          </a:lstStyle>
          <a:p>
            <a:pPr algn="ctr"/>
            <a:r>
              <a:rPr lang="ja-JP" altLang="en-US" sz="2800" dirty="0">
                <a:latin typeface="Meiryo UI" panose="020B0604030504040204" pitchFamily="50" charset="-128"/>
                <a:ea typeface="Meiryo UI" panose="020B0604030504040204" pitchFamily="50" charset="-128"/>
              </a:rPr>
              <a:t>　</a:t>
            </a:r>
            <a:br>
              <a:rPr lang="en-US" altLang="ja-JP" sz="2800" dirty="0">
                <a:latin typeface="Meiryo UI" panose="020B0604030504040204" pitchFamily="50" charset="-128"/>
                <a:ea typeface="Meiryo UI" panose="020B0604030504040204" pitchFamily="50" charset="-128"/>
              </a:rPr>
            </a:br>
            <a:r>
              <a:rPr lang="en-US" altLang="ja-JP" sz="2800" dirty="0">
                <a:latin typeface="Meiryo UI" panose="020B0604030504040204" pitchFamily="50" charset="-128"/>
                <a:ea typeface="Meiryo UI" panose="020B0604030504040204" pitchFamily="50" charset="-128"/>
                <a:cs typeface="72 Black" panose="020B0A04030603020204" pitchFamily="34" charset="0"/>
              </a:rPr>
              <a:t>SIP</a:t>
            </a:r>
            <a:r>
              <a:rPr lang="ja-JP" altLang="en-US" sz="2800" dirty="0">
                <a:latin typeface="Meiryo UI" panose="020B0604030504040204" pitchFamily="50" charset="-128"/>
                <a:ea typeface="Meiryo UI" panose="020B0604030504040204" pitchFamily="50" charset="-128"/>
                <a:cs typeface="72 Black" panose="020B0A04030603020204" pitchFamily="34" charset="0"/>
              </a:rPr>
              <a:t>データカタログ項目仕様</a:t>
            </a:r>
            <a:endParaRPr lang="en-US" altLang="ja-JP" sz="2800" dirty="0">
              <a:latin typeface="Meiryo UI" panose="020B0604030504040204" pitchFamily="50" charset="-128"/>
              <a:ea typeface="Meiryo UI" panose="020B0604030504040204" pitchFamily="50" charset="-128"/>
              <a:cs typeface="72 Black" panose="020B0A04030603020204" pitchFamily="34" charset="0"/>
            </a:endParaRPr>
          </a:p>
          <a:p>
            <a:pPr algn="ctr"/>
            <a:r>
              <a:rPr lang="ja-JP" altLang="en-US" sz="2800" dirty="0">
                <a:latin typeface="Meiryo UI" panose="020B0604030504040204" pitchFamily="50" charset="-128"/>
                <a:ea typeface="Meiryo UI" panose="020B0604030504040204" pitchFamily="50" charset="-128"/>
                <a:cs typeface="72 Black" panose="020B0A04030603020204" pitchFamily="34" charset="0"/>
              </a:rPr>
              <a:t> </a:t>
            </a:r>
            <a:r>
              <a:rPr lang="en-US" altLang="ja-JP" sz="2800" dirty="0">
                <a:latin typeface="Meiryo UI" panose="020B0604030504040204" pitchFamily="50" charset="-128"/>
                <a:ea typeface="Meiryo UI" panose="020B0604030504040204" pitchFamily="50" charset="-128"/>
                <a:cs typeface="72 Black" panose="020B0A04030603020204" pitchFamily="34" charset="0"/>
              </a:rPr>
              <a:t>Version2.0 </a:t>
            </a:r>
            <a:r>
              <a:rPr lang="ja-JP" altLang="en-US" sz="2800" dirty="0">
                <a:latin typeface="Meiryo UI" panose="020B0604030504040204" pitchFamily="50" charset="-128"/>
                <a:ea typeface="Meiryo UI" panose="020B0604030504040204" pitchFamily="50" charset="-128"/>
                <a:cs typeface="72 Black" panose="020B0A04030603020204" pitchFamily="34" charset="0"/>
              </a:rPr>
              <a:t>ガイドライン</a:t>
            </a:r>
            <a:endParaRPr lang="en-US" altLang="ja-JP" sz="2800" dirty="0">
              <a:latin typeface="Meiryo UI" panose="020B0604030504040204" pitchFamily="50" charset="-128"/>
              <a:ea typeface="Meiryo UI" panose="020B0604030504040204" pitchFamily="50" charset="-128"/>
              <a:cs typeface="72 Black" panose="020B0A04030603020204" pitchFamily="34" charset="0"/>
            </a:endParaRPr>
          </a:p>
        </p:txBody>
      </p:sp>
    </p:spTree>
    <p:extLst>
      <p:ext uri="{BB962C8B-B14F-4D97-AF65-F5344CB8AC3E}">
        <p14:creationId xmlns:p14="http://schemas.microsoft.com/office/powerpoint/2010/main" val="235643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D9701172-82E7-471C-A49B-46B005D8AF04}"/>
              </a:ext>
            </a:extLst>
          </p:cNvPr>
          <p:cNvSpPr txBox="1"/>
          <p:nvPr/>
        </p:nvSpPr>
        <p:spPr>
          <a:xfrm>
            <a:off x="233753" y="255114"/>
            <a:ext cx="11934974" cy="400110"/>
          </a:xfrm>
          <a:prstGeom prst="rect">
            <a:avLst/>
          </a:prstGeom>
          <a:noFill/>
        </p:spPr>
        <p:txBody>
          <a:bodyPr wrap="square">
            <a:spAutoFit/>
          </a:bodyPr>
          <a:lstStyle/>
          <a:p>
            <a:r>
              <a:rPr lang="en-US" altLang="ja-JP" sz="2000" b="1" dirty="0">
                <a:latin typeface="Meiryo UI" panose="020B0604030504040204" pitchFamily="50" charset="-128"/>
                <a:ea typeface="Meiryo UI" panose="020B0604030504040204" pitchFamily="50" charset="-128"/>
              </a:rPr>
              <a:t>2.1.1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SIP</a:t>
            </a:r>
            <a:r>
              <a:rPr lang="ja-JP" altLang="en-US" sz="2000" b="1" dirty="0">
                <a:latin typeface="Meiryo UI" panose="020B0604030504040204" pitchFamily="50" charset="-128"/>
                <a:ea typeface="Meiryo UI" panose="020B0604030504040204" pitchFamily="50" charset="-128"/>
              </a:rPr>
              <a:t>データカタログ項目仕様 　</a:t>
            </a:r>
            <a:r>
              <a:rPr lang="en-US" altLang="ja-JP" sz="2000" b="1" dirty="0">
                <a:latin typeface="Meiryo UI" panose="020B0604030504040204" pitchFamily="50" charset="-128"/>
                <a:ea typeface="Meiryo UI" panose="020B0604030504040204" pitchFamily="50" charset="-128"/>
              </a:rPr>
              <a:t>(1) </a:t>
            </a:r>
            <a:r>
              <a:rPr lang="ja-JP" altLang="en-US" sz="2000" b="1" dirty="0">
                <a:latin typeface="Meiryo UI" panose="020B0604030504040204" pitchFamily="50" charset="-128"/>
                <a:ea typeface="Meiryo UI" panose="020B0604030504040204" pitchFamily="50" charset="-128"/>
              </a:rPr>
              <a:t>データセットと配信</a:t>
            </a:r>
          </a:p>
        </p:txBody>
      </p:sp>
      <p:pic>
        <p:nvPicPr>
          <p:cNvPr id="4" name="図 3" descr="アイコン&#10;&#10;自動的に生成された説明">
            <a:extLst>
              <a:ext uri="{FF2B5EF4-FFF2-40B4-BE49-F238E27FC236}">
                <a16:creationId xmlns:a16="http://schemas.microsoft.com/office/drawing/2014/main" id="{35EBADE4-9167-4D4F-8A73-FEF42CAFFA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4234" y="2991867"/>
            <a:ext cx="674145" cy="674145"/>
          </a:xfrm>
          <a:prstGeom prst="rect">
            <a:avLst/>
          </a:prstGeom>
        </p:spPr>
      </p:pic>
      <p:pic>
        <p:nvPicPr>
          <p:cNvPr id="6" name="図 5" descr="アイコン&#10;&#10;自動的に生成された説明">
            <a:extLst>
              <a:ext uri="{FF2B5EF4-FFF2-40B4-BE49-F238E27FC236}">
                <a16:creationId xmlns:a16="http://schemas.microsoft.com/office/drawing/2014/main" id="{885DB8DA-4488-4C79-86EB-FBCB4CF4DB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74234" y="4743105"/>
            <a:ext cx="674145" cy="674145"/>
          </a:xfrm>
          <a:prstGeom prst="rect">
            <a:avLst/>
          </a:prstGeom>
        </p:spPr>
      </p:pic>
      <p:pic>
        <p:nvPicPr>
          <p:cNvPr id="8" name="図 7" descr="アイコン&#10;&#10;自動的に生成された説明">
            <a:extLst>
              <a:ext uri="{FF2B5EF4-FFF2-40B4-BE49-F238E27FC236}">
                <a16:creationId xmlns:a16="http://schemas.microsoft.com/office/drawing/2014/main" id="{9EA7C2A4-7F85-4DE9-A2E2-8E67F210EC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4234" y="3867486"/>
            <a:ext cx="674145" cy="674145"/>
          </a:xfrm>
          <a:prstGeom prst="rect">
            <a:avLst/>
          </a:prstGeom>
        </p:spPr>
      </p:pic>
      <p:sp>
        <p:nvSpPr>
          <p:cNvPr id="18" name="テキスト ボックス 17">
            <a:extLst>
              <a:ext uri="{FF2B5EF4-FFF2-40B4-BE49-F238E27FC236}">
                <a16:creationId xmlns:a16="http://schemas.microsoft.com/office/drawing/2014/main" id="{DBA86B7E-255F-456D-8394-01533CD79560}"/>
              </a:ext>
            </a:extLst>
          </p:cNvPr>
          <p:cNvSpPr txBox="1"/>
          <p:nvPr/>
        </p:nvSpPr>
        <p:spPr>
          <a:xfrm>
            <a:off x="3990571" y="3154339"/>
            <a:ext cx="1071597" cy="307777"/>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数値ファイル</a:t>
            </a:r>
            <a:endParaRPr lang="en-US" altLang="ja-JP"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55914B02-D291-459F-9DE6-07B1810255C0}"/>
              </a:ext>
            </a:extLst>
          </p:cNvPr>
          <p:cNvSpPr txBox="1"/>
          <p:nvPr/>
        </p:nvSpPr>
        <p:spPr>
          <a:xfrm>
            <a:off x="3990571" y="4068126"/>
            <a:ext cx="1071597"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PDF</a:t>
            </a:r>
            <a:r>
              <a:rPr lang="ja-JP" altLang="en-US" sz="1400" dirty="0">
                <a:latin typeface="Meiryo UI" panose="020B0604030504040204" pitchFamily="50" charset="-128"/>
                <a:ea typeface="Meiryo UI" panose="020B0604030504040204" pitchFamily="50" charset="-128"/>
              </a:rPr>
              <a:t>ファイル</a:t>
            </a:r>
          </a:p>
        </p:txBody>
      </p:sp>
      <p:sp>
        <p:nvSpPr>
          <p:cNvPr id="20" name="テキスト ボックス 19">
            <a:extLst>
              <a:ext uri="{FF2B5EF4-FFF2-40B4-BE49-F238E27FC236}">
                <a16:creationId xmlns:a16="http://schemas.microsoft.com/office/drawing/2014/main" id="{953377BA-8DAA-43C1-AD96-BAABE8BE566B}"/>
              </a:ext>
            </a:extLst>
          </p:cNvPr>
          <p:cNvSpPr txBox="1"/>
          <p:nvPr/>
        </p:nvSpPr>
        <p:spPr>
          <a:xfrm>
            <a:off x="3914293" y="4851044"/>
            <a:ext cx="1224152" cy="523220"/>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データ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解説書ファイル</a:t>
            </a:r>
            <a:endParaRPr lang="en-US" altLang="ja-JP" sz="14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C684BC2-23DA-474F-AE50-230EB922C620}"/>
              </a:ext>
            </a:extLst>
          </p:cNvPr>
          <p:cNvSpPr txBox="1"/>
          <p:nvPr/>
        </p:nvSpPr>
        <p:spPr>
          <a:xfrm>
            <a:off x="427569" y="2251968"/>
            <a:ext cx="1749600" cy="584775"/>
          </a:xfrm>
          <a:prstGeom prst="rect">
            <a:avLst/>
          </a:prstGeom>
          <a:solidFill>
            <a:schemeClr val="accent4">
              <a:lumMod val="40000"/>
              <a:lumOff val="60000"/>
            </a:schemeClr>
          </a:solidFill>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データセット</a:t>
            </a:r>
            <a:endParaRPr lang="en-US" altLang="ja-JP" sz="1600" dirty="0">
              <a:latin typeface="Meiryo UI" panose="020B0604030504040204" pitchFamily="50" charset="-128"/>
              <a:ea typeface="Meiryo UI" panose="020B0604030504040204" pitchFamily="50" charset="-128"/>
            </a:endParaRPr>
          </a:p>
          <a:p>
            <a:pPr algn="ct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論理単位</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57C1C53A-582A-4E34-84A4-045E68B24AB4}"/>
              </a:ext>
            </a:extLst>
          </p:cNvPr>
          <p:cNvSpPr txBox="1"/>
          <p:nvPr/>
        </p:nvSpPr>
        <p:spPr>
          <a:xfrm>
            <a:off x="174352" y="4088541"/>
            <a:ext cx="2180367" cy="738664"/>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同一データの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配信形式別ファイルセット：</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CSV,PDF</a:t>
            </a:r>
            <a:endParaRPr lang="ja-JP" altLang="en-US"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1CED8BA8-FBA5-4064-AA30-B5A1191524BF}"/>
              </a:ext>
            </a:extLst>
          </p:cNvPr>
          <p:cNvSpPr txBox="1"/>
          <p:nvPr/>
        </p:nvSpPr>
        <p:spPr>
          <a:xfrm>
            <a:off x="222519" y="5887360"/>
            <a:ext cx="2139690"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で提供する</a:t>
            </a:r>
            <a:r>
              <a:rPr lang="en-US" altLang="ja-JP" sz="1400" dirty="0">
                <a:latin typeface="Meiryo UI" panose="020B0604030504040204" pitchFamily="50" charset="-128"/>
                <a:ea typeface="Meiryo UI" panose="020B0604030504040204" pitchFamily="50" charset="-128"/>
              </a:rPr>
              <a:t>XX</a:t>
            </a:r>
            <a:r>
              <a:rPr lang="ja-JP" altLang="en-US" sz="1400" dirty="0">
                <a:latin typeface="Meiryo UI" panose="020B0604030504040204" pitchFamily="50" charset="-128"/>
                <a:ea typeface="Meiryo UI" panose="020B0604030504040204" pitchFamily="50" charset="-128"/>
              </a:rPr>
              <a:t>のデータ</a:t>
            </a:r>
            <a:endParaRPr lang="en-US" altLang="ja-JP" sz="1400" dirty="0">
              <a:latin typeface="Meiryo UI" panose="020B0604030504040204" pitchFamily="50" charset="-128"/>
              <a:ea typeface="Meiryo UI" panose="020B0604030504040204" pitchFamily="50" charset="-128"/>
            </a:endParaRPr>
          </a:p>
        </p:txBody>
      </p:sp>
      <p:cxnSp>
        <p:nvCxnSpPr>
          <p:cNvPr id="26" name="直線コネクタ 25">
            <a:extLst>
              <a:ext uri="{FF2B5EF4-FFF2-40B4-BE49-F238E27FC236}">
                <a16:creationId xmlns:a16="http://schemas.microsoft.com/office/drawing/2014/main" id="{5C6BDD02-7414-4EC6-AF1D-B7F4EFF2E252}"/>
              </a:ext>
            </a:extLst>
          </p:cNvPr>
          <p:cNvCxnSpPr>
            <a:cxnSpLocks/>
            <a:stCxn id="4" idx="1"/>
            <a:endCxn id="62" idx="3"/>
          </p:cNvCxnSpPr>
          <p:nvPr/>
        </p:nvCxnSpPr>
        <p:spPr>
          <a:xfrm flipH="1">
            <a:off x="1668105" y="3328940"/>
            <a:ext cx="1606129" cy="4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5BD4253-1D0F-4804-BC00-EEA98751DC1E}"/>
              </a:ext>
            </a:extLst>
          </p:cNvPr>
          <p:cNvCxnSpPr>
            <a:cxnSpLocks/>
            <a:stCxn id="8" idx="1"/>
            <a:endCxn id="62" idx="3"/>
          </p:cNvCxnSpPr>
          <p:nvPr/>
        </p:nvCxnSpPr>
        <p:spPr>
          <a:xfrm flipH="1" flipV="1">
            <a:off x="1668105" y="3823613"/>
            <a:ext cx="1606129" cy="380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DD55C52-7072-4EB1-8227-6CCFC5AD6239}"/>
              </a:ext>
            </a:extLst>
          </p:cNvPr>
          <p:cNvCxnSpPr>
            <a:cxnSpLocks/>
            <a:stCxn id="6" idx="1"/>
            <a:endCxn id="65" idx="3"/>
          </p:cNvCxnSpPr>
          <p:nvPr/>
        </p:nvCxnSpPr>
        <p:spPr>
          <a:xfrm flipH="1">
            <a:off x="1668105" y="5080178"/>
            <a:ext cx="1606129" cy="527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DF72CE8-044E-47D6-AB85-7DDC51AC585E}"/>
              </a:ext>
            </a:extLst>
          </p:cNvPr>
          <p:cNvCxnSpPr>
            <a:cxnSpLocks/>
            <a:endCxn id="65" idx="3"/>
          </p:cNvCxnSpPr>
          <p:nvPr/>
        </p:nvCxnSpPr>
        <p:spPr>
          <a:xfrm flipH="1" flipV="1">
            <a:off x="1668105" y="5607224"/>
            <a:ext cx="1568345" cy="498562"/>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33394B22-609C-453F-8B60-5C5EB77A4FDE}"/>
              </a:ext>
            </a:extLst>
          </p:cNvPr>
          <p:cNvSpPr txBox="1"/>
          <p:nvPr/>
        </p:nvSpPr>
        <p:spPr>
          <a:xfrm>
            <a:off x="3885132" y="5964244"/>
            <a:ext cx="1282474" cy="307777"/>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データ取得</a:t>
            </a:r>
            <a:r>
              <a:rPr lang="en-US" altLang="ja-JP" sz="1400" dirty="0">
                <a:latin typeface="Meiryo UI" panose="020B0604030504040204" pitchFamily="50" charset="-128"/>
                <a:ea typeface="Meiryo UI" panose="020B0604030504040204" pitchFamily="50" charset="-128"/>
              </a:rPr>
              <a:t>API</a:t>
            </a:r>
            <a:endParaRPr lang="ja-JP" altLang="en-US" sz="140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0A978C48-E8A7-4AC8-88DA-C7123E5127E2}"/>
              </a:ext>
            </a:extLst>
          </p:cNvPr>
          <p:cNvSpPr txBox="1"/>
          <p:nvPr/>
        </p:nvSpPr>
        <p:spPr>
          <a:xfrm>
            <a:off x="7483220" y="2235687"/>
            <a:ext cx="1856334"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データカタログ</a:t>
            </a:r>
            <a:r>
              <a:rPr lang="en-US" altLang="ja-JP" sz="1600" dirty="0">
                <a:latin typeface="Meiryo UI" panose="020B0604030504040204" pitchFamily="50" charset="-128"/>
                <a:ea typeface="Meiryo UI" panose="020B0604030504040204" pitchFamily="50" charset="-128"/>
              </a:rPr>
              <a:t>Z</a:t>
            </a:r>
            <a:endParaRPr lang="ja-JP" altLang="en-US" sz="1600" dirty="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550EB129-F16E-478E-BB4E-248D0156A732}"/>
              </a:ext>
            </a:extLst>
          </p:cNvPr>
          <p:cNvSpPr txBox="1"/>
          <p:nvPr/>
        </p:nvSpPr>
        <p:spPr>
          <a:xfrm>
            <a:off x="6845609" y="3347453"/>
            <a:ext cx="1474770"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データセット</a:t>
            </a:r>
            <a:r>
              <a:rPr lang="en-US" altLang="ja-JP" sz="1600" dirty="0">
                <a:latin typeface="Meiryo UI" panose="020B0604030504040204" pitchFamily="50" charset="-128"/>
                <a:ea typeface="Meiryo UI" panose="020B0604030504040204" pitchFamily="50" charset="-128"/>
              </a:rPr>
              <a:t>X</a:t>
            </a:r>
            <a:endParaRPr lang="ja-JP" altLang="en-US" sz="16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15DF5DD3-8E3F-460D-8934-F8C4D47ABD92}"/>
              </a:ext>
            </a:extLst>
          </p:cNvPr>
          <p:cNvSpPr txBox="1"/>
          <p:nvPr/>
        </p:nvSpPr>
        <p:spPr>
          <a:xfrm>
            <a:off x="8730224" y="3347453"/>
            <a:ext cx="1474770"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データセット</a:t>
            </a:r>
            <a:r>
              <a:rPr lang="en-US" altLang="ja-JP" sz="1600" dirty="0">
                <a:latin typeface="Meiryo UI" panose="020B0604030504040204" pitchFamily="50" charset="-128"/>
                <a:ea typeface="Meiryo UI" panose="020B0604030504040204" pitchFamily="50" charset="-128"/>
              </a:rPr>
              <a:t>Y</a:t>
            </a:r>
            <a:endParaRPr lang="ja-JP" altLang="en-US" sz="160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5E54845F-5CDF-450B-A60F-722B03A508C5}"/>
              </a:ext>
            </a:extLst>
          </p:cNvPr>
          <p:cNvSpPr txBox="1"/>
          <p:nvPr/>
        </p:nvSpPr>
        <p:spPr>
          <a:xfrm>
            <a:off x="5503556"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A</a:t>
            </a:r>
            <a:endParaRPr lang="ja-JP" altLang="en-US" sz="16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C4095E0B-0A17-41B6-82D4-DE3D9A350220}"/>
              </a:ext>
            </a:extLst>
          </p:cNvPr>
          <p:cNvSpPr txBox="1"/>
          <p:nvPr/>
        </p:nvSpPr>
        <p:spPr>
          <a:xfrm>
            <a:off x="7160924"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B</a:t>
            </a:r>
            <a:endParaRPr lang="ja-JP" altLang="en-US" sz="1600" dirty="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515B62D5-6875-408A-8517-C7815063E4E2}"/>
              </a:ext>
            </a:extLst>
          </p:cNvPr>
          <p:cNvSpPr txBox="1"/>
          <p:nvPr/>
        </p:nvSpPr>
        <p:spPr>
          <a:xfrm>
            <a:off x="8866169"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C</a:t>
            </a:r>
            <a:endParaRPr lang="ja-JP" altLang="en-US" sz="1600" dirty="0">
              <a:latin typeface="Meiryo UI" panose="020B0604030504040204" pitchFamily="50" charset="-128"/>
              <a:ea typeface="Meiryo UI" panose="020B0604030504040204" pitchFamily="50" charset="-128"/>
            </a:endParaRPr>
          </a:p>
        </p:txBody>
      </p:sp>
      <p:pic>
        <p:nvPicPr>
          <p:cNvPr id="48" name="図 47" descr="アイコン&#10;&#10;自動的に生成された説明">
            <a:extLst>
              <a:ext uri="{FF2B5EF4-FFF2-40B4-BE49-F238E27FC236}">
                <a16:creationId xmlns:a16="http://schemas.microsoft.com/office/drawing/2014/main" id="{7407F8CB-A105-4E02-A19E-EC8A78968E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6198" y="5191153"/>
            <a:ext cx="674145" cy="674145"/>
          </a:xfrm>
          <a:prstGeom prst="rect">
            <a:avLst/>
          </a:prstGeom>
        </p:spPr>
      </p:pic>
      <p:pic>
        <p:nvPicPr>
          <p:cNvPr id="49" name="図 48" descr="アイコン&#10;&#10;自動的に生成された説明">
            <a:extLst>
              <a:ext uri="{FF2B5EF4-FFF2-40B4-BE49-F238E27FC236}">
                <a16:creationId xmlns:a16="http://schemas.microsoft.com/office/drawing/2014/main" id="{4264F9E3-D15F-4CB4-B956-5189FE7FD7B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65496" y="5191153"/>
            <a:ext cx="674145" cy="674145"/>
          </a:xfrm>
          <a:prstGeom prst="rect">
            <a:avLst/>
          </a:prstGeom>
        </p:spPr>
      </p:pic>
      <p:pic>
        <p:nvPicPr>
          <p:cNvPr id="51" name="図 50" descr="アイコン&#10;&#10;自動的に生成された説明">
            <a:extLst>
              <a:ext uri="{FF2B5EF4-FFF2-40B4-BE49-F238E27FC236}">
                <a16:creationId xmlns:a16="http://schemas.microsoft.com/office/drawing/2014/main" id="{A05BA657-40AB-47FA-B5AB-2B28D67F20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82093" y="5191153"/>
            <a:ext cx="674145" cy="674145"/>
          </a:xfrm>
          <a:prstGeom prst="rect">
            <a:avLst/>
          </a:prstGeom>
        </p:spPr>
      </p:pic>
      <p:sp>
        <p:nvSpPr>
          <p:cNvPr id="52" name="テキスト ボックス 51">
            <a:extLst>
              <a:ext uri="{FF2B5EF4-FFF2-40B4-BE49-F238E27FC236}">
                <a16:creationId xmlns:a16="http://schemas.microsoft.com/office/drawing/2014/main" id="{7594E50D-8F4E-4D48-85AF-03E8148165BF}"/>
              </a:ext>
            </a:extLst>
          </p:cNvPr>
          <p:cNvSpPr txBox="1"/>
          <p:nvPr/>
        </p:nvSpPr>
        <p:spPr>
          <a:xfrm>
            <a:off x="10380644" y="4762392"/>
            <a:ext cx="1305993" cy="338554"/>
          </a:xfrm>
          <a:prstGeom prst="rect">
            <a:avLst/>
          </a:prstGeom>
          <a:solidFill>
            <a:schemeClr val="accent4">
              <a:lumMod val="40000"/>
              <a:lumOff val="60000"/>
            </a:schemeClr>
          </a:solidFill>
        </p:spPr>
        <p:txBody>
          <a:bodyPr wrap="square" anchor="ctr">
            <a:spAutoFit/>
          </a:bodyPr>
          <a:lstStyle/>
          <a:p>
            <a:pPr algn="ctr"/>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D</a:t>
            </a:r>
            <a:endParaRPr lang="ja-JP" altLang="en-US" sz="1600" dirty="0">
              <a:latin typeface="Meiryo UI" panose="020B0604030504040204" pitchFamily="50" charset="-128"/>
              <a:ea typeface="Meiryo UI" panose="020B0604030504040204" pitchFamily="50" charset="-128"/>
            </a:endParaRPr>
          </a:p>
        </p:txBody>
      </p:sp>
      <p:cxnSp>
        <p:nvCxnSpPr>
          <p:cNvPr id="55" name="直線コネクタ 54">
            <a:extLst>
              <a:ext uri="{FF2B5EF4-FFF2-40B4-BE49-F238E27FC236}">
                <a16:creationId xmlns:a16="http://schemas.microsoft.com/office/drawing/2014/main" id="{89EAD3D6-A9A5-4512-A643-7ABE9C6DE1D7}"/>
              </a:ext>
            </a:extLst>
          </p:cNvPr>
          <p:cNvCxnSpPr>
            <a:cxnSpLocks/>
            <a:stCxn id="43" idx="0"/>
          </p:cNvCxnSpPr>
          <p:nvPr/>
        </p:nvCxnSpPr>
        <p:spPr>
          <a:xfrm flipV="1">
            <a:off x="6156553" y="4173839"/>
            <a:ext cx="1445881"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2EA435-E01E-49E7-9430-3F11DF9445B5}"/>
              </a:ext>
            </a:extLst>
          </p:cNvPr>
          <p:cNvCxnSpPr>
            <a:cxnSpLocks/>
            <a:stCxn id="44" idx="0"/>
          </p:cNvCxnSpPr>
          <p:nvPr/>
        </p:nvCxnSpPr>
        <p:spPr>
          <a:xfrm flipH="1" flipV="1">
            <a:off x="7602434" y="4173839"/>
            <a:ext cx="211487" cy="58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EFC715C-3B8B-4DF3-920E-050B315528C1}"/>
              </a:ext>
            </a:extLst>
          </p:cNvPr>
          <p:cNvCxnSpPr>
            <a:cxnSpLocks/>
            <a:stCxn id="52" idx="0"/>
          </p:cNvCxnSpPr>
          <p:nvPr/>
        </p:nvCxnSpPr>
        <p:spPr>
          <a:xfrm flipH="1" flipV="1">
            <a:off x="9467609" y="4166302"/>
            <a:ext cx="1566032"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6CF3F2A4-350B-4D46-B9F5-21A480ADA318}"/>
              </a:ext>
            </a:extLst>
          </p:cNvPr>
          <p:cNvCxnSpPr>
            <a:cxnSpLocks/>
            <a:stCxn id="45" idx="0"/>
          </p:cNvCxnSpPr>
          <p:nvPr/>
        </p:nvCxnSpPr>
        <p:spPr>
          <a:xfrm flipH="1" flipV="1">
            <a:off x="9467609" y="4166302"/>
            <a:ext cx="51557" cy="59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9C0036AE-9672-4430-92EE-4809E3532969}"/>
              </a:ext>
            </a:extLst>
          </p:cNvPr>
          <p:cNvCxnSpPr>
            <a:cxnSpLocks/>
            <a:stCxn id="41" idx="0"/>
            <a:endCxn id="69" idx="2"/>
          </p:cNvCxnSpPr>
          <p:nvPr/>
        </p:nvCxnSpPr>
        <p:spPr>
          <a:xfrm flipV="1">
            <a:off x="7582994" y="3082847"/>
            <a:ext cx="828393" cy="264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9B63D00-8462-42F4-AC80-4366E67F615D}"/>
              </a:ext>
            </a:extLst>
          </p:cNvPr>
          <p:cNvCxnSpPr>
            <a:cxnSpLocks/>
            <a:stCxn id="42" idx="0"/>
            <a:endCxn id="69" idx="2"/>
          </p:cNvCxnSpPr>
          <p:nvPr/>
        </p:nvCxnSpPr>
        <p:spPr>
          <a:xfrm flipH="1" flipV="1">
            <a:off x="8411387" y="3082847"/>
            <a:ext cx="1056222" cy="264606"/>
          </a:xfrm>
          <a:prstGeom prst="line">
            <a:avLst/>
          </a:prstGeom>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4C2E7BA2-A6DA-460D-91C6-EADA8AEE0F71}"/>
              </a:ext>
            </a:extLst>
          </p:cNvPr>
          <p:cNvSpPr txBox="1"/>
          <p:nvPr/>
        </p:nvSpPr>
        <p:spPr>
          <a:xfrm>
            <a:off x="9430562" y="2161832"/>
            <a:ext cx="209460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・データカタログサイト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・データカタログ全体の概要記載</a:t>
            </a:r>
          </a:p>
        </p:txBody>
      </p:sp>
      <p:sp>
        <p:nvSpPr>
          <p:cNvPr id="74" name="テキスト ボックス 73">
            <a:extLst>
              <a:ext uri="{FF2B5EF4-FFF2-40B4-BE49-F238E27FC236}">
                <a16:creationId xmlns:a16="http://schemas.microsoft.com/office/drawing/2014/main" id="{116799CB-719F-40A2-A8C7-298C801F0118}"/>
              </a:ext>
            </a:extLst>
          </p:cNvPr>
          <p:cNvSpPr txBox="1"/>
          <p:nvPr/>
        </p:nvSpPr>
        <p:spPr>
          <a:xfrm>
            <a:off x="10281886" y="3279351"/>
            <a:ext cx="168639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・データセットの単位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・データセットの概要記載</a:t>
            </a:r>
          </a:p>
        </p:txBody>
      </p:sp>
      <p:sp>
        <p:nvSpPr>
          <p:cNvPr id="75" name="テキスト ボックス 74">
            <a:extLst>
              <a:ext uri="{FF2B5EF4-FFF2-40B4-BE49-F238E27FC236}">
                <a16:creationId xmlns:a16="http://schemas.microsoft.com/office/drawing/2014/main" id="{98B1134E-6881-44C8-82F8-85D3742C344A}"/>
              </a:ext>
            </a:extLst>
          </p:cNvPr>
          <p:cNvSpPr txBox="1"/>
          <p:nvPr/>
        </p:nvSpPr>
        <p:spPr>
          <a:xfrm>
            <a:off x="7152327" y="5944787"/>
            <a:ext cx="3319915"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・データの配信（ファイルやデータ提供</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・データの配信の概要記載</a:t>
            </a:r>
          </a:p>
        </p:txBody>
      </p:sp>
      <p:sp>
        <p:nvSpPr>
          <p:cNvPr id="50" name="タイトル 4">
            <a:extLst>
              <a:ext uri="{FF2B5EF4-FFF2-40B4-BE49-F238E27FC236}">
                <a16:creationId xmlns:a16="http://schemas.microsoft.com/office/drawing/2014/main" id="{F7D0F72A-FBED-4E46-82E5-02FB29D16454}"/>
              </a:ext>
            </a:extLst>
          </p:cNvPr>
          <p:cNvSpPr txBox="1">
            <a:spLocks/>
          </p:cNvSpPr>
          <p:nvPr/>
        </p:nvSpPr>
        <p:spPr>
          <a:xfrm>
            <a:off x="144474" y="-26820"/>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C0239955-D2DD-46D1-9ADE-BEAFF04309DC}"/>
              </a:ext>
            </a:extLst>
          </p:cNvPr>
          <p:cNvSpPr/>
          <p:nvPr/>
        </p:nvSpPr>
        <p:spPr>
          <a:xfrm>
            <a:off x="-22445" y="6492782"/>
            <a:ext cx="7505665" cy="307777"/>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＊データセット（論理単位）とデータ（配信単位）のカタログ化の指針については</a:t>
            </a:r>
            <a:r>
              <a:rPr lang="en-US" altLang="ja-JP" sz="1400" dirty="0">
                <a:latin typeface="Meiryo UI" panose="020B0604030504040204" pitchFamily="50" charset="-128"/>
                <a:ea typeface="Meiryo UI" panose="020B0604030504040204" pitchFamily="50" charset="-128"/>
              </a:rPr>
              <a:t>TIPS-6</a:t>
            </a:r>
            <a:r>
              <a:rPr lang="ja-JP" altLang="en-US" sz="1400" dirty="0">
                <a:latin typeface="Meiryo UI" panose="020B0604030504040204" pitchFamily="50" charset="-128"/>
                <a:ea typeface="Meiryo UI" panose="020B0604030504040204" pitchFamily="50" charset="-128"/>
              </a:rPr>
              <a:t>を参照。</a:t>
            </a:r>
            <a:endParaRPr lang="en-US" altLang="ja-JP" sz="1400" dirty="0">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3F0FDCC2-C1D6-4E72-88A1-C327DB1E8EB2}"/>
              </a:ext>
            </a:extLst>
          </p:cNvPr>
          <p:cNvGrpSpPr/>
          <p:nvPr/>
        </p:nvGrpSpPr>
        <p:grpSpPr>
          <a:xfrm>
            <a:off x="10563840" y="5002338"/>
            <a:ext cx="985748" cy="985748"/>
            <a:chOff x="8892820" y="4799803"/>
            <a:chExt cx="800920" cy="800920"/>
          </a:xfrm>
        </p:grpSpPr>
        <p:pic>
          <p:nvPicPr>
            <p:cNvPr id="3" name="グラフィックス 2" descr="歯車 1 つ 枠線">
              <a:extLst>
                <a:ext uri="{FF2B5EF4-FFF2-40B4-BE49-F238E27FC236}">
                  <a16:creationId xmlns:a16="http://schemas.microsoft.com/office/drawing/2014/main" id="{3814B711-D5D6-4BB5-BFAC-6FD7D2A172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7" name="テキスト ボックス 6">
              <a:extLst>
                <a:ext uri="{FF2B5EF4-FFF2-40B4-BE49-F238E27FC236}">
                  <a16:creationId xmlns:a16="http://schemas.microsoft.com/office/drawing/2014/main" id="{26056748-08FB-47AC-A09D-1F2771790C8C}"/>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dirty="0"/>
                <a:t>API</a:t>
              </a:r>
              <a:endParaRPr lang="ja-JP" altLang="en-US" sz="1108" dirty="0"/>
            </a:p>
          </p:txBody>
        </p:sp>
      </p:grpSp>
      <p:grpSp>
        <p:nvGrpSpPr>
          <p:cNvPr id="59" name="グループ化 58">
            <a:extLst>
              <a:ext uri="{FF2B5EF4-FFF2-40B4-BE49-F238E27FC236}">
                <a16:creationId xmlns:a16="http://schemas.microsoft.com/office/drawing/2014/main" id="{A87141E8-6D68-480C-A89F-F87940ED5F4E}"/>
              </a:ext>
            </a:extLst>
          </p:cNvPr>
          <p:cNvGrpSpPr/>
          <p:nvPr/>
        </p:nvGrpSpPr>
        <p:grpSpPr>
          <a:xfrm>
            <a:off x="3118432" y="5618724"/>
            <a:ext cx="985748" cy="985748"/>
            <a:chOff x="8892820" y="4799803"/>
            <a:chExt cx="800920" cy="800920"/>
          </a:xfrm>
        </p:grpSpPr>
        <p:pic>
          <p:nvPicPr>
            <p:cNvPr id="60" name="グラフィックス 59" descr="歯車 1 つ 枠線">
              <a:extLst>
                <a:ext uri="{FF2B5EF4-FFF2-40B4-BE49-F238E27FC236}">
                  <a16:creationId xmlns:a16="http://schemas.microsoft.com/office/drawing/2014/main" id="{C7D7E7D6-D309-43ED-B575-F404866C2F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2820" y="4799803"/>
              <a:ext cx="800920" cy="800920"/>
            </a:xfrm>
            <a:prstGeom prst="rect">
              <a:avLst/>
            </a:prstGeom>
          </p:spPr>
        </p:pic>
        <p:sp>
          <p:nvSpPr>
            <p:cNvPr id="63" name="テキスト ボックス 62">
              <a:extLst>
                <a:ext uri="{FF2B5EF4-FFF2-40B4-BE49-F238E27FC236}">
                  <a16:creationId xmlns:a16="http://schemas.microsoft.com/office/drawing/2014/main" id="{9F6CE8BE-F52D-4251-8702-CA4304BF951D}"/>
                </a:ext>
              </a:extLst>
            </p:cNvPr>
            <p:cNvSpPr txBox="1"/>
            <p:nvPr/>
          </p:nvSpPr>
          <p:spPr>
            <a:xfrm>
              <a:off x="9121815" y="4939460"/>
              <a:ext cx="342931" cy="213548"/>
            </a:xfrm>
            <a:prstGeom prst="rect">
              <a:avLst/>
            </a:prstGeom>
            <a:noFill/>
            <a:ln w="9525">
              <a:noFill/>
            </a:ln>
          </p:spPr>
          <p:txBody>
            <a:bodyPr wrap="square" rtlCol="0">
              <a:spAutoFit/>
            </a:bodyPr>
            <a:lstStyle/>
            <a:p>
              <a:pPr algn="ctr"/>
              <a:r>
                <a:rPr lang="en-US" altLang="ja-JP" sz="1108" dirty="0"/>
                <a:t>API</a:t>
              </a:r>
              <a:endParaRPr lang="ja-JP" altLang="en-US" sz="1108" dirty="0"/>
            </a:p>
          </p:txBody>
        </p:sp>
      </p:grpSp>
      <p:sp>
        <p:nvSpPr>
          <p:cNvPr id="54" name="正方形/長方形 53">
            <a:extLst>
              <a:ext uri="{FF2B5EF4-FFF2-40B4-BE49-F238E27FC236}">
                <a16:creationId xmlns:a16="http://schemas.microsoft.com/office/drawing/2014/main" id="{3CF4810A-3808-4F01-8621-39B7CD831BBA}"/>
              </a:ext>
            </a:extLst>
          </p:cNvPr>
          <p:cNvSpPr/>
          <p:nvPr/>
        </p:nvSpPr>
        <p:spPr>
          <a:xfrm>
            <a:off x="233753" y="704136"/>
            <a:ext cx="11724494" cy="137300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「データカタログ」とは、データセットや配信するファイルに関するメタデータ（データの概要情報）のこと。</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データそのものを提供する前に、データの概要を把握する目的でデータカタログが使われる。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「データセット」とは、ある目的で集められたデータを集約した論理的な単位のこと。</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「配信」とは、配信するデータのことであり各種存在。（例えば、</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EXCEL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CSV</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の形式のテキストデータ、センサのログデータ等。）</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ファイルもしくは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によって配信される。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57" name="テキスト ボックス 56">
            <a:extLst>
              <a:ext uri="{FF2B5EF4-FFF2-40B4-BE49-F238E27FC236}">
                <a16:creationId xmlns:a16="http://schemas.microsoft.com/office/drawing/2014/main" id="{EBC979B8-8EC6-4D71-8086-A24EA24CBCB2}"/>
              </a:ext>
            </a:extLst>
          </p:cNvPr>
          <p:cNvSpPr txBox="1"/>
          <p:nvPr/>
        </p:nvSpPr>
        <p:spPr>
          <a:xfrm>
            <a:off x="3311678" y="2251967"/>
            <a:ext cx="1748791" cy="584775"/>
          </a:xfrm>
          <a:prstGeom prst="rect">
            <a:avLst/>
          </a:prstGeom>
          <a:solidFill>
            <a:schemeClr val="accent4">
              <a:lumMod val="40000"/>
              <a:lumOff val="60000"/>
            </a:schemeClr>
          </a:solidFill>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データ</a:t>
            </a:r>
            <a:r>
              <a:rPr lang="en-US" altLang="ja-JP" sz="1600" dirty="0">
                <a:latin typeface="Meiryo UI" panose="020B0604030504040204" pitchFamily="50" charset="-128"/>
                <a:ea typeface="Meiryo UI" panose="020B0604030504040204" pitchFamily="50" charset="-128"/>
              </a:rPr>
              <a:t>/API</a:t>
            </a:r>
          </a:p>
          <a:p>
            <a:pPr algn="ct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配信単位</a:t>
            </a:r>
            <a:r>
              <a:rPr lang="en-US" altLang="ja-JP" sz="1600" dirty="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pic>
        <p:nvPicPr>
          <p:cNvPr id="62" name="図 61" descr="モニター, 記号, 座る, フロント が含まれている画像&#10;&#10;自動的に生成された説明">
            <a:extLst>
              <a:ext uri="{FF2B5EF4-FFF2-40B4-BE49-F238E27FC236}">
                <a16:creationId xmlns:a16="http://schemas.microsoft.com/office/drawing/2014/main" id="{97163443-058B-4EE5-A21C-45C6C1D03BC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3560939"/>
            <a:ext cx="751482" cy="525348"/>
          </a:xfrm>
          <a:prstGeom prst="rect">
            <a:avLst/>
          </a:prstGeom>
        </p:spPr>
      </p:pic>
      <p:pic>
        <p:nvPicPr>
          <p:cNvPr id="65" name="図 64" descr="モニター, 記号, 座る, フロント が含まれている画像&#10;&#10;自動的に生成された説明">
            <a:extLst>
              <a:ext uri="{FF2B5EF4-FFF2-40B4-BE49-F238E27FC236}">
                <a16:creationId xmlns:a16="http://schemas.microsoft.com/office/drawing/2014/main" id="{38E31203-3FEE-4BA4-A911-4EE5D3051AE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6623" y="5344550"/>
            <a:ext cx="751482" cy="525348"/>
          </a:xfrm>
          <a:prstGeom prst="rect">
            <a:avLst/>
          </a:prstGeom>
        </p:spPr>
      </p:pic>
      <p:pic>
        <p:nvPicPr>
          <p:cNvPr id="66" name="図 65" descr="モニター, 記号, 座る, フロント が含まれている画像&#10;&#10;自動的に生成された説明">
            <a:extLst>
              <a:ext uri="{FF2B5EF4-FFF2-40B4-BE49-F238E27FC236}">
                <a16:creationId xmlns:a16="http://schemas.microsoft.com/office/drawing/2014/main" id="{28C6763E-5279-4855-A94B-56E9C7A115C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15749" y="3652141"/>
            <a:ext cx="751482" cy="525348"/>
          </a:xfrm>
          <a:prstGeom prst="rect">
            <a:avLst/>
          </a:prstGeom>
        </p:spPr>
      </p:pic>
      <p:pic>
        <p:nvPicPr>
          <p:cNvPr id="68" name="図 67" descr="モニター, 記号, 座る, フロント が含まれている画像&#10;&#10;自動的に生成された説明">
            <a:extLst>
              <a:ext uri="{FF2B5EF4-FFF2-40B4-BE49-F238E27FC236}">
                <a16:creationId xmlns:a16="http://schemas.microsoft.com/office/drawing/2014/main" id="{A45A1609-4828-487D-8EF8-32300ED2973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91868" y="3652141"/>
            <a:ext cx="751482" cy="525348"/>
          </a:xfrm>
          <a:prstGeom prst="rect">
            <a:avLst/>
          </a:prstGeom>
        </p:spPr>
      </p:pic>
      <p:pic>
        <p:nvPicPr>
          <p:cNvPr id="69" name="図 68" descr="モニター, 記号, 座る, フロント が含まれている画像&#10;&#10;自動的に生成された説明">
            <a:extLst>
              <a:ext uri="{FF2B5EF4-FFF2-40B4-BE49-F238E27FC236}">
                <a16:creationId xmlns:a16="http://schemas.microsoft.com/office/drawing/2014/main" id="{5F3906EE-A849-458F-94AB-13B8C8C83DE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35646" y="2557499"/>
            <a:ext cx="751482" cy="525348"/>
          </a:xfrm>
          <a:prstGeom prst="rect">
            <a:avLst/>
          </a:prstGeom>
        </p:spPr>
      </p:pic>
      <p:sp>
        <p:nvSpPr>
          <p:cNvPr id="79" name="正方形/長方形 78">
            <a:extLst>
              <a:ext uri="{FF2B5EF4-FFF2-40B4-BE49-F238E27FC236}">
                <a16:creationId xmlns:a16="http://schemas.microsoft.com/office/drawing/2014/main" id="{1522E109-A9AE-4807-B353-7EC1E6DD173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7224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D3F867E-BA45-4AEE-98F4-082C035C973A}"/>
              </a:ext>
            </a:extLst>
          </p:cNvPr>
          <p:cNvSpPr txBox="1"/>
          <p:nvPr/>
        </p:nvSpPr>
        <p:spPr>
          <a:xfrm>
            <a:off x="257026" y="242037"/>
            <a:ext cx="11934974" cy="400110"/>
          </a:xfrm>
          <a:prstGeom prst="rect">
            <a:avLst/>
          </a:prstGeom>
          <a:noFill/>
        </p:spPr>
        <p:txBody>
          <a:bodyPr wrap="square">
            <a:spAutoFit/>
          </a:bodyPr>
          <a:lstStyle/>
          <a:p>
            <a:r>
              <a:rPr lang="en-US" altLang="ja-JP" sz="20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2.1.2.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SIP</a:t>
            </a:r>
            <a:r>
              <a:rPr lang="ja-JP" altLang="en-US" sz="2000" b="1" dirty="0">
                <a:latin typeface="Meiryo UI" panose="020B0604030504040204" pitchFamily="50" charset="-128"/>
                <a:ea typeface="Meiryo UI" panose="020B0604030504040204" pitchFamily="50" charset="-128"/>
              </a:rPr>
              <a:t>データカタログ項目仕様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データカタログ項目</a:t>
            </a:r>
          </a:p>
        </p:txBody>
      </p:sp>
      <p:grpSp>
        <p:nvGrpSpPr>
          <p:cNvPr id="2" name="グループ化 1">
            <a:extLst>
              <a:ext uri="{FF2B5EF4-FFF2-40B4-BE49-F238E27FC236}">
                <a16:creationId xmlns:a16="http://schemas.microsoft.com/office/drawing/2014/main" id="{C21B3D34-F719-405B-B96D-408D7A2E044C}"/>
              </a:ext>
            </a:extLst>
          </p:cNvPr>
          <p:cNvGrpSpPr/>
          <p:nvPr/>
        </p:nvGrpSpPr>
        <p:grpSpPr>
          <a:xfrm>
            <a:off x="971515" y="1734366"/>
            <a:ext cx="5380351" cy="3852728"/>
            <a:chOff x="512626" y="2269318"/>
            <a:chExt cx="6183079" cy="3690734"/>
          </a:xfrm>
        </p:grpSpPr>
        <p:sp>
          <p:nvSpPr>
            <p:cNvPr id="5" name="テキスト ボックス 4">
              <a:extLst>
                <a:ext uri="{FF2B5EF4-FFF2-40B4-BE49-F238E27FC236}">
                  <a16:creationId xmlns:a16="http://schemas.microsoft.com/office/drawing/2014/main" id="{7F835018-46E8-48DE-B2F5-81317F87F509}"/>
                </a:ext>
              </a:extLst>
            </p:cNvPr>
            <p:cNvSpPr txBox="1"/>
            <p:nvPr/>
          </p:nvSpPr>
          <p:spPr>
            <a:xfrm>
              <a:off x="2492289" y="2269318"/>
              <a:ext cx="1856334"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データカタログ</a:t>
              </a:r>
              <a:r>
                <a:rPr lang="en-US" altLang="ja-JP" sz="1401" dirty="0">
                  <a:latin typeface="Meiryo UI" panose="020B0604030504040204" pitchFamily="50" charset="-128"/>
                  <a:ea typeface="Meiryo UI" panose="020B0604030504040204" pitchFamily="50" charset="-128"/>
                </a:rPr>
                <a:t>Z</a:t>
              </a:r>
              <a:endParaRPr lang="ja-JP" altLang="en-US" sz="140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7112F624-2614-4003-A687-9A057A75BEAE}"/>
                </a:ext>
              </a:extLst>
            </p:cNvPr>
            <p:cNvSpPr txBox="1"/>
            <p:nvPr/>
          </p:nvSpPr>
          <p:spPr>
            <a:xfrm>
              <a:off x="1854677" y="3381082"/>
              <a:ext cx="1474772"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データセット</a:t>
              </a:r>
              <a:r>
                <a:rPr lang="en-US" altLang="ja-JP" sz="1401" dirty="0">
                  <a:latin typeface="Meiryo UI" panose="020B0604030504040204" pitchFamily="50" charset="-128"/>
                  <a:ea typeface="Meiryo UI" panose="020B0604030504040204" pitchFamily="50" charset="-128"/>
                </a:rPr>
                <a:t>X</a:t>
              </a:r>
              <a:endParaRPr lang="ja-JP" altLang="en-US" sz="140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2C904222-9536-4FD2-98DA-9F08A1424C01}"/>
                </a:ext>
              </a:extLst>
            </p:cNvPr>
            <p:cNvSpPr txBox="1"/>
            <p:nvPr/>
          </p:nvSpPr>
          <p:spPr>
            <a:xfrm>
              <a:off x="3739293" y="3381082"/>
              <a:ext cx="1474772"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データセット</a:t>
              </a:r>
              <a:r>
                <a:rPr lang="en-US" altLang="ja-JP" sz="1401" dirty="0">
                  <a:latin typeface="Meiryo UI" panose="020B0604030504040204" pitchFamily="50" charset="-128"/>
                  <a:ea typeface="Meiryo UI" panose="020B0604030504040204" pitchFamily="50" charset="-128"/>
                </a:rPr>
                <a:t>Y</a:t>
              </a:r>
              <a:endParaRPr lang="ja-JP" altLang="en-US" sz="140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A864A27-CCE1-4911-BE7E-6429F5C521DA}"/>
                </a:ext>
              </a:extLst>
            </p:cNvPr>
            <p:cNvSpPr txBox="1"/>
            <p:nvPr/>
          </p:nvSpPr>
          <p:spPr>
            <a:xfrm>
              <a:off x="512626"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A</a:t>
              </a:r>
              <a:endParaRPr lang="ja-JP" altLang="en-US" sz="140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59B8142-88A9-4EE1-8FAB-23427DF4AE4C}"/>
                </a:ext>
              </a:extLst>
            </p:cNvPr>
            <p:cNvSpPr txBox="1"/>
            <p:nvPr/>
          </p:nvSpPr>
          <p:spPr>
            <a:xfrm>
              <a:off x="2169991"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B</a:t>
              </a:r>
              <a:endParaRPr lang="ja-JP" altLang="en-US" sz="140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60904890-7965-4CEF-9259-CDF67413A433}"/>
                </a:ext>
              </a:extLst>
            </p:cNvPr>
            <p:cNvSpPr txBox="1"/>
            <p:nvPr/>
          </p:nvSpPr>
          <p:spPr>
            <a:xfrm>
              <a:off x="3875238"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C</a:t>
              </a:r>
              <a:endParaRPr lang="ja-JP" altLang="en-US" sz="1401" dirty="0">
                <a:latin typeface="Meiryo UI" panose="020B0604030504040204" pitchFamily="50" charset="-128"/>
                <a:ea typeface="Meiryo UI" panose="020B0604030504040204" pitchFamily="50" charset="-128"/>
              </a:endParaRPr>
            </a:p>
          </p:txBody>
        </p:sp>
        <p:pic>
          <p:nvPicPr>
            <p:cNvPr id="11" name="図 10" descr="モニター, 記号, 座る, フロント が含まれている画像&#10;&#10;自動的に生成された説明">
              <a:extLst>
                <a:ext uri="{FF2B5EF4-FFF2-40B4-BE49-F238E27FC236}">
                  <a16:creationId xmlns:a16="http://schemas.microsoft.com/office/drawing/2014/main" id="{8638DB71-C6FE-4AC6-87D8-B7CDF358526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9703" y="3765334"/>
              <a:ext cx="863600" cy="503259"/>
            </a:xfrm>
            <a:prstGeom prst="rect">
              <a:avLst/>
            </a:prstGeom>
          </p:spPr>
        </p:pic>
        <p:pic>
          <p:nvPicPr>
            <p:cNvPr id="12" name="図 11" descr="モニター, 記号, 座る, フロント が含まれている画像&#10;&#10;自動的に生成された説明">
              <a:extLst>
                <a:ext uri="{FF2B5EF4-FFF2-40B4-BE49-F238E27FC236}">
                  <a16:creationId xmlns:a16="http://schemas.microsoft.com/office/drawing/2014/main" id="{099D8E68-05D5-4956-9F24-D8F33A37B4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4877" y="3757797"/>
              <a:ext cx="863600" cy="503259"/>
            </a:xfrm>
            <a:prstGeom prst="rect">
              <a:avLst/>
            </a:prstGeom>
          </p:spPr>
        </p:pic>
        <p:pic>
          <p:nvPicPr>
            <p:cNvPr id="13" name="図 12" descr="アイコン&#10;&#10;自動的に生成された説明">
              <a:extLst>
                <a:ext uri="{FF2B5EF4-FFF2-40B4-BE49-F238E27FC236}">
                  <a16:creationId xmlns:a16="http://schemas.microsoft.com/office/drawing/2014/main" id="{D180D125-A4FA-4CA8-84C4-6BA2867AFDE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5266" y="5285907"/>
              <a:ext cx="674145" cy="674145"/>
            </a:xfrm>
            <a:prstGeom prst="rect">
              <a:avLst/>
            </a:prstGeom>
          </p:spPr>
        </p:pic>
        <p:pic>
          <p:nvPicPr>
            <p:cNvPr id="14" name="図 13" descr="アイコン&#10;&#10;自動的に生成された説明">
              <a:extLst>
                <a:ext uri="{FF2B5EF4-FFF2-40B4-BE49-F238E27FC236}">
                  <a16:creationId xmlns:a16="http://schemas.microsoft.com/office/drawing/2014/main" id="{33726EE0-9F11-404F-90A1-D013814345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74564" y="5285907"/>
              <a:ext cx="674145" cy="674145"/>
            </a:xfrm>
            <a:prstGeom prst="rect">
              <a:avLst/>
            </a:prstGeom>
          </p:spPr>
        </p:pic>
        <p:pic>
          <p:nvPicPr>
            <p:cNvPr id="15" name="図 14" descr="アイコン&#10;&#10;自動的に生成された説明">
              <a:extLst>
                <a:ext uri="{FF2B5EF4-FFF2-40B4-BE49-F238E27FC236}">
                  <a16:creationId xmlns:a16="http://schemas.microsoft.com/office/drawing/2014/main" id="{1A45D9E7-4AEE-4A98-9BC9-A11198F687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1161" y="5285907"/>
              <a:ext cx="674145" cy="674145"/>
            </a:xfrm>
            <a:prstGeom prst="rect">
              <a:avLst/>
            </a:prstGeom>
          </p:spPr>
        </p:pic>
        <p:sp>
          <p:nvSpPr>
            <p:cNvPr id="18" name="テキスト ボックス 17">
              <a:extLst>
                <a:ext uri="{FF2B5EF4-FFF2-40B4-BE49-F238E27FC236}">
                  <a16:creationId xmlns:a16="http://schemas.microsoft.com/office/drawing/2014/main" id="{4D903F4F-1E91-45B1-AE51-6A64D4362041}"/>
                </a:ext>
              </a:extLst>
            </p:cNvPr>
            <p:cNvSpPr txBox="1"/>
            <p:nvPr/>
          </p:nvSpPr>
          <p:spPr>
            <a:xfrm>
              <a:off x="5389714" y="4796022"/>
              <a:ext cx="1305991" cy="294959"/>
            </a:xfrm>
            <a:prstGeom prst="rect">
              <a:avLst/>
            </a:prstGeom>
            <a:solidFill>
              <a:schemeClr val="accent4">
                <a:lumMod val="40000"/>
                <a:lumOff val="60000"/>
              </a:schemeClr>
            </a:solidFill>
          </p:spPr>
          <p:txBody>
            <a:bodyPr wrap="square">
              <a:spAutoFit/>
            </a:bodyPr>
            <a:lstStyle/>
            <a:p>
              <a:pPr algn="ctr"/>
              <a:r>
                <a:rPr lang="ja-JP" altLang="en-US" sz="1401" dirty="0">
                  <a:latin typeface="Meiryo UI" panose="020B0604030504040204" pitchFamily="50" charset="-128"/>
                  <a:ea typeface="Meiryo UI" panose="020B0604030504040204" pitchFamily="50" charset="-128"/>
                </a:rPr>
                <a:t>配信</a:t>
              </a:r>
              <a:r>
                <a:rPr lang="en-US" altLang="ja-JP" sz="1401" dirty="0">
                  <a:latin typeface="Meiryo UI" panose="020B0604030504040204" pitchFamily="50" charset="-128"/>
                  <a:ea typeface="Meiryo UI" panose="020B0604030504040204" pitchFamily="50" charset="-128"/>
                </a:rPr>
                <a:t>D</a:t>
              </a:r>
              <a:endParaRPr lang="ja-JP" altLang="en-US" sz="1401" dirty="0">
                <a:latin typeface="Meiryo UI" panose="020B0604030504040204" pitchFamily="50" charset="-128"/>
                <a:ea typeface="Meiryo UI" panose="020B0604030504040204" pitchFamily="50" charset="-128"/>
              </a:endParaRPr>
            </a:p>
          </p:txBody>
        </p:sp>
        <p:cxnSp>
          <p:nvCxnSpPr>
            <p:cNvPr id="20" name="直線コネクタ 19">
              <a:extLst>
                <a:ext uri="{FF2B5EF4-FFF2-40B4-BE49-F238E27FC236}">
                  <a16:creationId xmlns:a16="http://schemas.microsoft.com/office/drawing/2014/main" id="{829F5513-449A-4491-837F-32EDE4C0BCC1}"/>
                </a:ext>
              </a:extLst>
            </p:cNvPr>
            <p:cNvCxnSpPr>
              <a:cxnSpLocks/>
              <a:stCxn id="8" idx="0"/>
              <a:endCxn id="11" idx="2"/>
            </p:cNvCxnSpPr>
            <p:nvPr/>
          </p:nvCxnSpPr>
          <p:spPr>
            <a:xfrm flipV="1">
              <a:off x="1165622" y="4268593"/>
              <a:ext cx="1445881"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9C8AC6D-C6B0-4AD1-8D89-3E8F0DC5495E}"/>
                </a:ext>
              </a:extLst>
            </p:cNvPr>
            <p:cNvCxnSpPr>
              <a:cxnSpLocks/>
              <a:stCxn id="9" idx="0"/>
              <a:endCxn id="11" idx="2"/>
            </p:cNvCxnSpPr>
            <p:nvPr/>
          </p:nvCxnSpPr>
          <p:spPr>
            <a:xfrm flipH="1" flipV="1">
              <a:off x="2611503" y="4268593"/>
              <a:ext cx="211484" cy="527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CF6E371-5291-4F17-997E-06B2AF242A7E}"/>
                </a:ext>
              </a:extLst>
            </p:cNvPr>
            <p:cNvCxnSpPr>
              <a:cxnSpLocks/>
              <a:stCxn id="18" idx="0"/>
              <a:endCxn id="12" idx="2"/>
            </p:cNvCxnSpPr>
            <p:nvPr/>
          </p:nvCxnSpPr>
          <p:spPr>
            <a:xfrm flipH="1" flipV="1">
              <a:off x="4476677" y="4261055"/>
              <a:ext cx="1566033"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B125530-A698-47E8-96C5-3F9EA9EA4A06}"/>
                </a:ext>
              </a:extLst>
            </p:cNvPr>
            <p:cNvCxnSpPr>
              <a:cxnSpLocks/>
              <a:stCxn id="10" idx="0"/>
              <a:endCxn id="12" idx="2"/>
            </p:cNvCxnSpPr>
            <p:nvPr/>
          </p:nvCxnSpPr>
          <p:spPr>
            <a:xfrm flipH="1" flipV="1">
              <a:off x="4476677" y="4261055"/>
              <a:ext cx="51558" cy="53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9CCD36-02C5-4C35-8459-C3723FF32F5E}"/>
                </a:ext>
              </a:extLst>
            </p:cNvPr>
            <p:cNvCxnSpPr>
              <a:cxnSpLocks/>
              <a:stCxn id="6" idx="0"/>
              <a:endCxn id="50" idx="2"/>
            </p:cNvCxnSpPr>
            <p:nvPr/>
          </p:nvCxnSpPr>
          <p:spPr>
            <a:xfrm flipV="1">
              <a:off x="2592063" y="3079811"/>
              <a:ext cx="828392" cy="30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9CBE8E1-B1D5-4EB5-ABD6-00A8D50BBBA9}"/>
                </a:ext>
              </a:extLst>
            </p:cNvPr>
            <p:cNvCxnSpPr>
              <a:cxnSpLocks/>
              <a:stCxn id="7" idx="0"/>
              <a:endCxn id="50" idx="2"/>
            </p:cNvCxnSpPr>
            <p:nvPr/>
          </p:nvCxnSpPr>
          <p:spPr>
            <a:xfrm flipH="1" flipV="1">
              <a:off x="3420456" y="3079811"/>
              <a:ext cx="1056224" cy="301272"/>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30" name="表 29">
            <a:extLst>
              <a:ext uri="{FF2B5EF4-FFF2-40B4-BE49-F238E27FC236}">
                <a16:creationId xmlns:a16="http://schemas.microsoft.com/office/drawing/2014/main" id="{22E75680-2C1C-4927-93DC-BE96013096ED}"/>
              </a:ext>
            </a:extLst>
          </p:cNvPr>
          <p:cNvGraphicFramePr>
            <a:graphicFrameLocks noGrp="1"/>
          </p:cNvGraphicFramePr>
          <p:nvPr/>
        </p:nvGraphicFramePr>
        <p:xfrm>
          <a:off x="7468757" y="2218276"/>
          <a:ext cx="4335904" cy="1970940"/>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データセットを　説明する項目</a:t>
                      </a:r>
                      <a:endParaRPr lang="ja-JP" altLang="en-US" sz="12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11010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データセットのタイトル</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09783469"/>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11020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890509978"/>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11030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データセットの発行日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80799347"/>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11040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データセットの発行日（自動設定）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3413413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11050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データセットの更新日または修正日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80101286"/>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11060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データセットの更新日または修正日（自動設定）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476800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11070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データセットの情報を記述する言語</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43744159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11080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データセットの公開者</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699697171"/>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bl>
          </a:graphicData>
        </a:graphic>
      </p:graphicFrame>
      <p:graphicFrame>
        <p:nvGraphicFramePr>
          <p:cNvPr id="31" name="表 30">
            <a:extLst>
              <a:ext uri="{FF2B5EF4-FFF2-40B4-BE49-F238E27FC236}">
                <a16:creationId xmlns:a16="http://schemas.microsoft.com/office/drawing/2014/main" id="{29ED951A-18C7-4326-A4FB-01FF430C1DC3}"/>
              </a:ext>
            </a:extLst>
          </p:cNvPr>
          <p:cNvGraphicFramePr>
            <a:graphicFrameLocks noGrp="1"/>
          </p:cNvGraphicFramePr>
          <p:nvPr/>
        </p:nvGraphicFramePr>
        <p:xfrm>
          <a:off x="7464596" y="4264635"/>
          <a:ext cx="4353807" cy="1755089"/>
        </p:xfrm>
        <a:graphic>
          <a:graphicData uri="http://schemas.openxmlformats.org/drawingml/2006/table">
            <a:tbl>
              <a:tblPr>
                <a:tableStyleId>{5C22544A-7EE6-4342-B048-85BDC9FD1C3A}</a:tableStyleId>
              </a:tblPr>
              <a:tblGrid>
                <a:gridCol w="756830">
                  <a:extLst>
                    <a:ext uri="{9D8B030D-6E8A-4147-A177-3AD203B41FA5}">
                      <a16:colId xmlns:a16="http://schemas.microsoft.com/office/drawing/2014/main" val="1389670740"/>
                    </a:ext>
                  </a:extLst>
                </a:gridCol>
                <a:gridCol w="3596977">
                  <a:extLst>
                    <a:ext uri="{9D8B030D-6E8A-4147-A177-3AD203B41FA5}">
                      <a16:colId xmlns:a16="http://schemas.microsoft.com/office/drawing/2014/main" val="3775532388"/>
                    </a:ext>
                  </a:extLst>
                </a:gridCol>
              </a:tblGrid>
              <a:tr h="178337">
                <a:tc gridSpan="2">
                  <a:txBody>
                    <a:bodyPr/>
                    <a:lstStyle/>
                    <a:p>
                      <a:pPr algn="ctr" fontAlgn="ctr"/>
                      <a:r>
                        <a:rPr lang="ja-JP" altLang="en-US" sz="1100" u="none" strike="noStrike" dirty="0">
                          <a:solidFill>
                            <a:schemeClr val="bg1"/>
                          </a:solidFill>
                          <a:effectLst/>
                          <a:latin typeface="Meiryo UI" panose="020B0604030504040204" pitchFamily="50" charset="-128"/>
                          <a:ea typeface="Meiryo UI" panose="020B0604030504040204" pitchFamily="50" charset="-128"/>
                        </a:rPr>
                        <a:t>配信</a:t>
                      </a:r>
                      <a:r>
                        <a:rPr lang="en-US" altLang="ja-JP" sz="1100" u="none" strike="noStrike" dirty="0">
                          <a:solidFill>
                            <a:schemeClr val="bg1"/>
                          </a:solidFill>
                          <a:effectLst/>
                          <a:latin typeface="Meiryo UI" panose="020B0604030504040204" pitchFamily="50" charset="-128"/>
                          <a:ea typeface="Meiryo UI" panose="020B0604030504040204" pitchFamily="50" charset="-128"/>
                        </a:rPr>
                        <a:t>(file</a:t>
                      </a:r>
                      <a:r>
                        <a:rPr lang="ja-JP" altLang="en-US" sz="1100" u="none" strike="noStrike" dirty="0">
                          <a:solidFill>
                            <a:schemeClr val="bg1"/>
                          </a:solidFill>
                          <a:effectLst/>
                          <a:latin typeface="Meiryo UI" panose="020B0604030504040204" pitchFamily="50" charset="-128"/>
                          <a:ea typeface="Meiryo UI" panose="020B0604030504040204" pitchFamily="50" charset="-128"/>
                        </a:rPr>
                        <a:t>）　を　説明する項目</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hMerge="1">
                  <a:txBody>
                    <a:bodyPr/>
                    <a:lstStyle/>
                    <a:p>
                      <a:endParaRPr kumimoji="1" lang="ja-JP" altLang="en-US"/>
                    </a:p>
                  </a:txBody>
                  <a:tcPr/>
                </a:tc>
                <a:extLst>
                  <a:ext uri="{0D108BD9-81ED-4DB2-BD59-A6C34878D82A}">
                    <a16:rowId xmlns:a16="http://schemas.microsoft.com/office/drawing/2014/main" val="819566848"/>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21010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配信の名称</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0509693"/>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21020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配信の説明</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45988947"/>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21030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配信の開始日（自動設定）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4892555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21040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配信の発行日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11057712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21050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配信の最終変更日（自動設定）</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78561839"/>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21060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配信の変更日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53612250"/>
                  </a:ext>
                </a:extLst>
              </a:tr>
              <a:tr h="197094">
                <a:tc>
                  <a:txBody>
                    <a:bodyPr/>
                    <a:lstStyle/>
                    <a:p>
                      <a:pPr algn="ctr" fontAlgn="ctr"/>
                      <a:r>
                        <a:rPr lang="en-US" altLang="ja-JP" sz="1200" u="none" strike="noStrike" dirty="0">
                          <a:effectLst/>
                          <a:latin typeface="Meiryo UI" panose="020B0604030504040204" pitchFamily="50" charset="-128"/>
                          <a:ea typeface="Meiryo UI" panose="020B0604030504040204" pitchFamily="50" charset="-128"/>
                        </a:rPr>
                        <a:t>21070</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　配信のライセンス</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76396129"/>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27601971"/>
                  </a:ext>
                </a:extLst>
              </a:tr>
            </a:tbl>
          </a:graphicData>
        </a:graphic>
      </p:graphicFrame>
      <p:cxnSp>
        <p:nvCxnSpPr>
          <p:cNvPr id="33" name="直線コネクタ 32">
            <a:extLst>
              <a:ext uri="{FF2B5EF4-FFF2-40B4-BE49-F238E27FC236}">
                <a16:creationId xmlns:a16="http://schemas.microsoft.com/office/drawing/2014/main" id="{6656C760-FC3C-4D6D-8A7E-92E349ECCC8D}"/>
              </a:ext>
            </a:extLst>
          </p:cNvPr>
          <p:cNvCxnSpPr>
            <a:cxnSpLocks/>
          </p:cNvCxnSpPr>
          <p:nvPr/>
        </p:nvCxnSpPr>
        <p:spPr>
          <a:xfrm flipV="1">
            <a:off x="5215427" y="2239611"/>
            <a:ext cx="2249169" cy="625106"/>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8C977D6-123B-4321-BF59-32F2BB7F6B76}"/>
              </a:ext>
            </a:extLst>
          </p:cNvPr>
          <p:cNvCxnSpPr>
            <a:cxnSpLocks/>
          </p:cNvCxnSpPr>
          <p:nvPr/>
        </p:nvCxnSpPr>
        <p:spPr>
          <a:xfrm>
            <a:off x="5172410" y="3358662"/>
            <a:ext cx="2292186" cy="83055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DEF4553-4B3B-4B81-BCDC-EBEC07775D89}"/>
              </a:ext>
            </a:extLst>
          </p:cNvPr>
          <p:cNvCxnSpPr>
            <a:cxnSpLocks/>
          </p:cNvCxnSpPr>
          <p:nvPr/>
        </p:nvCxnSpPr>
        <p:spPr>
          <a:xfrm flipV="1">
            <a:off x="6473007" y="4278134"/>
            <a:ext cx="916243" cy="8358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69026287-1D01-4DD3-87F9-E464797E237B}"/>
              </a:ext>
            </a:extLst>
          </p:cNvPr>
          <p:cNvCxnSpPr>
            <a:cxnSpLocks/>
          </p:cNvCxnSpPr>
          <p:nvPr/>
        </p:nvCxnSpPr>
        <p:spPr>
          <a:xfrm>
            <a:off x="6442574" y="4721439"/>
            <a:ext cx="1022022" cy="1978485"/>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3" name="表 42">
            <a:extLst>
              <a:ext uri="{FF2B5EF4-FFF2-40B4-BE49-F238E27FC236}">
                <a16:creationId xmlns:a16="http://schemas.microsoft.com/office/drawing/2014/main" id="{C4EE70EB-A06D-4B68-8E0E-6A66E03B91CF}"/>
              </a:ext>
            </a:extLst>
          </p:cNvPr>
          <p:cNvGraphicFramePr>
            <a:graphicFrameLocks noGrp="1"/>
          </p:cNvGraphicFramePr>
          <p:nvPr/>
        </p:nvGraphicFramePr>
        <p:xfrm>
          <a:off x="7468757" y="1576079"/>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データカタログ を　説明する項目</a:t>
                      </a:r>
                      <a:endParaRPr lang="ja-JP" altLang="en-US" sz="1200" b="0" i="0" u="none" strike="noStrike" dirty="0">
                        <a:solidFill>
                          <a:schemeClr val="bg1"/>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10010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データカタログのタイトル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48990091"/>
                  </a:ext>
                </a:extLst>
              </a:tr>
            </a:tbl>
          </a:graphicData>
        </a:graphic>
      </p:graphicFrame>
      <p:cxnSp>
        <p:nvCxnSpPr>
          <p:cNvPr id="45" name="直線コネクタ 44">
            <a:extLst>
              <a:ext uri="{FF2B5EF4-FFF2-40B4-BE49-F238E27FC236}">
                <a16:creationId xmlns:a16="http://schemas.microsoft.com/office/drawing/2014/main" id="{4B7A2444-530E-4E56-B7E9-71E49E909ED5}"/>
              </a:ext>
            </a:extLst>
          </p:cNvPr>
          <p:cNvCxnSpPr>
            <a:cxnSpLocks/>
          </p:cNvCxnSpPr>
          <p:nvPr/>
        </p:nvCxnSpPr>
        <p:spPr>
          <a:xfrm flipV="1">
            <a:off x="4465790" y="1586242"/>
            <a:ext cx="2998806" cy="87028"/>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74C77F9-7530-4486-9FCB-19BFC4BE4020}"/>
              </a:ext>
            </a:extLst>
          </p:cNvPr>
          <p:cNvCxnSpPr>
            <a:cxnSpLocks/>
          </p:cNvCxnSpPr>
          <p:nvPr/>
        </p:nvCxnSpPr>
        <p:spPr>
          <a:xfrm>
            <a:off x="4465790" y="2063530"/>
            <a:ext cx="2998806" cy="9177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6" name="タイトル 4">
            <a:extLst>
              <a:ext uri="{FF2B5EF4-FFF2-40B4-BE49-F238E27FC236}">
                <a16:creationId xmlns:a16="http://schemas.microsoft.com/office/drawing/2014/main" id="{D2AF6F87-F119-4814-9AEC-34B617197F87}"/>
              </a:ext>
            </a:extLst>
          </p:cNvPr>
          <p:cNvSpPr txBox="1">
            <a:spLocks/>
          </p:cNvSpPr>
          <p:nvPr/>
        </p:nvSpPr>
        <p:spPr>
          <a:xfrm>
            <a:off x="191400" y="-28884"/>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graphicFrame>
        <p:nvGraphicFramePr>
          <p:cNvPr id="41" name="表 40">
            <a:extLst>
              <a:ext uri="{FF2B5EF4-FFF2-40B4-BE49-F238E27FC236}">
                <a16:creationId xmlns:a16="http://schemas.microsoft.com/office/drawing/2014/main" id="{3572B609-58AA-4D6A-87E1-B96687CB5FFE}"/>
              </a:ext>
            </a:extLst>
          </p:cNvPr>
          <p:cNvGraphicFramePr>
            <a:graphicFrameLocks noGrp="1"/>
          </p:cNvGraphicFramePr>
          <p:nvPr/>
        </p:nvGraphicFramePr>
        <p:xfrm>
          <a:off x="7464596" y="6108642"/>
          <a:ext cx="4335904" cy="591282"/>
        </p:xfrm>
        <a:graphic>
          <a:graphicData uri="http://schemas.openxmlformats.org/drawingml/2006/table">
            <a:tbl>
              <a:tblPr>
                <a:tableStyleId>{5C22544A-7EE6-4342-B048-85BDC9FD1C3A}</a:tableStyleId>
              </a:tblPr>
              <a:tblGrid>
                <a:gridCol w="716284">
                  <a:extLst>
                    <a:ext uri="{9D8B030D-6E8A-4147-A177-3AD203B41FA5}">
                      <a16:colId xmlns:a16="http://schemas.microsoft.com/office/drawing/2014/main" val="616765280"/>
                    </a:ext>
                  </a:extLst>
                </a:gridCol>
                <a:gridCol w="3619620">
                  <a:extLst>
                    <a:ext uri="{9D8B030D-6E8A-4147-A177-3AD203B41FA5}">
                      <a16:colId xmlns:a16="http://schemas.microsoft.com/office/drawing/2014/main" val="1953170885"/>
                    </a:ext>
                  </a:extLst>
                </a:gridCol>
              </a:tblGrid>
              <a:tr h="197094">
                <a:tc gridSpan="2">
                  <a:txBody>
                    <a:bodyPr/>
                    <a:lstStyle/>
                    <a:p>
                      <a:pPr algn="ctr" fontAlgn="ctr"/>
                      <a:r>
                        <a:rPr lang="ja-JP" altLang="en-US" sz="1200" u="none" strike="noStrike" dirty="0">
                          <a:solidFill>
                            <a:schemeClr val="bg1"/>
                          </a:solidFill>
                          <a:effectLst/>
                          <a:latin typeface="Meiryo UI" panose="020B0604030504040204" pitchFamily="50" charset="-128"/>
                          <a:ea typeface="Meiryo UI" panose="020B0604030504040204" pitchFamily="50" charset="-128"/>
                        </a:rPr>
                        <a:t>データサービス （</a:t>
                      </a:r>
                      <a:r>
                        <a:rPr lang="en-US" altLang="ja-JP" sz="1200" u="none" strike="noStrike" dirty="0">
                          <a:solidFill>
                            <a:schemeClr val="bg1"/>
                          </a:solidFill>
                          <a:effectLst/>
                          <a:latin typeface="Meiryo UI" panose="020B0604030504040204" pitchFamily="50" charset="-128"/>
                          <a:ea typeface="Meiryo UI" panose="020B0604030504040204" pitchFamily="50" charset="-128"/>
                        </a:rPr>
                        <a:t>W3C DCAT</a:t>
                      </a:r>
                      <a:r>
                        <a:rPr lang="ja-JP" altLang="en-US" sz="1200" u="none" strike="noStrike" dirty="0">
                          <a:solidFill>
                            <a:schemeClr val="bg1"/>
                          </a:solidFill>
                          <a:effectLst/>
                          <a:latin typeface="Meiryo UI" panose="020B0604030504040204" pitchFamily="50" charset="-128"/>
                          <a:ea typeface="Meiryo UI" panose="020B0604030504040204" pitchFamily="50" charset="-128"/>
                        </a:rPr>
                        <a:t>標準仕様を利用）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hMerge="1">
                  <a:txBody>
                    <a:bodyPr/>
                    <a:lstStyle/>
                    <a:p>
                      <a:endParaRPr kumimoji="1" lang="ja-JP" altLang="en-US"/>
                    </a:p>
                  </a:txBody>
                  <a:tcPr/>
                </a:tc>
                <a:extLst>
                  <a:ext uri="{0D108BD9-81ED-4DB2-BD59-A6C34878D82A}">
                    <a16:rowId xmlns:a16="http://schemas.microsoft.com/office/drawing/2014/main" val="2179549815"/>
                  </a:ext>
                </a:extLst>
              </a:tr>
              <a:tr h="197094">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24010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データサービスのタイトル</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0699478"/>
                  </a:ext>
                </a:extLst>
              </a:tr>
              <a:tr h="197094">
                <a:tc>
                  <a:txBody>
                    <a:bodyPr/>
                    <a:lstStyle/>
                    <a:p>
                      <a:pPr algn="ctr" fontAlgn="ct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8990091"/>
                  </a:ext>
                </a:extLst>
              </a:tr>
            </a:tbl>
          </a:graphicData>
        </a:graphic>
      </p:graphicFrame>
      <p:grpSp>
        <p:nvGrpSpPr>
          <p:cNvPr id="44" name="グループ化 43">
            <a:extLst>
              <a:ext uri="{FF2B5EF4-FFF2-40B4-BE49-F238E27FC236}">
                <a16:creationId xmlns:a16="http://schemas.microsoft.com/office/drawing/2014/main" id="{0C08456F-E84A-4B3B-B610-1F4093741C2F}"/>
              </a:ext>
            </a:extLst>
          </p:cNvPr>
          <p:cNvGrpSpPr/>
          <p:nvPr/>
        </p:nvGrpSpPr>
        <p:grpSpPr>
          <a:xfrm>
            <a:off x="5290772" y="4696199"/>
            <a:ext cx="985748" cy="985748"/>
            <a:chOff x="8892820" y="4799803"/>
            <a:chExt cx="800920" cy="800920"/>
          </a:xfrm>
        </p:grpSpPr>
        <p:pic>
          <p:nvPicPr>
            <p:cNvPr id="46" name="グラフィックス 45" descr="歯車 1 つ 枠線">
              <a:extLst>
                <a:ext uri="{FF2B5EF4-FFF2-40B4-BE49-F238E27FC236}">
                  <a16:creationId xmlns:a16="http://schemas.microsoft.com/office/drawing/2014/main" id="{8A042F32-0C70-47F9-89CD-5CD167A36A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2820" y="4799803"/>
              <a:ext cx="800920" cy="800920"/>
            </a:xfrm>
            <a:prstGeom prst="rect">
              <a:avLst/>
            </a:prstGeom>
          </p:spPr>
        </p:pic>
        <p:sp>
          <p:nvSpPr>
            <p:cNvPr id="47" name="テキスト ボックス 46">
              <a:extLst>
                <a:ext uri="{FF2B5EF4-FFF2-40B4-BE49-F238E27FC236}">
                  <a16:creationId xmlns:a16="http://schemas.microsoft.com/office/drawing/2014/main" id="{EAC20730-5399-4BB3-ABF7-4C1EDE3BC5D2}"/>
                </a:ext>
              </a:extLst>
            </p:cNvPr>
            <p:cNvSpPr txBox="1"/>
            <p:nvPr/>
          </p:nvSpPr>
          <p:spPr>
            <a:xfrm>
              <a:off x="9121815" y="4939460"/>
              <a:ext cx="342931" cy="213548"/>
            </a:xfrm>
            <a:prstGeom prst="rect">
              <a:avLst/>
            </a:prstGeom>
            <a:noFill/>
          </p:spPr>
          <p:txBody>
            <a:bodyPr wrap="square" rtlCol="0">
              <a:spAutoFit/>
            </a:bodyPr>
            <a:lstStyle/>
            <a:p>
              <a:pPr algn="ctr"/>
              <a:r>
                <a:rPr lang="en-US" altLang="ja-JP" sz="1108" dirty="0"/>
                <a:t>API</a:t>
              </a:r>
              <a:endParaRPr lang="ja-JP" altLang="en-US" sz="1108" dirty="0"/>
            </a:p>
          </p:txBody>
        </p:sp>
      </p:grpSp>
      <p:sp>
        <p:nvSpPr>
          <p:cNvPr id="42" name="正方形/長方形 41">
            <a:extLst>
              <a:ext uri="{FF2B5EF4-FFF2-40B4-BE49-F238E27FC236}">
                <a16:creationId xmlns:a16="http://schemas.microsoft.com/office/drawing/2014/main" id="{FE0068B6-C677-4768-A032-B4EAF113D144}"/>
              </a:ext>
            </a:extLst>
          </p:cNvPr>
          <p:cNvSpPr/>
          <p:nvPr/>
        </p:nvSpPr>
        <p:spPr>
          <a:xfrm>
            <a:off x="245653" y="679582"/>
            <a:ext cx="11724494" cy="67541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標準化団体の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W3C</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で、オープンデータを想定した「データカタログ項目仕様標準（</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DCAT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）」を検討。</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DCAT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では、「データカタログ」は複数の「データセット」を持ち、「データセット」は複数の「配信」を持つ。</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pic>
        <p:nvPicPr>
          <p:cNvPr id="50" name="図 49" descr="モニター, 記号, 座る, フロント が含まれている画像&#10;&#10;自動的に生成された説明">
            <a:extLst>
              <a:ext uri="{FF2B5EF4-FFF2-40B4-BE49-F238E27FC236}">
                <a16:creationId xmlns:a16="http://schemas.microsoft.com/office/drawing/2014/main" id="{A41EC28F-0D9D-4675-B8C8-85FC0987BF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6090" y="2055085"/>
            <a:ext cx="751482" cy="525348"/>
          </a:xfrm>
          <a:prstGeom prst="rect">
            <a:avLst/>
          </a:prstGeom>
        </p:spPr>
      </p:pic>
      <p:sp>
        <p:nvSpPr>
          <p:cNvPr id="51" name="テキスト ボックス 50">
            <a:extLst>
              <a:ext uri="{FF2B5EF4-FFF2-40B4-BE49-F238E27FC236}">
                <a16:creationId xmlns:a16="http://schemas.microsoft.com/office/drawing/2014/main" id="{1689A20A-CE1A-4FA9-8590-7892CD29885B}"/>
              </a:ext>
            </a:extLst>
          </p:cNvPr>
          <p:cNvSpPr txBox="1"/>
          <p:nvPr/>
        </p:nvSpPr>
        <p:spPr>
          <a:xfrm>
            <a:off x="350016" y="1640887"/>
            <a:ext cx="209460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・データカタログサイト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・データカタログ全体の概要記載</a:t>
            </a:r>
          </a:p>
        </p:txBody>
      </p:sp>
      <p:sp>
        <p:nvSpPr>
          <p:cNvPr id="52" name="テキスト ボックス 51">
            <a:extLst>
              <a:ext uri="{FF2B5EF4-FFF2-40B4-BE49-F238E27FC236}">
                <a16:creationId xmlns:a16="http://schemas.microsoft.com/office/drawing/2014/main" id="{FB6389D5-BE62-4F22-9756-B56F0EACF7F7}"/>
              </a:ext>
            </a:extLst>
          </p:cNvPr>
          <p:cNvSpPr txBox="1"/>
          <p:nvPr/>
        </p:nvSpPr>
        <p:spPr>
          <a:xfrm>
            <a:off x="350016" y="2819616"/>
            <a:ext cx="1686396"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・データセットの単位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・データセットの概要記載</a:t>
            </a:r>
          </a:p>
        </p:txBody>
      </p:sp>
      <p:sp>
        <p:nvSpPr>
          <p:cNvPr id="53" name="テキスト ボックス 52">
            <a:extLst>
              <a:ext uri="{FF2B5EF4-FFF2-40B4-BE49-F238E27FC236}">
                <a16:creationId xmlns:a16="http://schemas.microsoft.com/office/drawing/2014/main" id="{1026C6DF-1E9E-4782-9E96-0F2F83E59D72}"/>
              </a:ext>
            </a:extLst>
          </p:cNvPr>
          <p:cNvSpPr txBox="1"/>
          <p:nvPr/>
        </p:nvSpPr>
        <p:spPr>
          <a:xfrm>
            <a:off x="350016" y="5942618"/>
            <a:ext cx="3319915" cy="461665"/>
          </a:xfrm>
          <a:prstGeom prst="rect">
            <a:avLst/>
          </a:prstGeom>
          <a:solidFill>
            <a:schemeClr val="accent1">
              <a:lumMod val="20000"/>
              <a:lumOff val="80000"/>
            </a:schemeClr>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・データの配信（ファイルやデータ提供</a:t>
            </a: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）の単位</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・データの配信の概要記載</a:t>
            </a:r>
          </a:p>
        </p:txBody>
      </p:sp>
      <p:sp>
        <p:nvSpPr>
          <p:cNvPr id="54" name="正方形/長方形 53">
            <a:extLst>
              <a:ext uri="{FF2B5EF4-FFF2-40B4-BE49-F238E27FC236}">
                <a16:creationId xmlns:a16="http://schemas.microsoft.com/office/drawing/2014/main" id="{C61EAA04-4CAF-4854-A35E-92CE90557BE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059517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2">
            <a:extLst>
              <a:ext uri="{FF2B5EF4-FFF2-40B4-BE49-F238E27FC236}">
                <a16:creationId xmlns:a16="http://schemas.microsoft.com/office/drawing/2014/main" id="{C9899FAD-3BD6-4B72-BC73-A17B5B68C565}"/>
              </a:ext>
            </a:extLst>
          </p:cNvPr>
          <p:cNvGraphicFramePr>
            <a:graphicFrameLocks noGrp="1"/>
          </p:cNvGraphicFramePr>
          <p:nvPr/>
        </p:nvGraphicFramePr>
        <p:xfrm>
          <a:off x="226647" y="1043294"/>
          <a:ext cx="11721254" cy="5635534"/>
        </p:xfrm>
        <a:graphic>
          <a:graphicData uri="http://schemas.openxmlformats.org/drawingml/2006/table">
            <a:tbl>
              <a:tblPr firstRow="1" bandRow="1">
                <a:tableStyleId>{5C22544A-7EE6-4342-B048-85BDC9FD1C3A}</a:tableStyleId>
              </a:tblPr>
              <a:tblGrid>
                <a:gridCol w="1577450">
                  <a:extLst>
                    <a:ext uri="{9D8B030D-6E8A-4147-A177-3AD203B41FA5}">
                      <a16:colId xmlns:a16="http://schemas.microsoft.com/office/drawing/2014/main" val="1639830707"/>
                    </a:ext>
                  </a:extLst>
                </a:gridCol>
                <a:gridCol w="10143804">
                  <a:extLst>
                    <a:ext uri="{9D8B030D-6E8A-4147-A177-3AD203B41FA5}">
                      <a16:colId xmlns:a16="http://schemas.microsoft.com/office/drawing/2014/main" val="2722599977"/>
                    </a:ext>
                  </a:extLst>
                </a:gridCol>
              </a:tblGrid>
              <a:tr h="328694">
                <a:tc>
                  <a:txBody>
                    <a:bodyPr/>
                    <a:lstStyle/>
                    <a:p>
                      <a:pPr algn="ctr"/>
                      <a:r>
                        <a:rPr kumimoji="1" lang="ja-JP" altLang="en-US" sz="1500" dirty="0">
                          <a:latin typeface="Meiryo UI" panose="020B0604030504040204" pitchFamily="50" charset="-128"/>
                          <a:ea typeface="Meiryo UI" panose="020B0604030504040204" pitchFamily="50" charset="-128"/>
                        </a:rPr>
                        <a:t>分類</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500" dirty="0">
                          <a:latin typeface="Meiryo UI" panose="020B0604030504040204" pitchFamily="50" charset="-128"/>
                          <a:ea typeface="Meiryo UI" panose="020B0604030504040204" pitchFamily="50" charset="-128"/>
                        </a:rPr>
                        <a:t>策定方針</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863121738"/>
                  </a:ext>
                </a:extLst>
              </a:tr>
              <a:tr h="685118">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仕様のカタログ、データセットおよび配信に対し日本語の定義と説明および候補値を追加。</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最新の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 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にデータサービスに関する項目等を採用。</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88884939"/>
                  </a:ext>
                </a:extLst>
              </a:tr>
              <a:tr h="881034">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latin typeface="Meiryo UI" panose="020B0604030504040204" pitchFamily="50" charset="-128"/>
                          <a:ea typeface="Meiryo UI" panose="020B0604030504040204" pitchFamily="50" charset="-128"/>
                          <a:cs typeface="Meiryo UI" panose="020B0604030504040204" pitchFamily="50" charset="-128"/>
                        </a:rPr>
                        <a:t>DTA</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のデータカタログ基準で定めるデータ利用条件について、データ検索時に利用条件を把握したりフィルタできるように、</a:t>
                      </a:r>
                      <a:br>
                        <a:rPr lang="en-US" altLang="ja-JP" sz="1500" dirty="0">
                          <a:latin typeface="Meiryo UI" panose="020B0604030504040204" pitchFamily="50" charset="-128"/>
                          <a:ea typeface="Meiryo UI" panose="020B0604030504040204" pitchFamily="50" charset="-128"/>
                          <a:cs typeface="Meiryo UI" panose="020B0604030504040204" pitchFamily="50" charset="-128"/>
                        </a:rPr>
                      </a:br>
                      <a:r>
                        <a:rPr lang="ja-JP" altLang="en-US" sz="1500" dirty="0">
                          <a:latin typeface="Meiryo UI" panose="020B0604030504040204" pitchFamily="50" charset="-128"/>
                          <a:ea typeface="Meiryo UI" panose="020B0604030504040204" pitchFamily="50" charset="-128"/>
                          <a:cs typeface="Meiryo UI" panose="020B0604030504040204" pitchFamily="50" charset="-128"/>
                        </a:rPr>
                        <a:t>利用ライセンスの概要説明に関する項目として以下のような項目および項目値を追加。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　 例</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オープンデータのような無償データの場合におけるライセンス</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(CC-BY)</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表現に関する項目、</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　　　　有償データの場合の各種利用条件に関する項目、価格帯に関する項目など。</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8865697"/>
                  </a:ext>
                </a:extLst>
              </a:tr>
              <a:tr h="6489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交換するデータの内容を理解するための項目として「語彙」「用語」「スキーマ」「スキーマタイプ」に関する項目を追加。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3118386"/>
                  </a:ext>
                </a:extLst>
              </a:tr>
              <a:tr h="79480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では、</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での利用を想定し</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RDF</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形式で公開し機械処理で収集検索できる仕様となっているため、</a:t>
                      </a:r>
                      <a:b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人に対して読みやすくするための項目を追加し、項目のラベルに（説明）を記載</a:t>
                      </a:r>
                      <a:endPar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indent="0" algn="l">
                        <a:buFont typeface="Arial" panose="020B0604020202020204" pitchFamily="34" charset="0"/>
                        <a:buNone/>
                      </a:pP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例</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「データセットの公開者（説明）」</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人の可読用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、「データセットの公開者」</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機械可読用、</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W3C DCAT</a:t>
                      </a:r>
                      <a:r>
                        <a:rPr lang="ja-JP" altLang="en-US"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定義項目</a:t>
                      </a:r>
                      <a:r>
                        <a:rPr lang="en-US" altLang="ja-JP" sz="15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4598356"/>
                  </a:ext>
                </a:extLst>
              </a:tr>
              <a:tr h="648670">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有償・限定公開などのデータセットに対する契約やアクセス制御を伴ったデータ交換を実現するため、</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コネクタの利用が必要。</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 CADDE</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コネクタによるアクセス制御を行うための情報を、データカタログに項目として追加。</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6857241"/>
                  </a:ext>
                </a:extLst>
              </a:tr>
              <a:tr h="807615">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altLang="ja-JP" sz="15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自体が元々持つ変数</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項目</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と</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データカタログ項目仕様をマッピングし</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で不足する変数について、</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500" dirty="0">
                          <a:latin typeface="Meiryo UI" panose="020B0604030504040204" pitchFamily="50" charset="-128"/>
                          <a:ea typeface="Meiryo UI" panose="020B0604030504040204" pitchFamily="50" charset="-128"/>
                          <a:cs typeface="Meiryo UI" panose="020B0604030504040204" pitchFamily="50" charset="-128"/>
                        </a:rPr>
                        <a:t>の機能を使って追加拡張。</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5906627"/>
                  </a:ext>
                </a:extLst>
              </a:tr>
              <a:tr h="79480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項目値を特定の文字列・数値の集合から選ぶ項目を定義。この定義した項目値のリストを参考として一覧化。</a:t>
                      </a:r>
                      <a:endParaRPr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algn="l">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cs typeface="Meiryo UI" panose="020B0604030504040204" pitchFamily="50" charset="-128"/>
                        </a:rPr>
                        <a:t>データカタログ作成ツールでは、定義した項目値が表示され入力の容易化を実現。</a:t>
                      </a:r>
                      <a:r>
                        <a:rPr lang="en-US" altLang="ja-JP" sz="1500" dirty="0">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sz="1500" dirty="0">
                        <a:latin typeface="Meiryo UI" panose="020B0604030504040204" pitchFamily="50" charset="-128"/>
                        <a:ea typeface="Meiryo UI" panose="020B0604030504040204" pitchFamily="50" charset="-128"/>
                      </a:endParaRPr>
                    </a:p>
                  </a:txBody>
                  <a:tcPr marL="112542" marR="112542"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8642543"/>
                  </a:ext>
                </a:extLst>
              </a:tr>
            </a:tbl>
          </a:graphicData>
        </a:graphic>
      </p:graphicFrame>
      <p:sp>
        <p:nvSpPr>
          <p:cNvPr id="18" name="正方形/長方形 17">
            <a:extLst>
              <a:ext uri="{FF2B5EF4-FFF2-40B4-BE49-F238E27FC236}">
                <a16:creationId xmlns:a16="http://schemas.microsoft.com/office/drawing/2014/main" id="{3A899F65-5D08-4C4D-B7E0-DFC02AD16564}"/>
              </a:ext>
            </a:extLst>
          </p:cNvPr>
          <p:cNvSpPr/>
          <p:nvPr/>
        </p:nvSpPr>
        <p:spPr>
          <a:xfrm>
            <a:off x="330540" y="5154141"/>
            <a:ext cx="1329231" cy="660565"/>
          </a:xfrm>
          <a:prstGeom prst="rect">
            <a:avLst/>
          </a:prstGeom>
          <a:solidFill>
            <a:schemeClr val="accent1">
              <a:lumMod val="20000"/>
              <a:lumOff val="80000"/>
            </a:schemeClr>
          </a:solidFill>
          <a:ln>
            <a:solidFill>
              <a:schemeClr val="tx1"/>
            </a:solidFill>
          </a:ln>
        </p:spPr>
        <p:txBody>
          <a:bodyPr wrap="square" anchor="ctr">
            <a:spAutoFit/>
          </a:bodyPr>
          <a:lstStyle/>
          <a:p>
            <a:pPr algn="ctr"/>
            <a:r>
              <a:rPr lang="ja-JP" altLang="en-US" sz="1231" b="1" dirty="0">
                <a:latin typeface="Meiryo UI" panose="020B0604030504040204" pitchFamily="50" charset="-128"/>
                <a:ea typeface="Meiryo UI" panose="020B0604030504040204" pitchFamily="50" charset="-128"/>
              </a:rPr>
              <a:t>⑥</a:t>
            </a:r>
            <a:r>
              <a:rPr lang="en-US" altLang="ja-JP" sz="1231" b="1" dirty="0">
                <a:latin typeface="Meiryo UI" panose="020B0604030504040204" pitchFamily="50" charset="-128"/>
                <a:ea typeface="Meiryo UI" panose="020B0604030504040204" pitchFamily="50" charset="-128"/>
              </a:rPr>
              <a:t>CKAN</a:t>
            </a:r>
          </a:p>
          <a:p>
            <a:pPr algn="ctr"/>
            <a:r>
              <a:rPr lang="ja-JP" altLang="en-US" sz="1231" b="1" dirty="0">
                <a:latin typeface="Meiryo UI" panose="020B0604030504040204" pitchFamily="50" charset="-128"/>
                <a:ea typeface="Meiryo UI" panose="020B0604030504040204" pitchFamily="50" charset="-128"/>
              </a:rPr>
              <a:t>データ変数との</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紐付け、拡張</a:t>
            </a:r>
          </a:p>
        </p:txBody>
      </p:sp>
      <p:sp>
        <p:nvSpPr>
          <p:cNvPr id="19" name="正方形/長方形 18">
            <a:extLst>
              <a:ext uri="{FF2B5EF4-FFF2-40B4-BE49-F238E27FC236}">
                <a16:creationId xmlns:a16="http://schemas.microsoft.com/office/drawing/2014/main" id="{F0A940AD-9352-407D-9284-2C2BAC4FD370}"/>
              </a:ext>
            </a:extLst>
          </p:cNvPr>
          <p:cNvSpPr/>
          <p:nvPr/>
        </p:nvSpPr>
        <p:spPr>
          <a:xfrm>
            <a:off x="330540" y="2212821"/>
            <a:ext cx="1329231" cy="620308"/>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②利用ライセンス</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概要</a:t>
            </a:r>
            <a:endParaRPr lang="en-US" altLang="ja-JP" sz="1231" b="1"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DTA</a:t>
            </a:r>
            <a:r>
              <a:rPr lang="ja-JP" altLang="en-US" sz="985" dirty="0">
                <a:latin typeface="Meiryo UI" panose="020B0604030504040204" pitchFamily="50" charset="-128"/>
                <a:ea typeface="Meiryo UI" panose="020B0604030504040204" pitchFamily="50" charset="-128"/>
              </a:rPr>
              <a:t>基準を採用し拡張</a:t>
            </a:r>
          </a:p>
        </p:txBody>
      </p:sp>
      <p:sp>
        <p:nvSpPr>
          <p:cNvPr id="20" name="正方形/長方形 19">
            <a:extLst>
              <a:ext uri="{FF2B5EF4-FFF2-40B4-BE49-F238E27FC236}">
                <a16:creationId xmlns:a16="http://schemas.microsoft.com/office/drawing/2014/main" id="{F0DF7915-6CB3-4BC9-BB98-160C89571102}"/>
              </a:ext>
            </a:extLst>
          </p:cNvPr>
          <p:cNvSpPr/>
          <p:nvPr/>
        </p:nvSpPr>
        <p:spPr>
          <a:xfrm>
            <a:off x="330540" y="1426801"/>
            <a:ext cx="1329231" cy="569372"/>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①国際標準</a:t>
            </a:r>
            <a:endParaRPr lang="en-US" altLang="ja-JP" sz="1231" b="1"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W3C</a:t>
            </a:r>
            <a:r>
              <a:rPr lang="ja-JP" altLang="en-US" sz="985" dirty="0">
                <a:latin typeface="Meiryo UI" panose="020B0604030504040204" pitchFamily="50" charset="-128"/>
                <a:ea typeface="Meiryo UI" panose="020B0604030504040204" pitchFamily="50" charset="-128"/>
              </a:rPr>
              <a:t>　</a:t>
            </a:r>
            <a:r>
              <a:rPr lang="en-US" altLang="ja-JP" sz="985" dirty="0">
                <a:latin typeface="Meiryo UI" panose="020B0604030504040204" pitchFamily="50" charset="-128"/>
                <a:ea typeface="Meiryo UI" panose="020B0604030504040204" pitchFamily="50" charset="-128"/>
              </a:rPr>
              <a:t>DCAT</a:t>
            </a:r>
          </a:p>
          <a:p>
            <a:pPr algn="ctr"/>
            <a:r>
              <a:rPr lang="ja-JP" altLang="en-US" sz="985" dirty="0">
                <a:latin typeface="Meiryo UI" panose="020B0604030504040204" pitchFamily="50" charset="-128"/>
                <a:ea typeface="Meiryo UI" panose="020B0604030504040204" pitchFamily="50" charset="-128"/>
              </a:rPr>
              <a:t>採用し拡張</a:t>
            </a:r>
            <a:endParaRPr lang="en-US" altLang="ja-JP" sz="985"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1080B83C-598B-4C29-BB30-B4F00C7DD2B3}"/>
              </a:ext>
            </a:extLst>
          </p:cNvPr>
          <p:cNvSpPr/>
          <p:nvPr/>
        </p:nvSpPr>
        <p:spPr>
          <a:xfrm>
            <a:off x="330540" y="3059587"/>
            <a:ext cx="1329231" cy="476078"/>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rPr>
              <a:t>③データ項目に</a:t>
            </a:r>
            <a:endParaRPr lang="en-US" altLang="ja-JP" sz="1231" b="1" dirty="0">
              <a:latin typeface="Meiryo UI" panose="020B0604030504040204" pitchFamily="50" charset="-128"/>
              <a:ea typeface="Meiryo UI" panose="020B0604030504040204" pitchFamily="50" charset="-128"/>
            </a:endParaRPr>
          </a:p>
          <a:p>
            <a:pPr algn="ctr"/>
            <a:r>
              <a:rPr lang="ja-JP" altLang="en-US" sz="1231" b="1" dirty="0">
                <a:latin typeface="Meiryo UI" panose="020B0604030504040204" pitchFamily="50" charset="-128"/>
                <a:ea typeface="Meiryo UI" panose="020B0604030504040204" pitchFamily="50" charset="-128"/>
              </a:rPr>
              <a:t>関連する概要</a:t>
            </a:r>
            <a:endParaRPr lang="en-US" altLang="ja-JP" sz="1231" b="1" dirty="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C4E42B68-F611-485C-9A69-E9E23AB71BA0}"/>
              </a:ext>
            </a:extLst>
          </p:cNvPr>
          <p:cNvSpPr/>
          <p:nvPr/>
        </p:nvSpPr>
        <p:spPr>
          <a:xfrm>
            <a:off x="330540" y="3710194"/>
            <a:ext cx="1329231" cy="620308"/>
          </a:xfrm>
          <a:prstGeom prst="rect">
            <a:avLst/>
          </a:prstGeom>
          <a:solidFill>
            <a:schemeClr val="accent1">
              <a:lumMod val="20000"/>
              <a:lumOff val="80000"/>
            </a:schemeClr>
          </a:solidFill>
          <a:ln>
            <a:solidFill>
              <a:schemeClr val="tx1"/>
            </a:solidFill>
          </a:ln>
        </p:spPr>
        <p:txBody>
          <a:bodyPr wrap="square" anchor="ctr">
            <a:no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④</a:t>
            </a:r>
            <a:r>
              <a:rPr lang="ja-JP" altLang="ja-JP" sz="1231" b="1" dirty="0">
                <a:latin typeface="Meiryo UI" panose="020B0604030504040204" pitchFamily="50" charset="-128"/>
                <a:ea typeface="Meiryo UI" panose="020B0604030504040204" pitchFamily="50" charset="-128"/>
                <a:cs typeface="Times New Roman" panose="02020603050405020304" pitchFamily="18" charset="0"/>
              </a:rPr>
              <a:t>機械可読と</a:t>
            </a:r>
            <a:endParaRPr lang="en-US" altLang="ja-JP" sz="1231" b="1" dirty="0">
              <a:latin typeface="Meiryo UI" panose="020B0604030504040204" pitchFamily="50" charset="-128"/>
              <a:ea typeface="Meiryo UI" panose="020B0604030504040204" pitchFamily="50" charset="-128"/>
              <a:cs typeface="Times New Roman" panose="02020603050405020304" pitchFamily="18" charset="0"/>
            </a:endParaRPr>
          </a:p>
          <a:p>
            <a:pPr algn="ctr"/>
            <a:r>
              <a:rPr lang="ja-JP" altLang="ja-JP" sz="1231" b="1" dirty="0">
                <a:latin typeface="Meiryo UI" panose="020B0604030504040204" pitchFamily="50" charset="-128"/>
                <a:ea typeface="Meiryo UI" panose="020B0604030504040204" pitchFamily="50" charset="-128"/>
                <a:cs typeface="Times New Roman" panose="02020603050405020304" pitchFamily="18" charset="0"/>
              </a:rPr>
              <a:t>人可読を実現</a:t>
            </a:r>
            <a:endParaRPr lang="ja-JP" altLang="en-US" sz="1231" b="1"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A194163F-3BB3-4577-B3B1-8F016BA32954}"/>
              </a:ext>
            </a:extLst>
          </p:cNvPr>
          <p:cNvSpPr/>
          <p:nvPr/>
        </p:nvSpPr>
        <p:spPr>
          <a:xfrm>
            <a:off x="330540" y="4521614"/>
            <a:ext cx="1329231" cy="456221"/>
          </a:xfrm>
          <a:prstGeom prst="rect">
            <a:avLst/>
          </a:prstGeom>
          <a:solidFill>
            <a:schemeClr val="accent1">
              <a:lumMod val="20000"/>
              <a:lumOff val="80000"/>
            </a:schemeClr>
          </a:solidFill>
          <a:ln>
            <a:solidFill>
              <a:schemeClr val="tx1"/>
            </a:solidFill>
          </a:ln>
        </p:spPr>
        <p:txBody>
          <a:bodyPr wrap="none" anchor="ctr">
            <a:no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⑤コネクタ制御</a:t>
            </a:r>
            <a:endParaRPr lang="ja-JP" altLang="en-US" sz="1231" b="1" dirty="0">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D1C52993-99AB-4FBF-9D61-6236F049DCA7}"/>
              </a:ext>
            </a:extLst>
          </p:cNvPr>
          <p:cNvSpPr/>
          <p:nvPr/>
        </p:nvSpPr>
        <p:spPr>
          <a:xfrm>
            <a:off x="330540" y="6056754"/>
            <a:ext cx="1329231" cy="471155"/>
          </a:xfrm>
          <a:prstGeom prst="rect">
            <a:avLst/>
          </a:prstGeom>
          <a:solidFill>
            <a:schemeClr val="accent1">
              <a:lumMod val="20000"/>
              <a:lumOff val="80000"/>
            </a:schemeClr>
          </a:solidFill>
          <a:ln>
            <a:solidFill>
              <a:schemeClr val="tx1"/>
            </a:solidFill>
          </a:ln>
        </p:spPr>
        <p:txBody>
          <a:bodyPr wrap="square" anchor="ctr">
            <a:spAutoFit/>
          </a:bodyPr>
          <a:lstStyle/>
          <a:p>
            <a:pPr algn="ctr"/>
            <a:r>
              <a:rPr lang="ja-JP" altLang="en-US" sz="1231" b="1" dirty="0">
                <a:latin typeface="Meiryo UI" panose="020B0604030504040204" pitchFamily="50" charset="-128"/>
                <a:ea typeface="Meiryo UI" panose="020B0604030504040204" pitchFamily="50" charset="-128"/>
                <a:cs typeface="Times New Roman" panose="02020603050405020304" pitchFamily="18" charset="0"/>
              </a:rPr>
              <a:t>⑦列挙値の候補で入力支援</a:t>
            </a:r>
            <a:endParaRPr lang="ja-JP" altLang="en-US" sz="1231" b="1"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8CE31F56-6C4F-485A-B357-288A77117D62}"/>
              </a:ext>
            </a:extLst>
          </p:cNvPr>
          <p:cNvSpPr/>
          <p:nvPr/>
        </p:nvSpPr>
        <p:spPr>
          <a:xfrm>
            <a:off x="223407" y="664332"/>
            <a:ext cx="11724494" cy="32531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SIP</a:t>
            </a:r>
            <a:r>
              <a:rPr lang="ja-JP" altLang="en-US" sz="1600" dirty="0">
                <a:latin typeface="Meiryo UI" panose="020B0604030504040204" pitchFamily="50" charset="-128"/>
                <a:ea typeface="Meiryo UI" panose="020B0604030504040204" pitchFamily="50" charset="-128"/>
              </a:rPr>
              <a:t>データカタログ項目仕様</a:t>
            </a:r>
            <a:r>
              <a:rPr lang="en-US" altLang="ja-JP" sz="1600" dirty="0">
                <a:latin typeface="Meiryo UI" panose="020B0604030504040204" pitchFamily="50" charset="-128"/>
                <a:ea typeface="Meiryo UI" panose="020B0604030504040204" pitchFamily="50" charset="-128"/>
              </a:rPr>
              <a:t>Version2.0</a:t>
            </a:r>
            <a:r>
              <a:rPr lang="ja-JP" altLang="en-US" sz="1600" dirty="0">
                <a:latin typeface="Meiryo UI" panose="020B0604030504040204" pitchFamily="50" charset="-128"/>
                <a:ea typeface="Meiryo UI" panose="020B0604030504040204" pitchFamily="50" charset="-128"/>
              </a:rPr>
              <a:t>のカタログ項目は、</a:t>
            </a:r>
            <a:r>
              <a:rPr lang="en-US" altLang="ja-JP" sz="1600" dirty="0">
                <a:latin typeface="Meiryo UI" panose="020B0604030504040204" pitchFamily="50" charset="-128"/>
                <a:ea typeface="Meiryo UI" panose="020B0604030504040204" pitchFamily="50" charset="-128"/>
              </a:rPr>
              <a:t>7</a:t>
            </a:r>
            <a:r>
              <a:rPr lang="ja-JP" altLang="en-US" sz="1600" dirty="0">
                <a:latin typeface="Meiryo UI" panose="020B0604030504040204" pitchFamily="50" charset="-128"/>
                <a:ea typeface="Meiryo UI" panose="020B0604030504040204" pitchFamily="50" charset="-128"/>
              </a:rPr>
              <a:t>つの方針にもとづいて策定。</a:t>
            </a:r>
            <a:endParaRPr lang="en-US" altLang="ja-JP" sz="1600" dirty="0">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9BD1D1CF-0D07-455B-BCE8-09E8A76E141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 SIP</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データカタログ項目仕様の概要</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策定方針</a:t>
            </a:r>
            <a:endParaRPr lang="en-US" altLang="ja-JP" sz="2000" b="1" dirty="0">
              <a:latin typeface="Meiryo UI" panose="020B0604030504040204" pitchFamily="50" charset="-128"/>
              <a:ea typeface="Meiryo UI" panose="020B0604030504040204" pitchFamily="50" charset="-128"/>
            </a:endParaRPr>
          </a:p>
        </p:txBody>
      </p:sp>
      <p:sp>
        <p:nvSpPr>
          <p:cNvPr id="27" name="タイトル 4">
            <a:extLst>
              <a:ext uri="{FF2B5EF4-FFF2-40B4-BE49-F238E27FC236}">
                <a16:creationId xmlns:a16="http://schemas.microsoft.com/office/drawing/2014/main" id="{83C37A91-268A-400C-A1DA-6F1410CE34D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F49D6B27-7BA5-4416-BBD3-7F161AC481DD}"/>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296681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a:extLst>
              <a:ext uri="{FF2B5EF4-FFF2-40B4-BE49-F238E27FC236}">
                <a16:creationId xmlns:a16="http://schemas.microsoft.com/office/drawing/2014/main" id="{1340C6A3-0FEB-42AC-8DD5-4B0D7B911D3E}"/>
              </a:ext>
            </a:extLst>
          </p:cNvPr>
          <p:cNvGraphicFramePr>
            <a:graphicFrameLocks noGrp="1"/>
          </p:cNvGraphicFramePr>
          <p:nvPr/>
        </p:nvGraphicFramePr>
        <p:xfrm>
          <a:off x="247820" y="1269552"/>
          <a:ext cx="11696361" cy="5349367"/>
        </p:xfrm>
        <a:graphic>
          <a:graphicData uri="http://schemas.openxmlformats.org/drawingml/2006/table">
            <a:tbl>
              <a:tblPr/>
              <a:tblGrid>
                <a:gridCol w="619361">
                  <a:extLst>
                    <a:ext uri="{9D8B030D-6E8A-4147-A177-3AD203B41FA5}">
                      <a16:colId xmlns:a16="http://schemas.microsoft.com/office/drawing/2014/main" val="3377198959"/>
                    </a:ext>
                  </a:extLst>
                </a:gridCol>
                <a:gridCol w="1977188">
                  <a:extLst>
                    <a:ext uri="{9D8B030D-6E8A-4147-A177-3AD203B41FA5}">
                      <a16:colId xmlns:a16="http://schemas.microsoft.com/office/drawing/2014/main" val="1900029098"/>
                    </a:ext>
                  </a:extLst>
                </a:gridCol>
                <a:gridCol w="226303">
                  <a:extLst>
                    <a:ext uri="{9D8B030D-6E8A-4147-A177-3AD203B41FA5}">
                      <a16:colId xmlns:a16="http://schemas.microsoft.com/office/drawing/2014/main" val="433834596"/>
                    </a:ext>
                  </a:extLst>
                </a:gridCol>
                <a:gridCol w="410920">
                  <a:extLst>
                    <a:ext uri="{9D8B030D-6E8A-4147-A177-3AD203B41FA5}">
                      <a16:colId xmlns:a16="http://schemas.microsoft.com/office/drawing/2014/main" val="1938861086"/>
                    </a:ext>
                  </a:extLst>
                </a:gridCol>
                <a:gridCol w="256217">
                  <a:extLst>
                    <a:ext uri="{9D8B030D-6E8A-4147-A177-3AD203B41FA5}">
                      <a16:colId xmlns:a16="http://schemas.microsoft.com/office/drawing/2014/main" val="1492191848"/>
                    </a:ext>
                  </a:extLst>
                </a:gridCol>
                <a:gridCol w="2560228">
                  <a:extLst>
                    <a:ext uri="{9D8B030D-6E8A-4147-A177-3AD203B41FA5}">
                      <a16:colId xmlns:a16="http://schemas.microsoft.com/office/drawing/2014/main" val="2551396589"/>
                    </a:ext>
                  </a:extLst>
                </a:gridCol>
                <a:gridCol w="137422">
                  <a:extLst>
                    <a:ext uri="{9D8B030D-6E8A-4147-A177-3AD203B41FA5}">
                      <a16:colId xmlns:a16="http://schemas.microsoft.com/office/drawing/2014/main" val="1760834100"/>
                    </a:ext>
                  </a:extLst>
                </a:gridCol>
                <a:gridCol w="619361">
                  <a:extLst>
                    <a:ext uri="{9D8B030D-6E8A-4147-A177-3AD203B41FA5}">
                      <a16:colId xmlns:a16="http://schemas.microsoft.com/office/drawing/2014/main" val="1485853268"/>
                    </a:ext>
                  </a:extLst>
                </a:gridCol>
                <a:gridCol w="1993263">
                  <a:extLst>
                    <a:ext uri="{9D8B030D-6E8A-4147-A177-3AD203B41FA5}">
                      <a16:colId xmlns:a16="http://schemas.microsoft.com/office/drawing/2014/main" val="1534293789"/>
                    </a:ext>
                  </a:extLst>
                </a:gridCol>
                <a:gridCol w="67293">
                  <a:extLst>
                    <a:ext uri="{9D8B030D-6E8A-4147-A177-3AD203B41FA5}">
                      <a16:colId xmlns:a16="http://schemas.microsoft.com/office/drawing/2014/main" val="2016665912"/>
                    </a:ext>
                  </a:extLst>
                </a:gridCol>
                <a:gridCol w="410920">
                  <a:extLst>
                    <a:ext uri="{9D8B030D-6E8A-4147-A177-3AD203B41FA5}">
                      <a16:colId xmlns:a16="http://schemas.microsoft.com/office/drawing/2014/main" val="3776926379"/>
                    </a:ext>
                  </a:extLst>
                </a:gridCol>
                <a:gridCol w="286166">
                  <a:extLst>
                    <a:ext uri="{9D8B030D-6E8A-4147-A177-3AD203B41FA5}">
                      <a16:colId xmlns:a16="http://schemas.microsoft.com/office/drawing/2014/main" val="769655209"/>
                    </a:ext>
                  </a:extLst>
                </a:gridCol>
                <a:gridCol w="2131719">
                  <a:extLst>
                    <a:ext uri="{9D8B030D-6E8A-4147-A177-3AD203B41FA5}">
                      <a16:colId xmlns:a16="http://schemas.microsoft.com/office/drawing/2014/main" val="2594024773"/>
                    </a:ext>
                  </a:extLst>
                </a:gridCol>
              </a:tblGrid>
              <a:tr h="124034">
                <a:tc gridSpan="2">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　</a:t>
                      </a:r>
                      <a:r>
                        <a:rPr lang="en-US" sz="800" b="1" i="0" u="none" strike="noStrike" dirty="0">
                          <a:solidFill>
                            <a:srgbClr val="FFFFFF"/>
                          </a:solidFill>
                          <a:effectLst/>
                          <a:latin typeface="Meiryo UI" panose="020B0604030504040204" pitchFamily="50" charset="-128"/>
                          <a:ea typeface="Meiryo UI" panose="020B0604030504040204" pitchFamily="50" charset="-128"/>
                        </a:rPr>
                        <a:t>CKAN configuration file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7777"/>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6">
                  <a:txBody>
                    <a:bodyPr/>
                    <a:lstStyle/>
                    <a:p>
                      <a:pPr algn="ctr" fontAlgn="ctr"/>
                      <a:r>
                        <a:rPr lang="en-US" sz="800" b="1" i="0" u="none" strike="noStrike">
                          <a:solidFill>
                            <a:srgbClr val="FFFFFF"/>
                          </a:solidFill>
                          <a:effectLst/>
                          <a:latin typeface="Meiryo UI" panose="020B0604030504040204" pitchFamily="50" charset="-128"/>
                          <a:ea typeface="Meiryo UI" panose="020B0604030504040204" pitchFamily="50" charset="-128"/>
                        </a:rPr>
                        <a:t>CKAN  Package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sz="800" b="1" i="0" u="none" strike="noStrike">
                          <a:solidFill>
                            <a:srgbClr val="FFFFFF"/>
                          </a:solidFill>
                          <a:effectLst/>
                          <a:latin typeface="Meiryo UI" panose="020B0604030504040204" pitchFamily="50" charset="-128"/>
                          <a:ea typeface="Meiryo UI" panose="020B0604030504040204" pitchFamily="50" charset="-128"/>
                        </a:rPr>
                        <a:t>CKAN  Resorce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13678309"/>
                  </a:ext>
                </a:extLst>
              </a:tr>
              <a:tr h="124034">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r"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ctr"/>
                      <a:r>
                        <a:rPr lang="ja-JP" altLang="en-US" sz="800" b="0" i="0" u="none" strike="noStrike">
                          <a:solidFill>
                            <a:srgbClr val="BFBFB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ja-JP" altLang="en-US" sz="800" b="0" i="0" u="none" strike="noStrike">
                        <a:solidFill>
                          <a:srgbClr val="BFBFBF"/>
                        </a:solidFill>
                        <a:effectLst/>
                        <a:latin typeface="Meiryo UI" panose="020B0604030504040204" pitchFamily="50" charset="-128"/>
                        <a:ea typeface="Meiryo UI" panose="020B0604030504040204" pitchFamily="50" charset="-128"/>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1442447"/>
                  </a:ext>
                </a:extLst>
              </a:tr>
              <a:tr h="142053">
                <a:tc gridSpan="2">
                  <a:txBody>
                    <a:bodyPr/>
                    <a:lstStyle/>
                    <a:p>
                      <a:pPr algn="ctr" fontAlgn="ctr"/>
                      <a:r>
                        <a:rPr lang="ja-JP" altLang="en-US" sz="800" b="1" i="0" u="none" strike="noStrike">
                          <a:solidFill>
                            <a:srgbClr val="FFFFFF"/>
                          </a:solidFill>
                          <a:effectLst/>
                          <a:latin typeface="Meiryo UI" panose="020B0604030504040204" pitchFamily="50" charset="-128"/>
                          <a:ea typeface="Meiryo UI" panose="020B0604030504040204" pitchFamily="50" charset="-128"/>
                        </a:rPr>
                        <a:t>カタログ （</a:t>
                      </a:r>
                      <a:r>
                        <a:rPr lang="en-US" altLang="ja-JP" sz="800" b="1" i="0" u="none" strike="noStrike">
                          <a:solidFill>
                            <a:srgbClr val="FFFFFF"/>
                          </a:solidFill>
                          <a:effectLst/>
                          <a:latin typeface="Meiryo UI" panose="020B0604030504040204" pitchFamily="50" charset="-128"/>
                          <a:ea typeface="Meiryo UI" panose="020B0604030504040204" pitchFamily="50" charset="-128"/>
                        </a:rPr>
                        <a:t>W3C</a:t>
                      </a:r>
                      <a:r>
                        <a:rPr lang="ja-JP" altLang="en-US" sz="800" b="1" i="0" u="none" strike="noStrike">
                          <a:solidFill>
                            <a:srgbClr val="FFFFFF"/>
                          </a:solidFill>
                          <a:effectLst/>
                          <a:latin typeface="Meiryo UI" panose="020B0604030504040204" pitchFamily="50" charset="-128"/>
                          <a:ea typeface="Meiryo UI" panose="020B0604030504040204" pitchFamily="50" charset="-128"/>
                        </a:rPr>
                        <a:t>　</a:t>
                      </a:r>
                      <a:r>
                        <a:rPr lang="en-US" altLang="ja-JP" sz="800" b="1" i="0" u="none" strike="noStrike">
                          <a:solidFill>
                            <a:srgbClr val="FFFFFF"/>
                          </a:solidFill>
                          <a:effectLst/>
                          <a:latin typeface="Meiryo UI" panose="020B0604030504040204" pitchFamily="50" charset="-128"/>
                          <a:ea typeface="Meiryo UI" panose="020B0604030504040204" pitchFamily="50" charset="-128"/>
                        </a:rPr>
                        <a:t>DCAT</a:t>
                      </a:r>
                      <a:r>
                        <a:rPr lang="ja-JP" altLang="en-US" sz="800" b="1" i="0" u="none" strike="noStrike">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7777"/>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a:solidFill>
                            <a:srgbClr val="FFFFFF"/>
                          </a:solidFill>
                          <a:effectLst/>
                          <a:latin typeface="Meiryo UI" panose="020B0604030504040204" pitchFamily="50" charset="-128"/>
                          <a:ea typeface="Meiryo UI" panose="020B0604030504040204" pitchFamily="50" charset="-128"/>
                        </a:rPr>
                        <a:t>データセット （</a:t>
                      </a:r>
                      <a:r>
                        <a:rPr lang="en-US" altLang="ja-JP" sz="800" b="1" i="0" u="none" strike="noStrike">
                          <a:solidFill>
                            <a:srgbClr val="FFFFFF"/>
                          </a:solidFill>
                          <a:effectLst/>
                          <a:latin typeface="Meiryo UI" panose="020B0604030504040204" pitchFamily="50" charset="-128"/>
                          <a:ea typeface="Meiryo UI" panose="020B0604030504040204" pitchFamily="50" charset="-128"/>
                        </a:rPr>
                        <a:t>W3C DCAT</a:t>
                      </a:r>
                      <a:r>
                        <a:rPr lang="ja-JP" altLang="en-US" sz="800" b="1" i="0" u="none" strike="noStrike">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800" b="1" i="0" u="none" strike="noStrike">
                          <a:solidFill>
                            <a:srgbClr val="FFFFFF"/>
                          </a:solidFill>
                          <a:effectLst/>
                          <a:latin typeface="Meiryo UI" panose="020B0604030504040204" pitchFamily="50" charset="-128"/>
                          <a:ea typeface="Meiryo UI" panose="020B0604030504040204" pitchFamily="50" charset="-128"/>
                        </a:rPr>
                        <a:t>データ利用条件（</a:t>
                      </a:r>
                      <a:r>
                        <a:rPr lang="en-US" altLang="ja-JP" sz="800" b="1" i="0" u="none" strike="noStrike">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a:solidFill>
                            <a:srgbClr val="FFFFFF"/>
                          </a:solidFill>
                          <a:effectLst/>
                          <a:latin typeface="Meiryo UI" panose="020B0604030504040204" pitchFamily="50" charset="-128"/>
                          <a:ea typeface="Meiryo UI" panose="020B0604030504040204" pitchFamily="50" charset="-128"/>
                        </a:rPr>
                        <a:t>配信　　（</a:t>
                      </a:r>
                      <a:r>
                        <a:rPr lang="en-US" altLang="ja-JP" sz="800" b="1" i="0" u="none" strike="noStrike">
                          <a:solidFill>
                            <a:srgbClr val="FFFFFF"/>
                          </a:solidFill>
                          <a:effectLst/>
                          <a:latin typeface="Meiryo UI" panose="020B0604030504040204" pitchFamily="50" charset="-128"/>
                          <a:ea typeface="Meiryo UI" panose="020B0604030504040204" pitchFamily="50" charset="-128"/>
                        </a:rPr>
                        <a:t>W3C</a:t>
                      </a:r>
                      <a:r>
                        <a:rPr lang="ja-JP" altLang="en-US" sz="800" b="1" i="0" u="none" strike="noStrike">
                          <a:solidFill>
                            <a:srgbClr val="FFFFFF"/>
                          </a:solidFill>
                          <a:effectLst/>
                          <a:latin typeface="Meiryo UI" panose="020B0604030504040204" pitchFamily="50" charset="-128"/>
                          <a:ea typeface="Meiryo UI" panose="020B0604030504040204" pitchFamily="50" charset="-128"/>
                        </a:rPr>
                        <a:t>　</a:t>
                      </a:r>
                      <a:r>
                        <a:rPr lang="en-US" altLang="ja-JP" sz="800" b="1" i="0" u="none" strike="noStrike">
                          <a:solidFill>
                            <a:srgbClr val="FFFFFF"/>
                          </a:solidFill>
                          <a:effectLst/>
                          <a:latin typeface="Meiryo UI" panose="020B0604030504040204" pitchFamily="50" charset="-128"/>
                          <a:ea typeface="Meiryo UI" panose="020B0604030504040204" pitchFamily="50" charset="-128"/>
                        </a:rPr>
                        <a:t>DCAT</a:t>
                      </a:r>
                      <a:r>
                        <a:rPr lang="ja-JP" altLang="en-US" sz="800" b="1" i="0" u="none" strike="noStrike">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9487848"/>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カタログのタイトル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契約形態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配信の名称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3191922"/>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TW" altLang="en-US" sz="800" b="0" i="0" u="none" strike="noStrike">
                          <a:solidFill>
                            <a:srgbClr val="000000"/>
                          </a:solidFill>
                          <a:effectLst/>
                          <a:latin typeface="Meiryo UI" panose="020B0604030504040204" pitchFamily="50" charset="-128"/>
                          <a:ea typeface="Meiryo UI" panose="020B0604030504040204" pitchFamily="50" charset="-128"/>
                        </a:rPr>
                        <a:t>秘密保持義務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9939837"/>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10030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カタログ記載のホームページ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利用用途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配信の開始日（自動設定）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33910794"/>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カタログの公開者（説明）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データセットの発行日（自動設定）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開示範囲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配信の発行日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76950777"/>
                  </a:ext>
                </a:extLst>
              </a:tr>
              <a:tr h="124034">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10050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カタログの公開者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データ活用地域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配信の最終変更日（自動設定）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41542301"/>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データセットの更新日または修正日（自動設定）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利用に関する注意事項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配信の変更日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3500210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データセットの情報を記述する言語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パーソナルデータの類別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45588402"/>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データセットの公開者（説明）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データの有効期間</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21080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配信のライセンス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97466558"/>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データセットの公開者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利用ライセンスの期限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21090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509792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データセットの作成者（説明）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有償無償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配信の情報提供ページ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配信の情報提供ページ</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25370571"/>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データセットの作成者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販売情報</a:t>
                      </a:r>
                      <a:r>
                        <a:rPr lang="en-US" sz="800" b="0" i="0" u="none" strike="noStrike" dirty="0">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配信のアクセス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配信のアクセス</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9248869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データセットの提供頻度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価格帯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配信のダウンロード</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52734575"/>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識別子</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データ販売に関わる特記事項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21130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配信のバイトサイズ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6553567"/>
                  </a:ext>
                </a:extLst>
              </a:tr>
              <a:tr h="124034">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明示された保証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配信のメディアタイプ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17055423"/>
                  </a:ext>
                </a:extLst>
              </a:tr>
              <a:tr h="124034">
                <a:tc>
                  <a:txBody>
                    <a:bodyPr/>
                    <a:lstStyle/>
                    <a:p>
                      <a:pPr algn="ctr" fontAlgn="ct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a:noFill/>
                    </a:lnL>
                    <a:lnR>
                      <a:noFill/>
                    </a:lnR>
                    <a:lnT>
                      <a:noFill/>
                    </a:lnT>
                    <a:lnB>
                      <a:noFill/>
                    </a:lnB>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13150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②</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準拠法の対象国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21150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配信のファイル形式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72621916"/>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データセットの対象地域（緯度経度）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21160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087135"/>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データセットの対象期間（開始）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21170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983802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データセットの対象期間（終了）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21180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 </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配信の権利情報</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1074557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11190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データセットの主分類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21190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配信の圧縮形式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509365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データセットのキーワード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21200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配信のパッケージ形式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03155392"/>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データセットの窓口（説明）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21210</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配信が準拠する標準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5128906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a:solidFill>
                            <a:schemeClr val="tx1"/>
                          </a:solidFill>
                          <a:effectLst/>
                          <a:latin typeface="Meiryo UI" panose="020B0604030504040204" pitchFamily="50" charset="-128"/>
                          <a:ea typeface="Meiryo UI" panose="020B0604030504040204" pitchFamily="50" charset="-128"/>
                        </a:rPr>
                        <a:t>データセットの窓口</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ctr"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3984588"/>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データセットの説明ページ</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ja-JP" altLang="en-US" sz="800" b="1" i="0" u="none" strike="noStrike">
                          <a:solidFill>
                            <a:srgbClr val="FFFFFF"/>
                          </a:solidFill>
                          <a:effectLst/>
                          <a:latin typeface="Meiryo UI" panose="020B0604030504040204" pitchFamily="50" charset="-128"/>
                          <a:ea typeface="Meiryo UI" panose="020B0604030504040204" pitchFamily="50" charset="-128"/>
                        </a:rPr>
                        <a:t>データセットのデータ情報（</a:t>
                      </a:r>
                      <a:r>
                        <a:rPr lang="en-US" altLang="ja-JP" sz="800" b="1" i="0" u="none" strike="noStrike">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配信のデータ情報（</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SIP</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で拡張）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30467028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a:t>
                      </a:r>
                      <a:r>
                        <a:rPr lang="en-US" altLang="ja-JP" sz="800" b="0" i="0" u="none" strike="noStrike">
                          <a:solidFill>
                            <a:srgbClr val="00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12010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語彙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スキーマ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58134654"/>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12020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用語</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スキーマタイプ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6482276"/>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11260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データセットのライセンス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a:solidFill>
                            <a:schemeClr val="tx1"/>
                          </a:solidFill>
                          <a:effectLst/>
                          <a:latin typeface="Meiryo UI" panose="020B0604030504040204" pitchFamily="50" charset="-128"/>
                          <a:ea typeface="Meiryo UI" panose="020B0604030504040204" pitchFamily="50" charset="-128"/>
                        </a:rPr>
                        <a:t>テナント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5011375"/>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11270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a:t>
                      </a:r>
                      <a:r>
                        <a:rPr lang="ja-JP" altLang="en-US" sz="800" b="0" i="0" u="none" strike="noStrike">
                          <a:solidFill>
                            <a:srgbClr val="C00000"/>
                          </a:solidFill>
                          <a:effectLst/>
                          <a:latin typeface="Meiryo UI" panose="020B0604030504040204" pitchFamily="50" charset="-128"/>
                          <a:ea typeface="Meiryo UI" panose="020B0604030504040204" pitchFamily="50" charset="-128"/>
                        </a:rPr>
                        <a:t>権利表明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データセットの権利表明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22040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altLang="ja-JP" sz="800" b="0" i="0" u="none" strike="noStrike">
                          <a:solidFill>
                            <a:srgbClr val="00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000000"/>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08477642"/>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11280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r>
                        <a:rPr lang="ja-JP" altLang="en-US" sz="800" b="0" i="0" u="none" strike="noStrike">
                          <a:solidFill>
                            <a:srgbClr val="C00000"/>
                          </a:solidFill>
                          <a:effectLst/>
                          <a:latin typeface="Meiryo UI" panose="020B0604030504040204" pitchFamily="50" charset="-128"/>
                          <a:ea typeface="Meiryo UI" panose="020B0604030504040204" pitchFamily="50" charset="-128"/>
                        </a:rPr>
                        <a:t>（説明）</a:t>
                      </a:r>
                      <a:endParaRPr lang="ja-JP" altLang="en-US" sz="800" b="0" i="0" u="none" strike="noStrike">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データセットのアクセス権（説明）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22050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57675813"/>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11290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④</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データセットのアクセス権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22060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③</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en-US" altLang="ja-JP" sz="800" b="0" i="0" u="none" strike="noStrike">
                          <a:solidFill>
                            <a:srgbClr val="FF0000"/>
                          </a:solidFill>
                          <a:effectLst/>
                          <a:latin typeface="Meiryo UI" panose="020B0604030504040204" pitchFamily="50" charset="-128"/>
                          <a:ea typeface="Meiryo UI" panose="020B0604030504040204" pitchFamily="50" charset="-128"/>
                        </a:rPr>
                        <a:t>NGSI</a:t>
                      </a: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データモデル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16801496"/>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11300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データセットの権利情報</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8696739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11310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データセットを生成した活動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1" i="0" u="none" strike="noStrike">
                          <a:solidFill>
                            <a:srgbClr val="FFFFFF"/>
                          </a:solidFill>
                          <a:effectLst/>
                          <a:latin typeface="Meiryo UI" panose="020B0604030504040204" pitchFamily="50" charset="-128"/>
                          <a:ea typeface="Meiryo UI" panose="020B0604030504040204" pitchFamily="50" charset="-128"/>
                        </a:rPr>
                        <a:t>CADDE</a:t>
                      </a:r>
                      <a:r>
                        <a:rPr lang="ja-JP" altLang="en-US" sz="800" b="1" i="0" u="none" strike="noStrike">
                          <a:solidFill>
                            <a:srgbClr val="FFFFFF"/>
                          </a:solidFill>
                          <a:effectLst/>
                          <a:latin typeface="Meiryo UI" panose="020B0604030504040204" pitchFamily="50" charset="-128"/>
                          <a:ea typeface="Meiryo UI" panose="020B0604030504040204" pitchFamily="50" charset="-128"/>
                        </a:rPr>
                        <a:t>コネクタ制御</a:t>
                      </a:r>
                      <a:r>
                        <a:rPr lang="en-US" altLang="ja-JP" sz="800" b="1" i="0" u="none" strike="noStrike">
                          <a:solidFill>
                            <a:srgbClr val="FFFFFF"/>
                          </a:solidFill>
                          <a:effectLst/>
                          <a:latin typeface="Meiryo UI" panose="020B0604030504040204" pitchFamily="50" charset="-128"/>
                          <a:ea typeface="Meiryo UI" panose="020B0604030504040204" pitchFamily="50" charset="-128"/>
                        </a:rPr>
                        <a:t>(</a:t>
                      </a:r>
                      <a:r>
                        <a:rPr lang="ja-JP" altLang="en-US" sz="800" b="1" i="0" u="none" strike="noStrike">
                          <a:solidFill>
                            <a:srgbClr val="FFFFFF"/>
                          </a:solidFill>
                          <a:effectLst/>
                          <a:latin typeface="Meiryo UI" panose="020B0604030504040204" pitchFamily="50" charset="-128"/>
                          <a:ea typeface="Meiryo UI" panose="020B0604030504040204" pitchFamily="50" charset="-128"/>
                        </a:rPr>
                        <a:t>詳細検索に必要な項目</a:t>
                      </a:r>
                      <a:r>
                        <a:rPr lang="en-US" altLang="ja-JP" sz="800" b="1" i="0" u="none" strike="noStrike">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hMerge="1">
                  <a:txBody>
                    <a:bodyPr/>
                    <a:lstStyle/>
                    <a:p>
                      <a:endParaRPr kumimoji="1" lang="ja-JP" altLang="en-US"/>
                    </a:p>
                  </a:txBody>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CADDE</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コネクタ制御</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データ取得に必要な項目</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hMerge="1">
                  <a:txBody>
                    <a:bodyPr/>
                    <a:lstStyle/>
                    <a:p>
                      <a:endParaRPr kumimoji="1" lang="ja-JP" altLang="en-US"/>
                    </a:p>
                  </a:txBody>
                  <a:tcPr/>
                </a:tc>
                <a:tc hMerge="1">
                  <a:txBody>
                    <a:bodyPr/>
                    <a:lstStyle/>
                    <a:p>
                      <a:pPr algn="ctr" fontAlgn="ctr"/>
                      <a:endParaRPr lang="en-US" altLang="ja-JP"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436081100"/>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11320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a:solidFill>
                            <a:srgbClr val="FF0000"/>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データセットが準拠する標準</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14010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提供者</a:t>
                      </a:r>
                      <a:r>
                        <a:rPr lang="en-US"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リソース提供手段の識別子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42363381"/>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endParaRPr lang="ja-JP" alt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14020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詳細検索用データセット</a:t>
                      </a: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23020</a:t>
                      </a: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契約確認の要否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0209761"/>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コネクタ利用の要否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50947605"/>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23040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⑤</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交換実績記録用リソース</a:t>
                      </a:r>
                      <a:r>
                        <a:rPr lang="en-US" altLang="ja-JP" sz="800" b="0" i="0" u="none" strike="noStrike" dirty="0">
                          <a:solidFill>
                            <a:srgbClr val="000000"/>
                          </a:solidFill>
                          <a:effectLst/>
                          <a:latin typeface="Meiryo UI" panose="020B0604030504040204" pitchFamily="50" charset="-128"/>
                          <a:ea typeface="Meiryo UI" panose="020B0604030504040204" pitchFamily="50" charset="-128"/>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77943868"/>
                  </a:ext>
                </a:extLst>
              </a:tr>
              <a:tr h="124034">
                <a:tc>
                  <a:txBody>
                    <a:bodyPr/>
                    <a:lstStyle/>
                    <a:p>
                      <a:pPr algn="ctr"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ctr"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98734204"/>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3">
                  <a:txBody>
                    <a:bodyPr/>
                    <a:lstStyle/>
                    <a:p>
                      <a:pPr algn="ctr" fontAlgn="ct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データサービス （</a:t>
                      </a:r>
                      <a:r>
                        <a:rPr lang="en-US" altLang="ja-JP" sz="800" b="1" i="0" u="none" strike="noStrike" dirty="0">
                          <a:solidFill>
                            <a:srgbClr val="FFFFFF"/>
                          </a:solidFill>
                          <a:effectLst/>
                          <a:latin typeface="Meiryo UI" panose="020B0604030504040204" pitchFamily="50" charset="-128"/>
                          <a:ea typeface="Meiryo UI" panose="020B0604030504040204" pitchFamily="50" charset="-128"/>
                        </a:rPr>
                        <a:t>W3C DCAT</a:t>
                      </a:r>
                      <a:r>
                        <a:rPr lang="ja-JP" altLang="en-US" sz="800" b="1" i="0" u="none" strike="noStrike" dirty="0">
                          <a:solidFill>
                            <a:srgbClr val="FFFFFF"/>
                          </a:solidFill>
                          <a:effectLst/>
                          <a:latin typeface="Meiryo UI" panose="020B0604030504040204" pitchFamily="50" charset="-128"/>
                          <a:ea typeface="Meiryo UI" panose="020B0604030504040204" pitchFamily="50" charset="-128"/>
                        </a:rPr>
                        <a:t>標準仕様を利用）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hMerge="1">
                  <a:txBody>
                    <a:bodyPr/>
                    <a:lstStyle/>
                    <a:p>
                      <a:endParaRPr kumimoji="1" lang="ja-JP" altLang="en-US"/>
                    </a:p>
                  </a:txBody>
                  <a:tcPr/>
                </a:tc>
                <a:tc hMerge="1">
                  <a:txBody>
                    <a:bodyPr/>
                    <a:lstStyle/>
                    <a:p>
                      <a:pPr algn="ctr" fontAlgn="ctr"/>
                      <a:endParaRPr lang="ja-JP" altLang="en-US" sz="800" b="1" i="0" u="none" strike="noStrike">
                        <a:solidFill>
                          <a:srgbClr val="FFFFFF"/>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1911198799"/>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24010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データサービスのタイトル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5975745"/>
                  </a:ext>
                </a:extLst>
              </a:tr>
              <a:tr h="120233">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24020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a:solidFill>
                            <a:srgbClr val="FF0000"/>
                          </a:solidFill>
                          <a:effectLst/>
                          <a:latin typeface="Meiryo UI" panose="020B0604030504040204" pitchFamily="50" charset="-128"/>
                          <a:ea typeface="Meiryo UI" panose="020B0604030504040204" pitchFamily="50" charset="-128"/>
                        </a:rPr>
                        <a:t>データサービスのエンドポイント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845780"/>
                  </a:ext>
                </a:extLst>
              </a:tr>
              <a:tr h="124034">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gridSpan="2">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hMerge="1">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dirty="0">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FFFFFF"/>
                          </a:solidFill>
                          <a:effectLst/>
                          <a:latin typeface="Meiryo UI" panose="020B0604030504040204" pitchFamily="50" charset="-128"/>
                          <a:ea typeface="Meiryo UI" panose="020B0604030504040204" pitchFamily="50" charset="-128"/>
                        </a:rPr>
                        <a:t>　</a:t>
                      </a:r>
                    </a:p>
                  </a:txBody>
                  <a:tcPr marL="0" marR="0" marT="0" marB="0" anchor="ctr">
                    <a:lnL>
                      <a:noFill/>
                    </a:lnL>
                    <a:lnR>
                      <a:noFill/>
                    </a:lnR>
                    <a:lnT>
                      <a:noFill/>
                    </a:lnT>
                    <a:lnB>
                      <a:noFill/>
                    </a:lnB>
                    <a:solidFill>
                      <a:srgbClr val="FFFFFF"/>
                    </a:solidFill>
                  </a:tcPr>
                </a:tc>
                <a:tc>
                  <a:txBody>
                    <a:bodyPr/>
                    <a:lstStyle/>
                    <a:p>
                      <a:pPr algn="l" fontAlgn="ctr"/>
                      <a:r>
                        <a:rPr lang="ja-JP" altLang="en-US" sz="800" b="0" i="0" u="none" strike="noStrike">
                          <a:solidFill>
                            <a:srgbClr val="000000"/>
                          </a:solidFill>
                          <a:effectLst/>
                          <a:latin typeface="Meiryo UI" panose="020B0604030504040204" pitchFamily="50" charset="-128"/>
                          <a:ea typeface="Meiryo UI" panose="020B0604030504040204" pitchFamily="50" charset="-128"/>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2">
                  <a:txBody>
                    <a:bodyPr/>
                    <a:lstStyle/>
                    <a:p>
                      <a:pPr algn="ctr" fontAlgn="ctr"/>
                      <a:r>
                        <a:rPr lang="en-US" altLang="ja-JP" sz="800" b="0" i="0" u="none" strike="noStrike" dirty="0">
                          <a:solidFill>
                            <a:srgbClr val="FF0000"/>
                          </a:solidFill>
                          <a:effectLst/>
                          <a:latin typeface="Meiryo UI" panose="020B0604030504040204" pitchFamily="50" charset="-128"/>
                          <a:ea typeface="Meiryo UI" panose="020B0604030504040204" pitchFamily="50" charset="-128"/>
                        </a:rPr>
                        <a:t>24030 </a:t>
                      </a: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①</a:t>
                      </a:r>
                      <a:endParaRPr lang="en-US" altLang="ja-JP" sz="800" b="0" i="0" u="none" strike="noStrike" dirty="0">
                        <a:solidFill>
                          <a:srgbClr val="FF0000"/>
                        </a:solidFill>
                        <a:effectLst/>
                        <a:latin typeface="Meiryo UI" panose="020B0604030504040204" pitchFamily="50" charset="-128"/>
                        <a:ea typeface="Meiryo UI" panose="020B060403050404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r>
                        <a:rPr lang="ja-JP" altLang="en-US" sz="800" b="0" i="0" u="none" strike="noStrike" dirty="0">
                          <a:solidFill>
                            <a:srgbClr val="FF0000"/>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データサービスのエンドポイントの定義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3887671"/>
                  </a:ext>
                </a:extLst>
              </a:tr>
            </a:tbl>
          </a:graphicData>
        </a:graphic>
      </p:graphicFrame>
      <p:sp>
        <p:nvSpPr>
          <p:cNvPr id="3" name="正方形/長方形 2"/>
          <p:cNvSpPr/>
          <p:nvPr/>
        </p:nvSpPr>
        <p:spPr>
          <a:xfrm>
            <a:off x="238541" y="6013423"/>
            <a:ext cx="8758923" cy="603820"/>
          </a:xfrm>
          <a:prstGeom prst="rect">
            <a:avLst/>
          </a:prstGeom>
        </p:spPr>
        <p:txBody>
          <a:bodyPr wrap="square">
            <a:spAutoFit/>
          </a:bodyPr>
          <a:lstStyle/>
          <a:p>
            <a:r>
              <a:rPr lang="ja-JP" altLang="en-US" sz="1108" dirty="0">
                <a:latin typeface="Meiryo UI" panose="020B0604030504040204" pitchFamily="50" charset="-128"/>
                <a:ea typeface="Meiryo UI" panose="020B0604030504040204" pitchFamily="50" charset="-128"/>
              </a:rPr>
              <a:t>参照仕様：</a:t>
            </a:r>
            <a:r>
              <a:rPr lang="en-US" altLang="ja-JP" sz="1108" dirty="0">
                <a:latin typeface="Meiryo UI" panose="020B0604030504040204" pitchFamily="50" charset="-128"/>
                <a:ea typeface="Meiryo UI" panose="020B0604030504040204" pitchFamily="50" charset="-128"/>
              </a:rPr>
              <a:t>Data Catalog Vocabulary (DCAT) - Version 2</a:t>
            </a:r>
            <a:r>
              <a:rPr lang="ja-JP" altLang="en-US" sz="1108" dirty="0">
                <a:latin typeface="Meiryo UI" panose="020B0604030504040204" pitchFamily="50" charset="-128"/>
                <a:ea typeface="Meiryo UI" panose="020B0604030504040204" pitchFamily="50" charset="-128"/>
              </a:rPr>
              <a:t>： </a:t>
            </a:r>
            <a:r>
              <a:rPr lang="en-US" altLang="ja-JP" sz="1108" dirty="0">
                <a:latin typeface="Meiryo UI" panose="020B0604030504040204" pitchFamily="50" charset="-128"/>
                <a:ea typeface="Meiryo UI" panose="020B0604030504040204" pitchFamily="50" charset="-128"/>
              </a:rPr>
              <a:t>https://www.w3.org/TR/vocab-dcat-2/</a:t>
            </a:r>
          </a:p>
          <a:p>
            <a:r>
              <a:rPr lang="ja-JP" altLang="en-US" sz="1108" dirty="0">
                <a:latin typeface="Meiryo UI" panose="020B0604030504040204" pitchFamily="50" charset="-128"/>
                <a:ea typeface="Meiryo UI" panose="020B0604030504040204" pitchFamily="50" charset="-128"/>
              </a:rPr>
              <a:t>参照仕様：データ社会推進協議会（</a:t>
            </a:r>
            <a:r>
              <a:rPr lang="en-US" altLang="ja-JP" sz="1108" dirty="0">
                <a:latin typeface="Meiryo UI" panose="020B0604030504040204" pitchFamily="50" charset="-128"/>
                <a:ea typeface="Meiryo UI" panose="020B0604030504040204" pitchFamily="50" charset="-128"/>
              </a:rPr>
              <a:t>DSA)</a:t>
            </a:r>
            <a:r>
              <a:rPr lang="ja-JP" altLang="en-US" sz="1108" dirty="0">
                <a:latin typeface="Meiryo UI" panose="020B0604030504040204" pitchFamily="50" charset="-128"/>
                <a:ea typeface="Meiryo UI" panose="020B0604030504040204" pitchFamily="50" charset="-128"/>
              </a:rPr>
              <a:t>　　</a:t>
            </a:r>
            <a:br>
              <a:rPr lang="en-US" altLang="ja-JP" sz="1108" dirty="0">
                <a:latin typeface="Meiryo UI" panose="020B0604030504040204" pitchFamily="50" charset="-128"/>
                <a:ea typeface="Meiryo UI" panose="020B0604030504040204" pitchFamily="50" charset="-128"/>
              </a:rPr>
            </a:br>
            <a:r>
              <a:rPr lang="en-US" altLang="ja-JP" sz="1108" dirty="0">
                <a:latin typeface="Meiryo UI" panose="020B0604030504040204" pitchFamily="50" charset="-128"/>
                <a:ea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rPr>
              <a:t>データカタログ作成ガイドライン</a:t>
            </a:r>
            <a:r>
              <a:rPr lang="en-US" altLang="ja-JP" sz="1108" dirty="0">
                <a:latin typeface="Meiryo UI" panose="020B0604030504040204" pitchFamily="50" charset="-128"/>
                <a:ea typeface="Meiryo UI" panose="020B0604030504040204" pitchFamily="50" charset="-128"/>
              </a:rPr>
              <a:t>V2.1 : https://data-society-alliance.org/survey-research/datacatalogguideline/</a:t>
            </a:r>
          </a:p>
        </p:txBody>
      </p:sp>
      <p:sp>
        <p:nvSpPr>
          <p:cNvPr id="12" name="正方形/長方形 11">
            <a:extLst>
              <a:ext uri="{FF2B5EF4-FFF2-40B4-BE49-F238E27FC236}">
                <a16:creationId xmlns:a16="http://schemas.microsoft.com/office/drawing/2014/main" id="{81BB905F-5FB1-4716-B2E9-2E25D0089948}"/>
              </a:ext>
            </a:extLst>
          </p:cNvPr>
          <p:cNvSpPr/>
          <p:nvPr/>
        </p:nvSpPr>
        <p:spPr>
          <a:xfrm>
            <a:off x="238541" y="3734290"/>
            <a:ext cx="2357214" cy="550415"/>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緑色のセルの項目を</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SIP</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分野間で追加拡張。</a:t>
            </a:r>
            <a:endParaRPr lang="ja-JP" altLang="en-US" sz="123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4A25D2E4-AE9C-4313-A46B-BB3001B2AB25}"/>
              </a:ext>
            </a:extLst>
          </p:cNvPr>
          <p:cNvSpPr/>
          <p:nvPr/>
        </p:nvSpPr>
        <p:spPr>
          <a:xfrm>
            <a:off x="238542" y="4365745"/>
            <a:ext cx="2357215" cy="781387"/>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各項目の</a:t>
            </a:r>
            <a:r>
              <a:rPr lang="ja-JP" altLang="en-US" sz="1231"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①～⑤</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の分類の</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概要については、</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章 </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2.</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２</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 </a:t>
            </a:r>
          </a:p>
          <a:p>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SIP</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データカタログ項目仕様の</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概要</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 </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策定方針」を参照。</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15" name="正方形/長方形 14">
            <a:extLst>
              <a:ext uri="{FF2B5EF4-FFF2-40B4-BE49-F238E27FC236}">
                <a16:creationId xmlns:a16="http://schemas.microsoft.com/office/drawing/2014/main" id="{EEA9F03D-CE08-429B-998C-6F81225697D8}"/>
              </a:ext>
            </a:extLst>
          </p:cNvPr>
          <p:cNvSpPr/>
          <p:nvPr/>
        </p:nvSpPr>
        <p:spPr>
          <a:xfrm>
            <a:off x="238542" y="5228171"/>
            <a:ext cx="2357216" cy="550415"/>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V2.0</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で新たに追加となった項目に</a:t>
            </a:r>
            <a:endParaRPr lang="en-US" altLang="ja-JP" sz="1231"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ついては項目</a:t>
            </a:r>
            <a:r>
              <a:rPr lang="en-US" altLang="ja-JP" sz="1231" dirty="0">
                <a:latin typeface="Meiryo UI" panose="020B0604030504040204" pitchFamily="50" charset="-128"/>
                <a:ea typeface="Meiryo UI" panose="020B0604030504040204" pitchFamily="50" charset="-128"/>
                <a:cs typeface="Times New Roman" panose="02020603050405020304" pitchFamily="18" charset="0"/>
              </a:rPr>
              <a:t>No</a:t>
            </a:r>
            <a:r>
              <a:rPr lang="ja-JP" altLang="en-US" sz="1231" dirty="0">
                <a:latin typeface="Meiryo UI" panose="020B0604030504040204" pitchFamily="50" charset="-128"/>
                <a:ea typeface="Meiryo UI" panose="020B0604030504040204" pitchFamily="50" charset="-128"/>
                <a:cs typeface="Times New Roman" panose="02020603050405020304" pitchFamily="18" charset="0"/>
              </a:rPr>
              <a:t>を赤字で記載。</a:t>
            </a:r>
            <a:endParaRPr lang="ja-JP" altLang="en-US" sz="1231" dirty="0">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DDD21D6F-DC2A-45E8-8E67-4E126D3D83DA}"/>
              </a:ext>
            </a:extLst>
          </p:cNvPr>
          <p:cNvSpPr/>
          <p:nvPr/>
        </p:nvSpPr>
        <p:spPr>
          <a:xfrm>
            <a:off x="247337" y="658761"/>
            <a:ext cx="11724494" cy="56705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データカタログに関する</a:t>
            </a:r>
            <a:r>
              <a:rPr lang="en-US" altLang="ja-JP" sz="1600" dirty="0">
                <a:latin typeface="Meiryo UI" panose="020B0604030504040204" pitchFamily="50" charset="-128"/>
                <a:ea typeface="Meiryo UI" panose="020B0604030504040204" pitchFamily="50" charset="-128"/>
              </a:rPr>
              <a:t>W3C DCAT</a:t>
            </a:r>
            <a:r>
              <a:rPr lang="ja-JP" altLang="en-US" sz="1600" dirty="0">
                <a:latin typeface="Meiryo UI" panose="020B0604030504040204" pitchFamily="50" charset="-128"/>
                <a:ea typeface="Meiryo UI" panose="020B0604030504040204" pitchFamily="50" charset="-128"/>
              </a:rPr>
              <a:t>および</a:t>
            </a:r>
            <a:r>
              <a:rPr lang="en-US" altLang="ja-JP" sz="1600" dirty="0">
                <a:latin typeface="Meiryo UI" panose="020B0604030504040204" pitchFamily="50" charset="-128"/>
                <a:ea typeface="Meiryo UI" panose="020B0604030504040204" pitchFamily="50" charset="-128"/>
              </a:rPr>
              <a:t>DTA</a:t>
            </a:r>
            <a:r>
              <a:rPr lang="ja-JP" altLang="en-US" sz="1600" dirty="0">
                <a:latin typeface="Meiryo UI" panose="020B0604030504040204" pitchFamily="50" charset="-128"/>
                <a:ea typeface="Meiryo UI" panose="020B0604030504040204" pitchFamily="50" charset="-128"/>
              </a:rPr>
              <a:t>データカタログ作成ガイドライン項目定義書の項目をベースとし、 </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これに</a:t>
            </a:r>
            <a:r>
              <a:rPr lang="en-US" altLang="ja-JP" sz="1600" dirty="0">
                <a:latin typeface="Meiryo UI" panose="020B0604030504040204" pitchFamily="50" charset="-128"/>
                <a:ea typeface="Meiryo UI" panose="020B0604030504040204" pitchFamily="50" charset="-128"/>
              </a:rPr>
              <a:t>SIP</a:t>
            </a:r>
            <a:r>
              <a:rPr lang="ja-JP" altLang="en-US" sz="1600" dirty="0">
                <a:latin typeface="Meiryo UI" panose="020B0604030504040204" pitchFamily="50" charset="-128"/>
                <a:ea typeface="Meiryo UI" panose="020B0604030504040204" pitchFamily="50" charset="-128"/>
              </a:rPr>
              <a:t>データカタログ項目仕様として必要な独自項目を追加。</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9" name="正方形/長方形 18">
            <a:extLst>
              <a:ext uri="{FF2B5EF4-FFF2-40B4-BE49-F238E27FC236}">
                <a16:creationId xmlns:a16="http://schemas.microsoft.com/office/drawing/2014/main" id="{156D6C9E-BD45-4457-A219-9313D7A64C0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V2.0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の項目一覧</a:t>
            </a:r>
            <a:endParaRPr lang="en-US" altLang="ja-JP" sz="2000" b="1" dirty="0">
              <a:latin typeface="Meiryo UI" panose="020B0604030504040204" pitchFamily="50" charset="-128"/>
              <a:ea typeface="Meiryo UI" panose="020B0604030504040204" pitchFamily="50" charset="-128"/>
            </a:endParaRPr>
          </a:p>
        </p:txBody>
      </p:sp>
      <p:sp>
        <p:nvSpPr>
          <p:cNvPr id="20" name="タイトル 4">
            <a:extLst>
              <a:ext uri="{FF2B5EF4-FFF2-40B4-BE49-F238E27FC236}">
                <a16:creationId xmlns:a16="http://schemas.microsoft.com/office/drawing/2014/main" id="{7506EE72-F769-433B-B315-BD7D4A44F0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174ADAC4-5CF9-4138-A04A-5704773CBCF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71807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C80009BC-2579-43B1-B78D-556D9B275F05}"/>
              </a:ext>
            </a:extLst>
          </p:cNvPr>
          <p:cNvSpPr/>
          <p:nvPr/>
        </p:nvSpPr>
        <p:spPr>
          <a:xfrm>
            <a:off x="223407" y="684619"/>
            <a:ext cx="11724494" cy="63961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データカタログの項目によっては、入力できる値について列挙値で統制を掛けている。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列挙値は、列挙型によって定義しており、定義方法によって３つのタイプに分類。</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8" name="正方形/長方形 17">
            <a:extLst>
              <a:ext uri="{FF2B5EF4-FFF2-40B4-BE49-F238E27FC236}">
                <a16:creationId xmlns:a16="http://schemas.microsoft.com/office/drawing/2014/main" id="{14B15BEA-B363-41DD-A519-CAC914FC6749}"/>
              </a:ext>
            </a:extLst>
          </p:cNvPr>
          <p:cNvSpPr/>
          <p:nvPr/>
        </p:nvSpPr>
        <p:spPr>
          <a:xfrm>
            <a:off x="4150606" y="1785027"/>
            <a:ext cx="3869695"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400" dirty="0">
                <a:solidFill>
                  <a:srgbClr val="000000"/>
                </a:solidFill>
                <a:latin typeface="Meiryo UI" panose="020B0604030504040204" pitchFamily="50" charset="-128"/>
                <a:ea typeface="Meiryo UI" panose="020B0604030504040204" pitchFamily="50" charset="-128"/>
              </a:rPr>
              <a:t>EU Vocabularies</a:t>
            </a:r>
            <a:r>
              <a:rPr lang="ja-JP" altLang="en-US" sz="1400" dirty="0">
                <a:solidFill>
                  <a:srgbClr val="000000"/>
                </a:solidFill>
                <a:latin typeface="Meiryo UI" panose="020B0604030504040204" pitchFamily="50" charset="-128"/>
                <a:ea typeface="Meiryo UI" panose="020B0604030504040204" pitchFamily="50" charset="-128"/>
              </a:rPr>
              <a:t>語彙にあり、</a:t>
            </a:r>
            <a:br>
              <a:rPr lang="en-US" altLang="ja-JP" sz="1400" dirty="0">
                <a:solidFill>
                  <a:srgbClr val="000000"/>
                </a:solidFill>
                <a:latin typeface="Meiryo UI" panose="020B0604030504040204" pitchFamily="50" charset="-128"/>
                <a:ea typeface="Meiryo UI" panose="020B0604030504040204" pitchFamily="50" charset="-128"/>
              </a:rPr>
            </a:br>
            <a:r>
              <a:rPr lang="ja-JP" altLang="en-US" sz="1400" dirty="0">
                <a:solidFill>
                  <a:srgbClr val="000000"/>
                </a:solidFill>
                <a:latin typeface="Meiryo UI" panose="020B0604030504040204" pitchFamily="50" charset="-128"/>
                <a:ea typeface="Meiryo UI" panose="020B0604030504040204" pitchFamily="50" charset="-128"/>
              </a:rPr>
              <a:t>その日本語訳と日本語説明を追記するもの</a:t>
            </a:r>
            <a:endParaRPr lang="ja-JP" altLang="en-US" sz="1400" dirty="0"/>
          </a:p>
        </p:txBody>
      </p:sp>
      <p:graphicFrame>
        <p:nvGraphicFramePr>
          <p:cNvPr id="60" name="図表 59">
            <a:extLst>
              <a:ext uri="{FF2B5EF4-FFF2-40B4-BE49-F238E27FC236}">
                <a16:creationId xmlns:a16="http://schemas.microsoft.com/office/drawing/2014/main" id="{E354FD38-2E96-4C77-8B8B-EDBC09AB2E9E}"/>
              </a:ext>
            </a:extLst>
          </p:cNvPr>
          <p:cNvGraphicFramePr/>
          <p:nvPr>
            <p:extLst>
              <p:ext uri="{D42A27DB-BD31-4B8C-83A1-F6EECF244321}">
                <p14:modId xmlns:p14="http://schemas.microsoft.com/office/powerpoint/2010/main" val="2222554617"/>
              </p:ext>
            </p:extLst>
          </p:nvPr>
        </p:nvGraphicFramePr>
        <p:xfrm>
          <a:off x="1001217" y="4028840"/>
          <a:ext cx="2237380" cy="2285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テキスト ボックス 14">
            <a:extLst>
              <a:ext uri="{FF2B5EF4-FFF2-40B4-BE49-F238E27FC236}">
                <a16:creationId xmlns:a16="http://schemas.microsoft.com/office/drawing/2014/main" id="{A63EF555-4CE7-4F9F-A593-8EA0CF4273B2}"/>
              </a:ext>
            </a:extLst>
          </p:cNvPr>
          <p:cNvSpPr txBox="1"/>
          <p:nvPr/>
        </p:nvSpPr>
        <p:spPr>
          <a:xfrm>
            <a:off x="223407"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タイプ１</a:t>
            </a:r>
            <a:endParaRPr lang="en-US" altLang="ja-JP" sz="16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0966E97-703D-4891-B5EE-FF2FF14582DA}"/>
              </a:ext>
            </a:extLst>
          </p:cNvPr>
          <p:cNvSpPr txBox="1"/>
          <p:nvPr/>
        </p:nvSpPr>
        <p:spPr>
          <a:xfrm>
            <a:off x="4150606"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タイプ２</a:t>
            </a:r>
          </a:p>
        </p:txBody>
      </p:sp>
      <p:sp>
        <p:nvSpPr>
          <p:cNvPr id="17" name="テキスト ボックス 16">
            <a:extLst>
              <a:ext uri="{FF2B5EF4-FFF2-40B4-BE49-F238E27FC236}">
                <a16:creationId xmlns:a16="http://schemas.microsoft.com/office/drawing/2014/main" id="{5AF74081-9EB5-4131-BD97-76E93ED4E388}"/>
              </a:ext>
            </a:extLst>
          </p:cNvPr>
          <p:cNvSpPr txBox="1"/>
          <p:nvPr/>
        </p:nvSpPr>
        <p:spPr>
          <a:xfrm>
            <a:off x="8077804" y="1381053"/>
            <a:ext cx="3869695" cy="338554"/>
          </a:xfrm>
          <a:prstGeom prst="rect">
            <a:avLst/>
          </a:prstGeom>
          <a:solidFill>
            <a:schemeClr val="accent4">
              <a:lumMod val="40000"/>
              <a:lumOff val="60000"/>
            </a:schemeClr>
          </a:solid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タイプ３</a:t>
            </a:r>
          </a:p>
        </p:txBody>
      </p:sp>
      <p:sp>
        <p:nvSpPr>
          <p:cNvPr id="9" name="正方形/長方形 8">
            <a:extLst>
              <a:ext uri="{FF2B5EF4-FFF2-40B4-BE49-F238E27FC236}">
                <a16:creationId xmlns:a16="http://schemas.microsoft.com/office/drawing/2014/main" id="{B72387DF-B09C-4689-AA66-963645E7E961}"/>
              </a:ext>
            </a:extLst>
          </p:cNvPr>
          <p:cNvSpPr/>
          <p:nvPr/>
        </p:nvSpPr>
        <p:spPr>
          <a:xfrm>
            <a:off x="223407" y="1785027"/>
            <a:ext cx="3869695"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400" dirty="0">
                <a:solidFill>
                  <a:srgbClr val="000000"/>
                </a:solidFill>
                <a:latin typeface="Meiryo UI" panose="020B0604030504040204" pitchFamily="50" charset="-128"/>
                <a:ea typeface="Meiryo UI" panose="020B0604030504040204" pitchFamily="50" charset="-128"/>
              </a:rPr>
              <a:t>ISO(JIS)</a:t>
            </a:r>
            <a:r>
              <a:rPr lang="ja-JP" altLang="en-US" sz="1400" dirty="0">
                <a:solidFill>
                  <a:srgbClr val="000000"/>
                </a:solidFill>
                <a:latin typeface="Meiryo UI" panose="020B0604030504040204" pitchFamily="50" charset="-128"/>
                <a:ea typeface="Meiryo UI" panose="020B0604030504040204" pitchFamily="50" charset="-128"/>
              </a:rPr>
              <a:t>として定義されているものを示し、</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sz="1400" dirty="0">
                <a:solidFill>
                  <a:srgbClr val="000000"/>
                </a:solidFill>
                <a:latin typeface="Meiryo UI" panose="020B0604030504040204" pitchFamily="50" charset="-128"/>
                <a:ea typeface="Meiryo UI" panose="020B0604030504040204" pitchFamily="50" charset="-128"/>
              </a:rPr>
              <a:t>例を記載するもの</a:t>
            </a: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68A28964-2B93-47AE-A812-C8E30C0C4B3A}"/>
              </a:ext>
            </a:extLst>
          </p:cNvPr>
          <p:cNvSpPr/>
          <p:nvPr/>
        </p:nvSpPr>
        <p:spPr>
          <a:xfrm>
            <a:off x="8077804" y="1785027"/>
            <a:ext cx="3870097" cy="1997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ja-JP" altLang="en-US" sz="1400" dirty="0"/>
          </a:p>
        </p:txBody>
      </p:sp>
      <p:grpSp>
        <p:nvGrpSpPr>
          <p:cNvPr id="3" name="グループ化 2">
            <a:extLst>
              <a:ext uri="{FF2B5EF4-FFF2-40B4-BE49-F238E27FC236}">
                <a16:creationId xmlns:a16="http://schemas.microsoft.com/office/drawing/2014/main" id="{9B078E82-D6D9-41F2-AE13-C3AD74A5AB18}"/>
              </a:ext>
            </a:extLst>
          </p:cNvPr>
          <p:cNvGrpSpPr/>
          <p:nvPr/>
        </p:nvGrpSpPr>
        <p:grpSpPr>
          <a:xfrm>
            <a:off x="822386" y="2449319"/>
            <a:ext cx="2671738" cy="932031"/>
            <a:chOff x="535838" y="2515994"/>
            <a:chExt cx="2749000" cy="932031"/>
          </a:xfrm>
        </p:grpSpPr>
        <p:pic>
          <p:nvPicPr>
            <p:cNvPr id="28" name="グラフィックス 27" descr="ドキュメント 枠線">
              <a:extLst>
                <a:ext uri="{FF2B5EF4-FFF2-40B4-BE49-F238E27FC236}">
                  <a16:creationId xmlns:a16="http://schemas.microsoft.com/office/drawing/2014/main" id="{54B5E599-81B7-4E83-AD69-011CDB4443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110" y="2515994"/>
              <a:ext cx="731520" cy="731520"/>
            </a:xfrm>
            <a:prstGeom prst="rect">
              <a:avLst/>
            </a:prstGeom>
          </p:spPr>
        </p:pic>
        <p:sp>
          <p:nvSpPr>
            <p:cNvPr id="29" name="矢印: 右 28">
              <a:extLst>
                <a:ext uri="{FF2B5EF4-FFF2-40B4-BE49-F238E27FC236}">
                  <a16:creationId xmlns:a16="http://schemas.microsoft.com/office/drawing/2014/main" id="{4D1BE218-92F7-40F2-91A4-7A6C14DE7D4E}"/>
                </a:ext>
              </a:extLst>
            </p:cNvPr>
            <p:cNvSpPr/>
            <p:nvPr/>
          </p:nvSpPr>
          <p:spPr>
            <a:xfrm>
              <a:off x="1570142"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E4C4510-28E6-4D85-8C55-BE8CC3D55032}"/>
                </a:ext>
              </a:extLst>
            </p:cNvPr>
            <p:cNvSpPr txBox="1"/>
            <p:nvPr/>
          </p:nvSpPr>
          <p:spPr>
            <a:xfrm>
              <a:off x="535838" y="3171026"/>
              <a:ext cx="1035576"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ISO</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JIS</a:t>
              </a:r>
              <a:r>
                <a:rPr kumimoji="1" lang="ja-JP" altLang="en-US" sz="1200" dirty="0">
                  <a:latin typeface="Meiryo UI" panose="020B0604030504040204" pitchFamily="50" charset="-128"/>
                  <a:ea typeface="Meiryo UI" panose="020B0604030504040204" pitchFamily="50" charset="-128"/>
                </a:rPr>
                <a:t>）</a:t>
              </a:r>
            </a:p>
          </p:txBody>
        </p:sp>
        <p:sp>
          <p:nvSpPr>
            <p:cNvPr id="31" name="テキスト ボックス 30">
              <a:extLst>
                <a:ext uri="{FF2B5EF4-FFF2-40B4-BE49-F238E27FC236}">
                  <a16:creationId xmlns:a16="http://schemas.microsoft.com/office/drawing/2014/main" id="{0D13B688-F910-4D22-985D-AD0B7A52FA01}"/>
                </a:ext>
              </a:extLst>
            </p:cNvPr>
            <p:cNvSpPr txBox="1"/>
            <p:nvPr/>
          </p:nvSpPr>
          <p:spPr>
            <a:xfrm>
              <a:off x="2250115"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32" name="グラフィックス 31" descr="クリップボード 枠線">
              <a:extLst>
                <a:ext uri="{FF2B5EF4-FFF2-40B4-BE49-F238E27FC236}">
                  <a16:creationId xmlns:a16="http://schemas.microsoft.com/office/drawing/2014/main" id="{FB06A829-1576-4190-A6CF-A7EB0C678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14923" y="2515994"/>
              <a:ext cx="731520" cy="731520"/>
            </a:xfrm>
            <a:prstGeom prst="rect">
              <a:avLst/>
            </a:prstGeom>
          </p:spPr>
        </p:pic>
      </p:grpSp>
      <p:sp>
        <p:nvSpPr>
          <p:cNvPr id="33" name="テキスト ボックス 32">
            <a:extLst>
              <a:ext uri="{FF2B5EF4-FFF2-40B4-BE49-F238E27FC236}">
                <a16:creationId xmlns:a16="http://schemas.microsoft.com/office/drawing/2014/main" id="{BE83D777-FA40-4123-A5AA-179E2871374A}"/>
              </a:ext>
            </a:extLst>
          </p:cNvPr>
          <p:cNvSpPr txBox="1"/>
          <p:nvPr/>
        </p:nvSpPr>
        <p:spPr>
          <a:xfrm>
            <a:off x="1219941" y="3407268"/>
            <a:ext cx="1876627" cy="276999"/>
          </a:xfrm>
          <a:prstGeom prst="rect">
            <a:avLst/>
          </a:prstGeom>
          <a:noFill/>
          <a:ln>
            <a:noFill/>
          </a:ln>
        </p:spPr>
        <p:txBody>
          <a:bodyPr wrap="square" rtlCol="0">
            <a:spAutoFit/>
          </a:bodyPr>
          <a:lstStyle/>
          <a:p>
            <a:pPr algn="ctr"/>
            <a:r>
              <a:rPr kumimoji="1" lang="en-US" altLang="ja-JP" sz="1200" u="sng" dirty="0">
                <a:latin typeface="Meiryo UI" panose="020B0604030504040204" pitchFamily="50" charset="-128"/>
                <a:ea typeface="Meiryo UI" panose="020B0604030504040204" pitchFamily="50" charset="-128"/>
              </a:rPr>
              <a:t>ISO</a:t>
            </a:r>
            <a:r>
              <a:rPr kumimoji="1" lang="ja-JP" altLang="en-US" sz="1200" u="sng" dirty="0">
                <a:latin typeface="Meiryo UI" panose="020B0604030504040204" pitchFamily="50" charset="-128"/>
                <a:ea typeface="Meiryo UI" panose="020B0604030504040204" pitchFamily="50" charset="-128"/>
              </a:rPr>
              <a:t>（</a:t>
            </a:r>
            <a:r>
              <a:rPr kumimoji="1" lang="en-US" altLang="ja-JP" sz="1200" u="sng" dirty="0">
                <a:latin typeface="Meiryo UI" panose="020B0604030504040204" pitchFamily="50" charset="-128"/>
                <a:ea typeface="Meiryo UI" panose="020B0604030504040204" pitchFamily="50" charset="-128"/>
              </a:rPr>
              <a:t>JIS</a:t>
            </a:r>
            <a:r>
              <a:rPr kumimoji="1" lang="ja-JP" altLang="en-US" sz="1200" u="sng" dirty="0">
                <a:latin typeface="Meiryo UI" panose="020B0604030504040204" pitchFamily="50" charset="-128"/>
                <a:ea typeface="Meiryo UI" panose="020B0604030504040204" pitchFamily="50" charset="-128"/>
              </a:rPr>
              <a:t>）の定義を列挙</a:t>
            </a:r>
          </a:p>
        </p:txBody>
      </p:sp>
      <p:sp>
        <p:nvSpPr>
          <p:cNvPr id="39" name="テキスト ボックス 38">
            <a:extLst>
              <a:ext uri="{FF2B5EF4-FFF2-40B4-BE49-F238E27FC236}">
                <a16:creationId xmlns:a16="http://schemas.microsoft.com/office/drawing/2014/main" id="{891EB2E5-999C-4B90-8556-C9C92101C05B}"/>
              </a:ext>
            </a:extLst>
          </p:cNvPr>
          <p:cNvSpPr txBox="1"/>
          <p:nvPr/>
        </p:nvSpPr>
        <p:spPr>
          <a:xfrm>
            <a:off x="4610254" y="3407268"/>
            <a:ext cx="2950399" cy="276999"/>
          </a:xfrm>
          <a:prstGeom prst="rect">
            <a:avLst/>
          </a:prstGeom>
          <a:noFill/>
          <a:ln>
            <a:noFill/>
          </a:ln>
        </p:spPr>
        <p:txBody>
          <a:bodyPr wrap="square" rtlCol="0">
            <a:spAutoFit/>
          </a:bodyPr>
          <a:lstStyle/>
          <a:p>
            <a:pPr algn="ctr"/>
            <a:r>
              <a:rPr kumimoji="1" lang="en-US" altLang="ja-JP" sz="1200" u="sng" dirty="0">
                <a:latin typeface="Meiryo UI" panose="020B0604030504040204" pitchFamily="50" charset="-128"/>
                <a:ea typeface="Meiryo UI" panose="020B0604030504040204" pitchFamily="50" charset="-128"/>
              </a:rPr>
              <a:t>EU Vocabularies</a:t>
            </a:r>
            <a:r>
              <a:rPr kumimoji="1" lang="ja-JP" altLang="en-US" sz="1200" u="sng" dirty="0">
                <a:latin typeface="Meiryo UI" panose="020B0604030504040204" pitchFamily="50" charset="-128"/>
                <a:ea typeface="Meiryo UI" panose="020B0604030504040204" pitchFamily="50" charset="-128"/>
              </a:rPr>
              <a:t>語彙の日本語訳を列挙</a:t>
            </a:r>
          </a:p>
        </p:txBody>
      </p:sp>
      <p:sp>
        <p:nvSpPr>
          <p:cNvPr id="45" name="テキスト ボックス 44">
            <a:extLst>
              <a:ext uri="{FF2B5EF4-FFF2-40B4-BE49-F238E27FC236}">
                <a16:creationId xmlns:a16="http://schemas.microsoft.com/office/drawing/2014/main" id="{5529FE74-2833-4850-87AF-F0226769DBDD}"/>
              </a:ext>
            </a:extLst>
          </p:cNvPr>
          <p:cNvSpPr txBox="1"/>
          <p:nvPr/>
        </p:nvSpPr>
        <p:spPr>
          <a:xfrm>
            <a:off x="8485640" y="3407268"/>
            <a:ext cx="3054425" cy="276999"/>
          </a:xfrm>
          <a:prstGeom prst="rect">
            <a:avLst/>
          </a:prstGeom>
          <a:noFill/>
          <a:ln>
            <a:noFill/>
          </a:ln>
        </p:spPr>
        <p:txBody>
          <a:bodyPr wrap="square" rtlCol="0">
            <a:spAutoFit/>
          </a:bodyPr>
          <a:lstStyle/>
          <a:p>
            <a:pPr algn="ctr"/>
            <a:r>
              <a:rPr lang="en-US" altLang="ja-JP" sz="1200" u="sng" dirty="0">
                <a:solidFill>
                  <a:srgbClr val="000000"/>
                </a:solidFill>
                <a:latin typeface="Meiryo UI" panose="020B0604030504040204" pitchFamily="50" charset="-128"/>
                <a:ea typeface="Meiryo UI" panose="020B0604030504040204" pitchFamily="50" charset="-128"/>
              </a:rPr>
              <a:t>SIP</a:t>
            </a:r>
            <a:r>
              <a:rPr lang="ja-JP" altLang="en-US" sz="1200" u="sng" dirty="0">
                <a:solidFill>
                  <a:srgbClr val="000000"/>
                </a:solidFill>
                <a:latin typeface="Meiryo UI" panose="020B0604030504040204" pitchFamily="50" charset="-128"/>
                <a:ea typeface="Meiryo UI" panose="020B0604030504040204" pitchFamily="50" charset="-128"/>
              </a:rPr>
              <a:t>分野間データ連携基盤</a:t>
            </a:r>
            <a:r>
              <a:rPr kumimoji="1" lang="ja-JP" altLang="en-US" sz="1200" u="sng" dirty="0">
                <a:latin typeface="Meiryo UI" panose="020B0604030504040204" pitchFamily="50" charset="-128"/>
                <a:ea typeface="Meiryo UI" panose="020B0604030504040204" pitchFamily="50" charset="-128"/>
              </a:rPr>
              <a:t>独自の定義を列挙</a:t>
            </a:r>
          </a:p>
        </p:txBody>
      </p:sp>
      <p:grpSp>
        <p:nvGrpSpPr>
          <p:cNvPr id="4" name="グループ化 3">
            <a:extLst>
              <a:ext uri="{FF2B5EF4-FFF2-40B4-BE49-F238E27FC236}">
                <a16:creationId xmlns:a16="http://schemas.microsoft.com/office/drawing/2014/main" id="{3F202110-3EFE-4F82-95D9-173F335D4A21}"/>
              </a:ext>
            </a:extLst>
          </p:cNvPr>
          <p:cNvGrpSpPr/>
          <p:nvPr/>
        </p:nvGrpSpPr>
        <p:grpSpPr>
          <a:xfrm>
            <a:off x="4344489" y="2449319"/>
            <a:ext cx="3071762" cy="932031"/>
            <a:chOff x="4125636" y="2515994"/>
            <a:chExt cx="3160592" cy="932031"/>
          </a:xfrm>
        </p:grpSpPr>
        <p:sp>
          <p:nvSpPr>
            <p:cNvPr id="35" name="矢印: 右 34">
              <a:extLst>
                <a:ext uri="{FF2B5EF4-FFF2-40B4-BE49-F238E27FC236}">
                  <a16:creationId xmlns:a16="http://schemas.microsoft.com/office/drawing/2014/main" id="{AEA3AA43-5FB2-4A5A-9CDF-127B8EC02B06}"/>
                </a:ext>
              </a:extLst>
            </p:cNvPr>
            <p:cNvSpPr/>
            <p:nvPr/>
          </p:nvSpPr>
          <p:spPr>
            <a:xfrm>
              <a:off x="5577747"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637482F-645D-4D36-B312-84816639C4F2}"/>
                </a:ext>
              </a:extLst>
            </p:cNvPr>
            <p:cNvSpPr txBox="1"/>
            <p:nvPr/>
          </p:nvSpPr>
          <p:spPr>
            <a:xfrm>
              <a:off x="4125636" y="3171026"/>
              <a:ext cx="1863782"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EU Vocabularies</a:t>
              </a:r>
              <a:r>
                <a:rPr kumimoji="1" lang="ja-JP" altLang="en-US" sz="1200" dirty="0">
                  <a:latin typeface="Meiryo UI" panose="020B0604030504040204" pitchFamily="50" charset="-128"/>
                  <a:ea typeface="Meiryo UI" panose="020B0604030504040204" pitchFamily="50" charset="-128"/>
                </a:rPr>
                <a:t>語彙</a:t>
              </a:r>
            </a:p>
          </p:txBody>
        </p:sp>
        <p:sp>
          <p:nvSpPr>
            <p:cNvPr id="37" name="テキスト ボックス 36">
              <a:extLst>
                <a:ext uri="{FF2B5EF4-FFF2-40B4-BE49-F238E27FC236}">
                  <a16:creationId xmlns:a16="http://schemas.microsoft.com/office/drawing/2014/main" id="{60F481A3-38F9-4F03-B908-6DDA347F9793}"/>
                </a:ext>
              </a:extLst>
            </p:cNvPr>
            <p:cNvSpPr txBox="1"/>
            <p:nvPr/>
          </p:nvSpPr>
          <p:spPr>
            <a:xfrm>
              <a:off x="6251505"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38" name="グラフィックス 37" descr="クリップボード 枠線">
              <a:extLst>
                <a:ext uri="{FF2B5EF4-FFF2-40B4-BE49-F238E27FC236}">
                  <a16:creationId xmlns:a16="http://schemas.microsoft.com/office/drawing/2014/main" id="{42E14F21-C5A5-4DA1-8692-08BB2D1C62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06779" y="2515994"/>
              <a:ext cx="731520" cy="731520"/>
            </a:xfrm>
            <a:prstGeom prst="rect">
              <a:avLst/>
            </a:prstGeom>
          </p:spPr>
        </p:pic>
        <p:pic>
          <p:nvPicPr>
            <p:cNvPr id="46" name="グラフィックス 45" descr="リスト 枠線">
              <a:extLst>
                <a:ext uri="{FF2B5EF4-FFF2-40B4-BE49-F238E27FC236}">
                  <a16:creationId xmlns:a16="http://schemas.microsoft.com/office/drawing/2014/main" id="{EF38D4D3-EA23-48D2-A29E-881F461ACE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52776" y="2515994"/>
              <a:ext cx="731520" cy="731520"/>
            </a:xfrm>
            <a:prstGeom prst="rect">
              <a:avLst/>
            </a:prstGeom>
          </p:spPr>
        </p:pic>
      </p:grpSp>
      <p:grpSp>
        <p:nvGrpSpPr>
          <p:cNvPr id="7" name="グループ化 6">
            <a:extLst>
              <a:ext uri="{FF2B5EF4-FFF2-40B4-BE49-F238E27FC236}">
                <a16:creationId xmlns:a16="http://schemas.microsoft.com/office/drawing/2014/main" id="{11177C52-E9FD-49FD-A8E6-F27EF4AF89F9}"/>
              </a:ext>
            </a:extLst>
          </p:cNvPr>
          <p:cNvGrpSpPr/>
          <p:nvPr/>
        </p:nvGrpSpPr>
        <p:grpSpPr>
          <a:xfrm>
            <a:off x="8554344" y="2449319"/>
            <a:ext cx="2863747" cy="932031"/>
            <a:chOff x="8453459" y="2515994"/>
            <a:chExt cx="2946561" cy="932031"/>
          </a:xfrm>
        </p:grpSpPr>
        <p:sp>
          <p:nvSpPr>
            <p:cNvPr id="41" name="矢印: 右 40">
              <a:extLst>
                <a:ext uri="{FF2B5EF4-FFF2-40B4-BE49-F238E27FC236}">
                  <a16:creationId xmlns:a16="http://schemas.microsoft.com/office/drawing/2014/main" id="{0D65E22C-CAD8-4D0A-83C9-BE70343163B7}"/>
                </a:ext>
              </a:extLst>
            </p:cNvPr>
            <p:cNvSpPr/>
            <p:nvPr/>
          </p:nvSpPr>
          <p:spPr>
            <a:xfrm>
              <a:off x="9650498" y="2748045"/>
              <a:ext cx="631665" cy="267419"/>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43FF4F39-D1F4-4CA5-BBC8-508B205A5124}"/>
                </a:ext>
              </a:extLst>
            </p:cNvPr>
            <p:cNvSpPr txBox="1"/>
            <p:nvPr/>
          </p:nvSpPr>
          <p:spPr>
            <a:xfrm>
              <a:off x="8453459" y="3171026"/>
              <a:ext cx="1296437" cy="276999"/>
            </a:xfrm>
            <a:prstGeom prst="rect">
              <a:avLst/>
            </a:prstGeom>
            <a:noFill/>
            <a:ln>
              <a:no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SIP</a:t>
              </a:r>
              <a:r>
                <a:rPr kumimoji="1" lang="ja-JP" altLang="en-US" sz="1200" dirty="0">
                  <a:latin typeface="Meiryo UI" panose="020B0604030504040204" pitchFamily="50" charset="-128"/>
                  <a:ea typeface="Meiryo UI" panose="020B0604030504040204" pitchFamily="50" charset="-128"/>
                </a:rPr>
                <a:t>独自の定義</a:t>
              </a:r>
            </a:p>
          </p:txBody>
        </p:sp>
        <p:sp>
          <p:nvSpPr>
            <p:cNvPr id="43" name="テキスト ボックス 42">
              <a:extLst>
                <a:ext uri="{FF2B5EF4-FFF2-40B4-BE49-F238E27FC236}">
                  <a16:creationId xmlns:a16="http://schemas.microsoft.com/office/drawing/2014/main" id="{A5F475A5-112A-479A-91D8-35BF5408E82E}"/>
                </a:ext>
              </a:extLst>
            </p:cNvPr>
            <p:cNvSpPr txBox="1"/>
            <p:nvPr/>
          </p:nvSpPr>
          <p:spPr>
            <a:xfrm>
              <a:off x="10365297" y="3171026"/>
              <a:ext cx="1034723" cy="276999"/>
            </a:xfrm>
            <a:prstGeom prst="rect">
              <a:avLst/>
            </a:prstGeom>
            <a:noFill/>
            <a:ln>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列挙値</a:t>
              </a:r>
            </a:p>
          </p:txBody>
        </p:sp>
        <p:pic>
          <p:nvPicPr>
            <p:cNvPr id="44" name="グラフィックス 43" descr="クリップボード 枠線">
              <a:extLst>
                <a:ext uri="{FF2B5EF4-FFF2-40B4-BE49-F238E27FC236}">
                  <a16:creationId xmlns:a16="http://schemas.microsoft.com/office/drawing/2014/main" id="{756CA86C-C87A-4A31-B95C-56495BDAE2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6899" y="2515994"/>
              <a:ext cx="731520" cy="731520"/>
            </a:xfrm>
            <a:prstGeom prst="rect">
              <a:avLst/>
            </a:prstGeom>
          </p:spPr>
        </p:pic>
        <p:pic>
          <p:nvPicPr>
            <p:cNvPr id="47" name="グラフィックス 46" descr="付箋 3 枠線">
              <a:extLst>
                <a:ext uri="{FF2B5EF4-FFF2-40B4-BE49-F238E27FC236}">
                  <a16:creationId xmlns:a16="http://schemas.microsoft.com/office/drawing/2014/main" id="{4402C436-DD1E-4399-8828-AA29837F96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82529" y="2515994"/>
              <a:ext cx="731520" cy="731520"/>
            </a:xfrm>
            <a:prstGeom prst="rect">
              <a:avLst/>
            </a:prstGeom>
          </p:spPr>
        </p:pic>
      </p:grpSp>
      <p:sp>
        <p:nvSpPr>
          <p:cNvPr id="49" name="正方形/長方形 48">
            <a:extLst>
              <a:ext uri="{FF2B5EF4-FFF2-40B4-BE49-F238E27FC236}">
                <a16:creationId xmlns:a16="http://schemas.microsoft.com/office/drawing/2014/main" id="{35C67F98-28A2-42B3-B3D8-03207FB04FDD}"/>
              </a:ext>
            </a:extLst>
          </p:cNvPr>
          <p:cNvSpPr/>
          <p:nvPr/>
        </p:nvSpPr>
        <p:spPr>
          <a:xfrm>
            <a:off x="223407"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b="1" dirty="0">
                <a:solidFill>
                  <a:schemeClr val="tx1"/>
                </a:solidFill>
                <a:latin typeface="Meiryo UI" panose="020B0604030504040204" pitchFamily="50" charset="-128"/>
                <a:ea typeface="Meiryo UI" panose="020B0604030504040204" pitchFamily="50" charset="-128"/>
              </a:rPr>
              <a:t>【</a:t>
            </a:r>
            <a:r>
              <a:rPr kumimoji="1" lang="ja-JP" altLang="en-US" sz="1200" b="1" dirty="0">
                <a:solidFill>
                  <a:schemeClr val="tx1"/>
                </a:solidFill>
                <a:latin typeface="Meiryo UI" panose="020B0604030504040204" pitchFamily="50" charset="-128"/>
                <a:ea typeface="Meiryo UI" panose="020B0604030504040204" pitchFamily="50" charset="-128"/>
              </a:rPr>
              <a:t>具体例</a:t>
            </a:r>
            <a:r>
              <a:rPr kumimoji="1" lang="en-US" altLang="ja-JP" sz="1200" b="1" dirty="0">
                <a:solidFill>
                  <a:schemeClr val="tx1"/>
                </a:solidFill>
                <a:latin typeface="Meiryo UI" panose="020B0604030504040204" pitchFamily="50" charset="-128"/>
                <a:ea typeface="Meiryo UI" panose="020B0604030504040204" pitchFamily="50" charset="-128"/>
              </a:rPr>
              <a:t>】</a:t>
            </a:r>
          </a:p>
          <a:p>
            <a:endParaRPr lang="en-US" altLang="ja-JP" sz="1100" dirty="0">
              <a:solidFill>
                <a:schemeClr val="tx1"/>
              </a:solidFill>
              <a:latin typeface="Meiryo UI" panose="020B0604030504040204" pitchFamily="50" charset="-128"/>
              <a:ea typeface="Meiryo UI" panose="020B0604030504040204" pitchFamily="50" charset="-128"/>
            </a:endParaRPr>
          </a:p>
          <a:p>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2A824FE8-ED0F-42E9-AC4C-C721F85D43DF}"/>
              </a:ext>
            </a:extLst>
          </p:cNvPr>
          <p:cNvSpPr/>
          <p:nvPr/>
        </p:nvSpPr>
        <p:spPr>
          <a:xfrm>
            <a:off x="4150605"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具体例</a:t>
            </a: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51" name="正方形/長方形 50">
            <a:extLst>
              <a:ext uri="{FF2B5EF4-FFF2-40B4-BE49-F238E27FC236}">
                <a16:creationId xmlns:a16="http://schemas.microsoft.com/office/drawing/2014/main" id="{FD1F0C1C-08B7-4575-BF6A-EB7ABBCE7391}"/>
              </a:ext>
            </a:extLst>
          </p:cNvPr>
          <p:cNvSpPr/>
          <p:nvPr/>
        </p:nvSpPr>
        <p:spPr>
          <a:xfrm>
            <a:off x="8077801" y="3842884"/>
            <a:ext cx="3869695" cy="280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具体例</a:t>
            </a: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graphicFrame>
        <p:nvGraphicFramePr>
          <p:cNvPr id="84" name="図表 83">
            <a:extLst>
              <a:ext uri="{FF2B5EF4-FFF2-40B4-BE49-F238E27FC236}">
                <a16:creationId xmlns:a16="http://schemas.microsoft.com/office/drawing/2014/main" id="{53E4FCD7-CCAD-44C6-8F3B-C84131C01EB1}"/>
              </a:ext>
            </a:extLst>
          </p:cNvPr>
          <p:cNvGraphicFramePr/>
          <p:nvPr>
            <p:extLst>
              <p:ext uri="{D42A27DB-BD31-4B8C-83A1-F6EECF244321}">
                <p14:modId xmlns:p14="http://schemas.microsoft.com/office/powerpoint/2010/main" val="1264301000"/>
              </p:ext>
            </p:extLst>
          </p:nvPr>
        </p:nvGraphicFramePr>
        <p:xfrm>
          <a:off x="4859919" y="4028840"/>
          <a:ext cx="2060142" cy="228556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85" name="図表 84">
            <a:extLst>
              <a:ext uri="{FF2B5EF4-FFF2-40B4-BE49-F238E27FC236}">
                <a16:creationId xmlns:a16="http://schemas.microsoft.com/office/drawing/2014/main" id="{057B9954-39D2-45CE-988A-0C10AF39EAAC}"/>
              </a:ext>
            </a:extLst>
          </p:cNvPr>
          <p:cNvGraphicFramePr/>
          <p:nvPr>
            <p:extLst>
              <p:ext uri="{D42A27DB-BD31-4B8C-83A1-F6EECF244321}">
                <p14:modId xmlns:p14="http://schemas.microsoft.com/office/powerpoint/2010/main" val="991640229"/>
              </p:ext>
            </p:extLst>
          </p:nvPr>
        </p:nvGraphicFramePr>
        <p:xfrm>
          <a:off x="8884683" y="4028840"/>
          <a:ext cx="2002002" cy="2149763"/>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pic>
        <p:nvPicPr>
          <p:cNvPr id="52" name="図 51">
            <a:extLst>
              <a:ext uri="{FF2B5EF4-FFF2-40B4-BE49-F238E27FC236}">
                <a16:creationId xmlns:a16="http://schemas.microsoft.com/office/drawing/2014/main" id="{64F90437-03C2-4CC6-A0B4-F6F4F5DC1377}"/>
              </a:ext>
            </a:extLst>
          </p:cNvPr>
          <p:cNvPicPr>
            <a:picLocks noChangeAspect="1"/>
          </p:cNvPicPr>
          <p:nvPr/>
        </p:nvPicPr>
        <p:blipFill>
          <a:blip r:embed="rId26"/>
          <a:stretch>
            <a:fillRect/>
          </a:stretch>
        </p:blipFill>
        <p:spPr>
          <a:xfrm>
            <a:off x="2781425" y="4449250"/>
            <a:ext cx="454362" cy="471944"/>
          </a:xfrm>
          <a:prstGeom prst="rect">
            <a:avLst/>
          </a:prstGeom>
        </p:spPr>
      </p:pic>
      <p:pic>
        <p:nvPicPr>
          <p:cNvPr id="53" name="図 52">
            <a:extLst>
              <a:ext uri="{FF2B5EF4-FFF2-40B4-BE49-F238E27FC236}">
                <a16:creationId xmlns:a16="http://schemas.microsoft.com/office/drawing/2014/main" id="{0390CAFC-7124-4956-A23F-D0C140690A36}"/>
              </a:ext>
            </a:extLst>
          </p:cNvPr>
          <p:cNvPicPr>
            <a:picLocks noChangeAspect="1"/>
          </p:cNvPicPr>
          <p:nvPr/>
        </p:nvPicPr>
        <p:blipFill>
          <a:blip r:embed="rId27"/>
          <a:stretch>
            <a:fillRect/>
          </a:stretch>
        </p:blipFill>
        <p:spPr>
          <a:xfrm>
            <a:off x="2781425" y="4951729"/>
            <a:ext cx="428169" cy="441478"/>
          </a:xfrm>
          <a:prstGeom prst="rect">
            <a:avLst/>
          </a:prstGeom>
        </p:spPr>
      </p:pic>
      <p:sp>
        <p:nvSpPr>
          <p:cNvPr id="56" name="テキスト ボックス 55">
            <a:extLst>
              <a:ext uri="{FF2B5EF4-FFF2-40B4-BE49-F238E27FC236}">
                <a16:creationId xmlns:a16="http://schemas.microsoft.com/office/drawing/2014/main" id="{93EEE0E8-202A-459A-9A5C-574736D26A69}"/>
              </a:ext>
            </a:extLst>
          </p:cNvPr>
          <p:cNvSpPr txBox="1"/>
          <p:nvPr/>
        </p:nvSpPr>
        <p:spPr>
          <a:xfrm rot="16200000">
            <a:off x="5645372" y="6336092"/>
            <a:ext cx="440552" cy="254257"/>
          </a:xfrm>
          <a:prstGeom prst="rect">
            <a:avLst/>
          </a:prstGeom>
          <a:noFill/>
          <a:ln>
            <a:noFill/>
          </a:ln>
        </p:spPr>
        <p:txBody>
          <a:bodyPr wrap="square" rtlCol="0">
            <a:spAutoFit/>
          </a:bodyPr>
          <a:lstStyle/>
          <a:p>
            <a:r>
              <a:rPr lang="ja-JP" altLang="en-US" sz="1100" b="1"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CA853162-D89A-4E47-BCF1-BDA5A1C23888}"/>
              </a:ext>
            </a:extLst>
          </p:cNvPr>
          <p:cNvSpPr txBox="1"/>
          <p:nvPr/>
        </p:nvSpPr>
        <p:spPr>
          <a:xfrm rot="16200000">
            <a:off x="1800579" y="6336092"/>
            <a:ext cx="440552" cy="254257"/>
          </a:xfrm>
          <a:prstGeom prst="rect">
            <a:avLst/>
          </a:prstGeom>
          <a:noFill/>
          <a:ln>
            <a:noFill/>
          </a:ln>
        </p:spPr>
        <p:txBody>
          <a:bodyPr wrap="square" rtlCol="0">
            <a:spAutoFit/>
          </a:bodyPr>
          <a:lstStyle/>
          <a:p>
            <a:r>
              <a:rPr lang="ja-JP" altLang="en-US" sz="1100" b="1"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pic>
        <p:nvPicPr>
          <p:cNvPr id="61" name="図 60">
            <a:extLst>
              <a:ext uri="{FF2B5EF4-FFF2-40B4-BE49-F238E27FC236}">
                <a16:creationId xmlns:a16="http://schemas.microsoft.com/office/drawing/2014/main" id="{FF469EE4-6819-4780-BA3E-E20B192945B4}"/>
              </a:ext>
            </a:extLst>
          </p:cNvPr>
          <p:cNvPicPr>
            <a:picLocks noChangeAspect="1"/>
          </p:cNvPicPr>
          <p:nvPr/>
        </p:nvPicPr>
        <p:blipFill>
          <a:blip r:embed="rId28"/>
          <a:stretch>
            <a:fillRect/>
          </a:stretch>
        </p:blipFill>
        <p:spPr>
          <a:xfrm>
            <a:off x="2781424" y="5405986"/>
            <a:ext cx="454362" cy="465563"/>
          </a:xfrm>
          <a:prstGeom prst="rect">
            <a:avLst/>
          </a:prstGeom>
        </p:spPr>
      </p:pic>
      <p:pic>
        <p:nvPicPr>
          <p:cNvPr id="62" name="図 61">
            <a:extLst>
              <a:ext uri="{FF2B5EF4-FFF2-40B4-BE49-F238E27FC236}">
                <a16:creationId xmlns:a16="http://schemas.microsoft.com/office/drawing/2014/main" id="{9C75C747-3466-4F92-A330-42B76F9B068C}"/>
              </a:ext>
            </a:extLst>
          </p:cNvPr>
          <p:cNvPicPr>
            <a:picLocks noChangeAspect="1"/>
          </p:cNvPicPr>
          <p:nvPr/>
        </p:nvPicPr>
        <p:blipFill>
          <a:blip r:embed="rId29"/>
          <a:stretch>
            <a:fillRect/>
          </a:stretch>
        </p:blipFill>
        <p:spPr>
          <a:xfrm>
            <a:off x="2794519" y="5893206"/>
            <a:ext cx="428169" cy="405146"/>
          </a:xfrm>
          <a:prstGeom prst="rect">
            <a:avLst/>
          </a:prstGeom>
        </p:spPr>
      </p:pic>
      <p:pic>
        <p:nvPicPr>
          <p:cNvPr id="63" name="グラフィックス 62" descr="ストップウォッチ 枠線">
            <a:extLst>
              <a:ext uri="{FF2B5EF4-FFF2-40B4-BE49-F238E27FC236}">
                <a16:creationId xmlns:a16="http://schemas.microsoft.com/office/drawing/2014/main" id="{E8FF2A51-7F6C-429A-BB4F-1E86B28DFD5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540984" y="4382244"/>
            <a:ext cx="497672" cy="512064"/>
          </a:xfrm>
          <a:prstGeom prst="rect">
            <a:avLst/>
          </a:prstGeom>
        </p:spPr>
      </p:pic>
      <p:pic>
        <p:nvPicPr>
          <p:cNvPr id="64" name="グラフィックス 63" descr="ストップウォッチ 25% 枠線">
            <a:extLst>
              <a:ext uri="{FF2B5EF4-FFF2-40B4-BE49-F238E27FC236}">
                <a16:creationId xmlns:a16="http://schemas.microsoft.com/office/drawing/2014/main" id="{65E7A2F2-AD1D-4746-BF7A-3541541253C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540351" y="5326780"/>
            <a:ext cx="497672" cy="512064"/>
          </a:xfrm>
          <a:prstGeom prst="rect">
            <a:avLst/>
          </a:prstGeom>
        </p:spPr>
      </p:pic>
      <p:pic>
        <p:nvPicPr>
          <p:cNvPr id="65" name="グラフィックス 64" descr="ストップウォッチ 75% 枠線">
            <a:extLst>
              <a:ext uri="{FF2B5EF4-FFF2-40B4-BE49-F238E27FC236}">
                <a16:creationId xmlns:a16="http://schemas.microsoft.com/office/drawing/2014/main" id="{CA34C418-4104-49F8-8658-295D267678F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540984" y="4854512"/>
            <a:ext cx="497672" cy="512064"/>
          </a:xfrm>
          <a:prstGeom prst="rect">
            <a:avLst/>
          </a:prstGeom>
        </p:spPr>
      </p:pic>
      <p:pic>
        <p:nvPicPr>
          <p:cNvPr id="66" name="グラフィックス 65" descr="月毎カレンダー 枠線">
            <a:extLst>
              <a:ext uri="{FF2B5EF4-FFF2-40B4-BE49-F238E27FC236}">
                <a16:creationId xmlns:a16="http://schemas.microsoft.com/office/drawing/2014/main" id="{BC5D3BB1-564F-4E8F-8958-C7085C53DA6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540351" y="5826708"/>
            <a:ext cx="497672" cy="512064"/>
          </a:xfrm>
          <a:prstGeom prst="rect">
            <a:avLst/>
          </a:prstGeom>
        </p:spPr>
      </p:pic>
      <p:pic>
        <p:nvPicPr>
          <p:cNvPr id="69" name="グラフィックス 68" descr="コマンド (ターミナル) 枠線">
            <a:extLst>
              <a:ext uri="{FF2B5EF4-FFF2-40B4-BE49-F238E27FC236}">
                <a16:creationId xmlns:a16="http://schemas.microsoft.com/office/drawing/2014/main" id="{FC0BF1F8-C19F-4F37-8FD7-813983ECC69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14075" y="4442414"/>
            <a:ext cx="622090" cy="640080"/>
          </a:xfrm>
          <a:prstGeom prst="rect">
            <a:avLst/>
          </a:prstGeom>
        </p:spPr>
      </p:pic>
      <p:pic>
        <p:nvPicPr>
          <p:cNvPr id="70" name="グラフィックス 69" descr="モノのインターネット 枠線">
            <a:extLst>
              <a:ext uri="{FF2B5EF4-FFF2-40B4-BE49-F238E27FC236}">
                <a16:creationId xmlns:a16="http://schemas.microsoft.com/office/drawing/2014/main" id="{2482123E-22C3-4AA8-A7DB-FB9118247BC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618777" y="5023557"/>
            <a:ext cx="622090" cy="640080"/>
          </a:xfrm>
          <a:prstGeom prst="rect">
            <a:avLst/>
          </a:prstGeom>
        </p:spPr>
      </p:pic>
      <p:pic>
        <p:nvPicPr>
          <p:cNvPr id="71" name="グラフィックス 70" descr="歯車 1 つ 枠線">
            <a:extLst>
              <a:ext uri="{FF2B5EF4-FFF2-40B4-BE49-F238E27FC236}">
                <a16:creationId xmlns:a16="http://schemas.microsoft.com/office/drawing/2014/main" id="{09A90FFE-1E11-4465-887C-B8BEDDA5947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591857" y="5621011"/>
            <a:ext cx="666525" cy="685800"/>
          </a:xfrm>
          <a:prstGeom prst="rect">
            <a:avLst/>
          </a:prstGeom>
        </p:spPr>
      </p:pic>
      <p:sp>
        <p:nvSpPr>
          <p:cNvPr id="5" name="テキスト ボックス 4">
            <a:extLst>
              <a:ext uri="{FF2B5EF4-FFF2-40B4-BE49-F238E27FC236}">
                <a16:creationId xmlns:a16="http://schemas.microsoft.com/office/drawing/2014/main" id="{3FC550B5-7CF8-455C-9D15-34425F8C6413}"/>
              </a:ext>
            </a:extLst>
          </p:cNvPr>
          <p:cNvSpPr txBox="1"/>
          <p:nvPr/>
        </p:nvSpPr>
        <p:spPr>
          <a:xfrm>
            <a:off x="8060186" y="1799876"/>
            <a:ext cx="3951680" cy="738664"/>
          </a:xfrm>
          <a:prstGeom prst="rect">
            <a:avLst/>
          </a:prstGeom>
          <a:noFill/>
          <a:ln>
            <a:noFill/>
          </a:ln>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実装のための仕様として、</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en-US" altLang="ja-JP" sz="1400" dirty="0">
                <a:solidFill>
                  <a:srgbClr val="000000"/>
                </a:solidFill>
                <a:latin typeface="Meiryo UI" panose="020B0604030504040204" pitchFamily="50" charset="-128"/>
                <a:ea typeface="Meiryo UI" panose="020B0604030504040204" pitchFamily="50" charset="-128"/>
              </a:rPr>
              <a:t>SIP</a:t>
            </a:r>
            <a:r>
              <a:rPr lang="ja-JP" altLang="en-US" sz="1400" dirty="0">
                <a:solidFill>
                  <a:srgbClr val="000000"/>
                </a:solidFill>
                <a:latin typeface="Meiryo UI" panose="020B0604030504040204" pitchFamily="50" charset="-128"/>
                <a:ea typeface="Meiryo UI" panose="020B0604030504040204" pitchFamily="50" charset="-128"/>
              </a:rPr>
              <a:t>分野間データ連携基盤として独自に定義したもの</a:t>
            </a:r>
            <a:endParaRPr lang="ja-JP" altLang="en-US" sz="1400" dirty="0">
              <a:latin typeface="Meiryo UI" panose="020B0604030504040204" pitchFamily="50" charset="-128"/>
              <a:ea typeface="Meiryo UI" panose="020B0604030504040204" pitchFamily="50" charset="-128"/>
            </a:endParaRPr>
          </a:p>
          <a:p>
            <a:pPr algn="ctr"/>
            <a:endParaRPr kumimoji="1" lang="ja-JP" altLang="en-US" sz="1400" b="1" dirty="0">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4C693BD1-1310-4B13-923E-0286E130B65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2.4.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データカタログ項目値の列挙値型と列挙値表</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タイトル 4">
            <a:extLst>
              <a:ext uri="{FF2B5EF4-FFF2-40B4-BE49-F238E27FC236}">
                <a16:creationId xmlns:a16="http://schemas.microsoft.com/office/drawing/2014/main" id="{F26FBA54-2C88-439A-862B-9ACC7254B03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データカタログの概念と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a:t>
            </a:r>
            <a:endParaRPr lang="en-US" altLang="ja-JP" sz="1600" b="1" dirty="0">
              <a:latin typeface="Meiryo UI" panose="020B0604030504040204" pitchFamily="50" charset="-128"/>
              <a:ea typeface="Meiryo UI" panose="020B0604030504040204" pitchFamily="50" charset="-128"/>
            </a:endParaRPr>
          </a:p>
        </p:txBody>
      </p:sp>
      <p:sp>
        <p:nvSpPr>
          <p:cNvPr id="57" name="正方形/長方形 56">
            <a:extLst>
              <a:ext uri="{FF2B5EF4-FFF2-40B4-BE49-F238E27FC236}">
                <a16:creationId xmlns:a16="http://schemas.microsoft.com/office/drawing/2014/main" id="{BDCDF13B-B04E-45B4-94D8-EB771D648DF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965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ja-JP" altLang="en-US" sz="4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ja-JP" altLang="en-US" sz="4400" b="1" strike="sngStrike"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74271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AF8F6A8-0159-4E1E-8E36-E7B80E84D945}"/>
              </a:ext>
            </a:extLst>
          </p:cNvPr>
          <p:cNvSpPr/>
          <p:nvPr/>
        </p:nvSpPr>
        <p:spPr>
          <a:xfrm>
            <a:off x="227016" y="675929"/>
            <a:ext cx="11724494"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232178" indent="-232178">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データカタログは多数の項目に記載があるとデータ利用者が実データの内容を理解しやすくなる。しかし、入力に手間がかかるという問題がある。</a:t>
            </a:r>
            <a:endParaRPr lang="en-US" altLang="ja-JP" sz="1600" dirty="0">
              <a:solidFill>
                <a:schemeClr val="bg1"/>
              </a:solidFill>
              <a:latin typeface="Meiryo UI" panose="020B0604030504040204" pitchFamily="50" charset="-128"/>
              <a:ea typeface="Meiryo UI" panose="020B0604030504040204" pitchFamily="50" charset="-128"/>
            </a:endParaRPr>
          </a:p>
          <a:p>
            <a:pPr marL="232178" indent="-232178">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データカタログ作成ツールは、データカタログ作成時の入力を支援し、上記の問題を解決するツール。　</a:t>
            </a:r>
            <a:endParaRPr lang="en-US" altLang="ja-JP" sz="1600" dirty="0">
              <a:solidFill>
                <a:schemeClr val="bg1"/>
              </a:solidFill>
              <a:latin typeface="Meiryo UI" panose="020B0604030504040204" pitchFamily="50" charset="-128"/>
              <a:ea typeface="Meiryo UI" panose="020B0604030504040204" pitchFamily="50" charset="-128"/>
            </a:endParaRPr>
          </a:p>
          <a:p>
            <a:pPr marL="232178" indent="-232178">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データカタログ作成ツールは、以下３つの機能を提供。</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lvl="1"/>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①カタログ作成</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更新・登録　　②項目フィルタリング　　③カタログ再利用</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別名保存</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5" name="角丸四角形 13">
            <a:extLst>
              <a:ext uri="{FF2B5EF4-FFF2-40B4-BE49-F238E27FC236}">
                <a16:creationId xmlns:a16="http://schemas.microsoft.com/office/drawing/2014/main" id="{1BA18A91-8661-41E7-A032-8C6938457D50}"/>
              </a:ext>
            </a:extLst>
          </p:cNvPr>
          <p:cNvSpPr/>
          <p:nvPr/>
        </p:nvSpPr>
        <p:spPr>
          <a:xfrm>
            <a:off x="638315" y="1785780"/>
            <a:ext cx="10800987" cy="388588"/>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データカタログ作成・データカタログサイト登録の流れ</a:t>
            </a:r>
          </a:p>
        </p:txBody>
      </p:sp>
      <p:sp>
        <p:nvSpPr>
          <p:cNvPr id="65" name="正方形/長方形 64">
            <a:extLst>
              <a:ext uri="{FF2B5EF4-FFF2-40B4-BE49-F238E27FC236}">
                <a16:creationId xmlns:a16="http://schemas.microsoft.com/office/drawing/2014/main" id="{05D4776C-79D3-445A-A5F1-DC75E27AFF4C}"/>
              </a:ext>
            </a:extLst>
          </p:cNvPr>
          <p:cNvSpPr/>
          <p:nvPr/>
        </p:nvSpPr>
        <p:spPr>
          <a:xfrm>
            <a:off x="63955" y="6343557"/>
            <a:ext cx="5933722" cy="433324"/>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：データカタログ作成ツールの対応ブラウザは「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Google Chrome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で提供されているデータカタログ管理ソフトウェア。詳細は</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 name="グループ化 3">
            <a:extLst>
              <a:ext uri="{FF2B5EF4-FFF2-40B4-BE49-F238E27FC236}">
                <a16:creationId xmlns:a16="http://schemas.microsoft.com/office/drawing/2014/main" id="{CF4ED26E-A5C7-44FD-BA01-A002FBCD41D7}"/>
              </a:ext>
            </a:extLst>
          </p:cNvPr>
          <p:cNvGrpSpPr/>
          <p:nvPr/>
        </p:nvGrpSpPr>
        <p:grpSpPr>
          <a:xfrm>
            <a:off x="291695" y="2188220"/>
            <a:ext cx="11477603" cy="1516066"/>
            <a:chOff x="615013" y="2188220"/>
            <a:chExt cx="10824289" cy="1516066"/>
          </a:xfrm>
        </p:grpSpPr>
        <p:sp>
          <p:nvSpPr>
            <p:cNvPr id="117" name="正方形/長方形 116">
              <a:extLst>
                <a:ext uri="{FF2B5EF4-FFF2-40B4-BE49-F238E27FC236}">
                  <a16:creationId xmlns:a16="http://schemas.microsoft.com/office/drawing/2014/main" id="{8D53E292-28BC-4678-B266-DE16A6E2C4DB}"/>
                </a:ext>
              </a:extLst>
            </p:cNvPr>
            <p:cNvSpPr/>
            <p:nvPr/>
          </p:nvSpPr>
          <p:spPr>
            <a:xfrm>
              <a:off x="615013"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077EC1C9-0255-43B2-9BCA-8529CD42D62F}"/>
                </a:ext>
              </a:extLst>
            </p:cNvPr>
            <p:cNvSpPr/>
            <p:nvPr/>
          </p:nvSpPr>
          <p:spPr>
            <a:xfrm>
              <a:off x="785738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05" name="フローチャート: 書類 104">
              <a:extLst>
                <a:ext uri="{FF2B5EF4-FFF2-40B4-BE49-F238E27FC236}">
                  <a16:creationId xmlns:a16="http://schemas.microsoft.com/office/drawing/2014/main" id="{1E32E9D6-7E9C-4443-AB4A-326CDC86271F}"/>
                </a:ext>
              </a:extLst>
            </p:cNvPr>
            <p:cNvSpPr/>
            <p:nvPr/>
          </p:nvSpPr>
          <p:spPr>
            <a:xfrm>
              <a:off x="8187546" y="2915118"/>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p>
          </p:txBody>
        </p:sp>
        <p:sp>
          <p:nvSpPr>
            <p:cNvPr id="34" name="正方形/長方形 33">
              <a:extLst>
                <a:ext uri="{FF2B5EF4-FFF2-40B4-BE49-F238E27FC236}">
                  <a16:creationId xmlns:a16="http://schemas.microsoft.com/office/drawing/2014/main" id="{5762C3DD-B10A-49AD-A7B1-EA65B7CCD43C}"/>
                </a:ext>
              </a:extLst>
            </p:cNvPr>
            <p:cNvSpPr/>
            <p:nvPr/>
          </p:nvSpPr>
          <p:spPr>
            <a:xfrm>
              <a:off x="4245374" y="2687592"/>
              <a:ext cx="3456000" cy="1008000"/>
            </a:xfrm>
            <a:prstGeom prst="rect">
              <a:avLst/>
            </a:prstGeom>
            <a:no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02" name="矢印: 下 101">
              <a:extLst>
                <a:ext uri="{FF2B5EF4-FFF2-40B4-BE49-F238E27FC236}">
                  <a16:creationId xmlns:a16="http://schemas.microsoft.com/office/drawing/2014/main" id="{B53A6B9C-4331-4BD8-9D63-361339669584}"/>
                </a:ext>
              </a:extLst>
            </p:cNvPr>
            <p:cNvSpPr/>
            <p:nvPr/>
          </p:nvSpPr>
          <p:spPr>
            <a:xfrm rot="16200000">
              <a:off x="5391148" y="494028"/>
              <a:ext cx="220960" cy="5371843"/>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9" name="正方形/長方形 118">
              <a:extLst>
                <a:ext uri="{FF2B5EF4-FFF2-40B4-BE49-F238E27FC236}">
                  <a16:creationId xmlns:a16="http://schemas.microsoft.com/office/drawing/2014/main" id="{314E3C80-5410-4FE9-A59F-F0AF03149685}"/>
                </a:ext>
              </a:extLst>
            </p:cNvPr>
            <p:cNvSpPr/>
            <p:nvPr/>
          </p:nvSpPr>
          <p:spPr>
            <a:xfrm>
              <a:off x="5080321" y="2886974"/>
              <a:ext cx="1369190" cy="577110"/>
            </a:xfrm>
            <a:prstGeom prst="rect">
              <a:avLst/>
            </a:prstGeom>
            <a:solidFill>
              <a:schemeClr val="accent4">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データカタログ</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作成ツール</a:t>
              </a:r>
              <a:r>
                <a:rPr lang="en-US" altLang="ja-JP" sz="1600" b="1" dirty="0">
                  <a:solidFill>
                    <a:prstClr val="black"/>
                  </a:solidFill>
                  <a:latin typeface="Meiryo UI" panose="020B0604030504040204" pitchFamily="50" charset="-128"/>
                  <a:ea typeface="Meiryo UI" panose="020B0604030504040204" pitchFamily="50" charset="-128"/>
                </a:rPr>
                <a:t>*</a:t>
              </a:r>
              <a:r>
                <a:rPr lang="en-US" altLang="ja-JP" sz="1600" b="1" baseline="30000" dirty="0">
                  <a:solidFill>
                    <a:prstClr val="black"/>
                  </a:solidFill>
                  <a:latin typeface="Meiryo UI" panose="020B0604030504040204" pitchFamily="50" charset="-128"/>
                  <a:ea typeface="Meiryo UI" panose="020B0604030504040204" pitchFamily="50" charset="-128"/>
                </a:rPr>
                <a:t>1</a:t>
              </a:r>
              <a:endParaRPr lang="ja-JP" altLang="en-US" sz="1600" b="1" baseline="30000" dirty="0">
                <a:solidFill>
                  <a:prstClr val="black"/>
                </a:solidFill>
                <a:latin typeface="Meiryo UI" panose="020B0604030504040204" pitchFamily="50" charset="-128"/>
                <a:ea typeface="Meiryo UI" panose="020B0604030504040204" pitchFamily="50" charset="-128"/>
              </a:endParaRPr>
            </a:p>
          </p:txBody>
        </p:sp>
        <p:sp>
          <p:nvSpPr>
            <p:cNvPr id="43" name="ホームベース 104">
              <a:extLst>
                <a:ext uri="{FF2B5EF4-FFF2-40B4-BE49-F238E27FC236}">
                  <a16:creationId xmlns:a16="http://schemas.microsoft.com/office/drawing/2014/main" id="{2BF0C51B-0310-4C5C-9B33-81762D1AC992}"/>
                </a:ext>
              </a:extLst>
            </p:cNvPr>
            <p:cNvSpPr/>
            <p:nvPr/>
          </p:nvSpPr>
          <p:spPr>
            <a:xfrm>
              <a:off x="7857384" y="2188220"/>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データカタログサイト登録</a:t>
              </a:r>
            </a:p>
          </p:txBody>
        </p:sp>
        <p:sp>
          <p:nvSpPr>
            <p:cNvPr id="38" name="ホームベース 104">
              <a:extLst>
                <a:ext uri="{FF2B5EF4-FFF2-40B4-BE49-F238E27FC236}">
                  <a16:creationId xmlns:a16="http://schemas.microsoft.com/office/drawing/2014/main" id="{4AC0473B-6D90-4D1C-BC2A-308636E795C5}"/>
                </a:ext>
              </a:extLst>
            </p:cNvPr>
            <p:cNvSpPr/>
            <p:nvPr/>
          </p:nvSpPr>
          <p:spPr>
            <a:xfrm>
              <a:off x="424537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データカタログ作成</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（データカタログ作成ツールによる入力支援）</a:t>
              </a:r>
            </a:p>
          </p:txBody>
        </p:sp>
        <p:sp>
          <p:nvSpPr>
            <p:cNvPr id="99" name="ホームベース 104">
              <a:extLst>
                <a:ext uri="{FF2B5EF4-FFF2-40B4-BE49-F238E27FC236}">
                  <a16:creationId xmlns:a16="http://schemas.microsoft.com/office/drawing/2014/main" id="{64620C70-909F-4885-AFB6-3A867227CD8C}"/>
                </a:ext>
              </a:extLst>
            </p:cNvPr>
            <p:cNvSpPr/>
            <p:nvPr/>
          </p:nvSpPr>
          <p:spPr>
            <a:xfrm>
              <a:off x="615014" y="2188221"/>
              <a:ext cx="3581918" cy="468000"/>
            </a:xfrm>
            <a:prstGeom prst="homePlate">
              <a:avLst>
                <a:gd name="adj" fmla="val 23015"/>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事前準備</a:t>
              </a:r>
            </a:p>
          </p:txBody>
        </p:sp>
        <p:sp>
          <p:nvSpPr>
            <p:cNvPr id="113" name="テキスト ボックス 112">
              <a:extLst>
                <a:ext uri="{FF2B5EF4-FFF2-40B4-BE49-F238E27FC236}">
                  <a16:creationId xmlns:a16="http://schemas.microsoft.com/office/drawing/2014/main" id="{2ABD2065-F64C-46AC-BB91-6BCBB2F39AAD}"/>
                </a:ext>
              </a:extLst>
            </p:cNvPr>
            <p:cNvSpPr txBox="1"/>
            <p:nvPr/>
          </p:nvSpPr>
          <p:spPr>
            <a:xfrm>
              <a:off x="1685511" y="2653953"/>
              <a:ext cx="1281120" cy="276999"/>
            </a:xfrm>
            <a:prstGeom prst="rect">
              <a:avLst/>
            </a:prstGeom>
            <a:noFill/>
          </p:spPr>
          <p:txBody>
            <a:bodyPr wrap="none" rtlCol="0">
              <a:spAutoFit/>
            </a:bodyPr>
            <a:lstStyle/>
            <a:p>
              <a:pPr algn="ct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公開対象のデータ</a:t>
              </a:r>
              <a:endPar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正方形/長方形 120">
              <a:extLst>
                <a:ext uri="{FF2B5EF4-FFF2-40B4-BE49-F238E27FC236}">
                  <a16:creationId xmlns:a16="http://schemas.microsoft.com/office/drawing/2014/main" id="{19FB606B-9C4B-4100-8448-1B875BA9EA74}"/>
                </a:ext>
              </a:extLst>
            </p:cNvPr>
            <p:cNvSpPr/>
            <p:nvPr/>
          </p:nvSpPr>
          <p:spPr>
            <a:xfrm>
              <a:off x="9791809" y="2887529"/>
              <a:ext cx="1368000" cy="576000"/>
            </a:xfrm>
            <a:prstGeom prst="rect">
              <a:avLst/>
            </a:prstGeom>
            <a:solidFill>
              <a:schemeClr val="accent4">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300" dirty="0">
                  <a:solidFill>
                    <a:prstClr val="black"/>
                  </a:solidFill>
                  <a:latin typeface="Meiryo UI" panose="020B0604030504040204" pitchFamily="50" charset="-128"/>
                  <a:ea typeface="Meiryo UI" panose="020B0604030504040204" pitchFamily="50" charset="-128"/>
                </a:rPr>
                <a:t>データカタログ</a:t>
              </a:r>
              <a:endParaRPr lang="en-US" altLang="ja-JP" sz="1300" dirty="0">
                <a:solidFill>
                  <a:prstClr val="black"/>
                </a:solidFill>
                <a:latin typeface="Meiryo UI" panose="020B0604030504040204" pitchFamily="50" charset="-128"/>
                <a:ea typeface="Meiryo UI" panose="020B0604030504040204" pitchFamily="50" charset="-128"/>
              </a:endParaRPr>
            </a:p>
            <a:p>
              <a:pPr algn="ctr"/>
              <a:r>
                <a:rPr lang="ja-JP" altLang="en-US" sz="1300" dirty="0">
                  <a:solidFill>
                    <a:prstClr val="black"/>
                  </a:solidFill>
                  <a:latin typeface="Meiryo UI" panose="020B0604030504040204" pitchFamily="50" charset="-128"/>
                  <a:ea typeface="Meiryo UI" panose="020B0604030504040204" pitchFamily="50" charset="-128"/>
                </a:rPr>
                <a:t>サイト</a:t>
              </a:r>
              <a:r>
                <a:rPr lang="en-US" altLang="ja-JP" sz="1300" dirty="0">
                  <a:solidFill>
                    <a:prstClr val="black"/>
                  </a:solidFill>
                  <a:latin typeface="Meiryo UI" panose="020B0604030504040204" pitchFamily="50" charset="-128"/>
                  <a:ea typeface="Meiryo UI" panose="020B0604030504040204" pitchFamily="50" charset="-128"/>
                </a:rPr>
                <a:t>(</a:t>
              </a:r>
              <a:r>
                <a:rPr lang="en-US" altLang="ja-JP" sz="1300" dirty="0">
                  <a:solidFill>
                    <a:schemeClr val="tx1"/>
                  </a:solidFill>
                  <a:latin typeface="Meiryo UI" panose="020B0604030504040204" pitchFamily="50" charset="-128"/>
                  <a:ea typeface="Meiryo UI" panose="020B0604030504040204" pitchFamily="50" charset="-128"/>
                </a:rPr>
                <a:t>CKAN</a:t>
              </a:r>
              <a:r>
                <a:rPr lang="ja-JP" altLang="en-US" sz="1300" dirty="0">
                  <a:solidFill>
                    <a:schemeClr val="tx1"/>
                  </a:solidFill>
                  <a:latin typeface="Meiryo UI" panose="020B0604030504040204" pitchFamily="50" charset="-128"/>
                  <a:ea typeface="Meiryo UI" panose="020B0604030504040204" pitchFamily="50" charset="-128"/>
                </a:rPr>
                <a:t>*</a:t>
              </a:r>
              <a:r>
                <a:rPr lang="en-US" altLang="ja-JP" sz="1300" baseline="30000" dirty="0">
                  <a:solidFill>
                    <a:schemeClr val="tx1"/>
                  </a:solidFill>
                  <a:latin typeface="Meiryo UI" panose="020B0604030504040204" pitchFamily="50" charset="-128"/>
                  <a:ea typeface="Meiryo UI" panose="020B0604030504040204" pitchFamily="50" charset="-128"/>
                </a:rPr>
                <a:t>2</a:t>
              </a:r>
              <a:r>
                <a:rPr lang="en-US" altLang="ja-JP" sz="1300" dirty="0">
                  <a:solidFill>
                    <a:schemeClr val="tx1"/>
                  </a:solidFill>
                  <a:latin typeface="Meiryo UI" panose="020B0604030504040204" pitchFamily="50" charset="-128"/>
                  <a:ea typeface="Meiryo UI"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endParaRPr>
            </a:p>
          </p:txBody>
        </p:sp>
        <p:sp>
          <p:nvSpPr>
            <p:cNvPr id="46" name="矢印: 下 45">
              <a:extLst>
                <a:ext uri="{FF2B5EF4-FFF2-40B4-BE49-F238E27FC236}">
                  <a16:creationId xmlns:a16="http://schemas.microsoft.com/office/drawing/2014/main" id="{E5B52AD0-5D9E-41D3-ADFE-F451E91D497D}"/>
                </a:ext>
              </a:extLst>
            </p:cNvPr>
            <p:cNvSpPr/>
            <p:nvPr/>
          </p:nvSpPr>
          <p:spPr>
            <a:xfrm rot="16200000">
              <a:off x="9328926" y="2827544"/>
              <a:ext cx="230350" cy="695421"/>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AEBB695F-A114-4AB5-A70C-56EFBF90A4EB}"/>
                </a:ext>
              </a:extLst>
            </p:cNvPr>
            <p:cNvSpPr txBox="1"/>
            <p:nvPr/>
          </p:nvSpPr>
          <p:spPr>
            <a:xfrm>
              <a:off x="8567746" y="3427287"/>
              <a:ext cx="1763624" cy="276999"/>
            </a:xfrm>
            <a:prstGeom prst="rect">
              <a:avLst/>
            </a:prstGeom>
            <a:noFill/>
          </p:spPr>
          <p:txBody>
            <a:bodyPr wrap="none" rtlCol="0">
              <a:spAutoFit/>
            </a:bodyPr>
            <a:lstStyle/>
            <a:p>
              <a:pPr algn="ct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データカタログサイトへ登録</a:t>
              </a:r>
              <a:endPar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フローチャート: 磁気ディスク 102">
              <a:extLst>
                <a:ext uri="{FF2B5EF4-FFF2-40B4-BE49-F238E27FC236}">
                  <a16:creationId xmlns:a16="http://schemas.microsoft.com/office/drawing/2014/main" id="{684DA838-FCBF-45CE-9D5F-06EC541FD156}"/>
                </a:ext>
              </a:extLst>
            </p:cNvPr>
            <p:cNvSpPr/>
            <p:nvPr/>
          </p:nvSpPr>
          <p:spPr>
            <a:xfrm>
              <a:off x="1808892" y="2902419"/>
              <a:ext cx="1009701" cy="622881"/>
            </a:xfrm>
            <a:prstGeom prst="flowChartMagneticDisk">
              <a:avLst/>
            </a:prstGeom>
            <a:solidFill>
              <a:schemeClr val="bg1">
                <a:lumMod val="75000"/>
              </a:schemeClr>
            </a:solidFill>
            <a:ln w="6350" cap="flat" cmpd="sng" algn="ctr">
              <a:solidFill>
                <a:schemeClr val="tx1"/>
              </a:solidFill>
              <a:prstDash val="solid"/>
              <a:miter lim="800000"/>
            </a:ln>
            <a:effectLst/>
          </p:spPr>
          <p:txBody>
            <a:bodyPr rtlCol="0" anchor="ctr"/>
            <a:lstStyle/>
            <a:p>
              <a:pPr algn="ctr" defTabSz="742969">
                <a:defRPr/>
              </a:pPr>
              <a:r>
                <a:rPr kumimoji="0" lang="ja-JP" altLang="en-US" sz="1300" kern="0" dirty="0">
                  <a:solidFill>
                    <a:prstClr val="black"/>
                  </a:solidFill>
                  <a:latin typeface="Meiryo UI" panose="020B0604030504040204" pitchFamily="50" charset="-128"/>
                  <a:ea typeface="Meiryo UI" panose="020B0604030504040204" pitchFamily="50" charset="-128"/>
                </a:rPr>
                <a:t>実データ</a:t>
              </a:r>
            </a:p>
          </p:txBody>
        </p:sp>
        <p:sp>
          <p:nvSpPr>
            <p:cNvPr id="70" name="テキスト ボックス 69">
              <a:extLst>
                <a:ext uri="{FF2B5EF4-FFF2-40B4-BE49-F238E27FC236}">
                  <a16:creationId xmlns:a16="http://schemas.microsoft.com/office/drawing/2014/main" id="{2BC8590A-4649-48AB-859B-F91EB0B74A48}"/>
                </a:ext>
              </a:extLst>
            </p:cNvPr>
            <p:cNvSpPr txBox="1"/>
            <p:nvPr/>
          </p:nvSpPr>
          <p:spPr>
            <a:xfrm>
              <a:off x="6431920" y="3219021"/>
              <a:ext cx="1438958" cy="461665"/>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ツールを用いて</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データカタログを作成</a:t>
              </a:r>
            </a:p>
          </p:txBody>
        </p:sp>
        <p:sp>
          <p:nvSpPr>
            <p:cNvPr id="71" name="テキスト ボックス 70">
              <a:extLst>
                <a:ext uri="{FF2B5EF4-FFF2-40B4-BE49-F238E27FC236}">
                  <a16:creationId xmlns:a16="http://schemas.microsoft.com/office/drawing/2014/main" id="{467C15A8-1EDC-469C-96B7-AC7B0DEEB337}"/>
                </a:ext>
              </a:extLst>
            </p:cNvPr>
            <p:cNvSpPr txBox="1"/>
            <p:nvPr/>
          </p:nvSpPr>
          <p:spPr>
            <a:xfrm>
              <a:off x="2993827" y="3258610"/>
              <a:ext cx="1313648" cy="276999"/>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実データを参照</a:t>
              </a:r>
            </a:p>
          </p:txBody>
        </p:sp>
      </p:grpSp>
      <p:sp>
        <p:nvSpPr>
          <p:cNvPr id="6" name="吹き出し: 角を丸めた四角形 5">
            <a:extLst>
              <a:ext uri="{FF2B5EF4-FFF2-40B4-BE49-F238E27FC236}">
                <a16:creationId xmlns:a16="http://schemas.microsoft.com/office/drawing/2014/main" id="{0AF8FA6F-5040-4356-A79A-01C1B0B3BAE8}"/>
              </a:ext>
            </a:extLst>
          </p:cNvPr>
          <p:cNvSpPr/>
          <p:nvPr/>
        </p:nvSpPr>
        <p:spPr>
          <a:xfrm>
            <a:off x="291695" y="3908529"/>
            <a:ext cx="11477603" cy="2405812"/>
          </a:xfrm>
          <a:prstGeom prst="wedgeRoundRectCallout">
            <a:avLst>
              <a:gd name="adj1" fmla="val -6303"/>
              <a:gd name="adj2" fmla="val -64059"/>
              <a:gd name="adj3" fmla="val 16667"/>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1600" dirty="0">
              <a:solidFill>
                <a:srgbClr val="0070C0"/>
              </a:solidFill>
            </a:endParaRPr>
          </a:p>
          <a:p>
            <a:pPr algn="ctr"/>
            <a:r>
              <a:rPr kumimoji="1" lang="ja-JP" altLang="en-US" sz="1600" dirty="0">
                <a:solidFill>
                  <a:srgbClr val="0070C0"/>
                </a:solidFill>
                <a:latin typeface="Meiryo UI" panose="020B0604030504040204" pitchFamily="50" charset="-128"/>
                <a:ea typeface="Meiryo UI" panose="020B0604030504040204" pitchFamily="50" charset="-128"/>
              </a:rPr>
              <a:t>　　　　　　　　　　　　　　</a:t>
            </a:r>
          </a:p>
        </p:txBody>
      </p:sp>
      <p:sp>
        <p:nvSpPr>
          <p:cNvPr id="100" name="テキスト ボックス 99">
            <a:extLst>
              <a:ext uri="{FF2B5EF4-FFF2-40B4-BE49-F238E27FC236}">
                <a16:creationId xmlns:a16="http://schemas.microsoft.com/office/drawing/2014/main" id="{57A231E2-D4CD-4073-BC92-07AAB0D00F00}"/>
              </a:ext>
            </a:extLst>
          </p:cNvPr>
          <p:cNvSpPr txBox="1"/>
          <p:nvPr/>
        </p:nvSpPr>
        <p:spPr>
          <a:xfrm>
            <a:off x="422702" y="3942543"/>
            <a:ext cx="2943433" cy="338554"/>
          </a:xfrm>
          <a:prstGeom prst="rect">
            <a:avLst/>
          </a:prstGeom>
          <a:noFill/>
        </p:spPr>
        <p:txBody>
          <a:bodyPr wrap="none" rtlCol="0">
            <a:spAutoFit/>
          </a:bodyPr>
          <a:lstStyle/>
          <a:p>
            <a:pPr algn="ct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5" name="テキスト ボックス 4">
            <a:extLst>
              <a:ext uri="{FF2B5EF4-FFF2-40B4-BE49-F238E27FC236}">
                <a16:creationId xmlns:a16="http://schemas.microsoft.com/office/drawing/2014/main" id="{B0AD3BDF-8FB0-45E7-9179-B63B901B7999}"/>
              </a:ext>
            </a:extLst>
          </p:cNvPr>
          <p:cNvSpPr txBox="1"/>
          <p:nvPr/>
        </p:nvSpPr>
        <p:spPr>
          <a:xfrm>
            <a:off x="8488202" y="5605805"/>
            <a:ext cx="2595582" cy="523220"/>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既存のデータカタログを再利用し、</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データカタログの新規作成を支援。</a:t>
            </a:r>
          </a:p>
        </p:txBody>
      </p:sp>
      <p:sp>
        <p:nvSpPr>
          <p:cNvPr id="54" name="テキスト ボックス 53">
            <a:extLst>
              <a:ext uri="{FF2B5EF4-FFF2-40B4-BE49-F238E27FC236}">
                <a16:creationId xmlns:a16="http://schemas.microsoft.com/office/drawing/2014/main" id="{7C41AF44-C44F-4C10-BD44-4C26CF935E0A}"/>
              </a:ext>
            </a:extLst>
          </p:cNvPr>
          <p:cNvSpPr txBox="1"/>
          <p:nvPr/>
        </p:nvSpPr>
        <p:spPr>
          <a:xfrm>
            <a:off x="4420859" y="5613641"/>
            <a:ext cx="3159531"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作成時に入力項目を絞って表示し</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入力すべき項目を明確化して入力を支援。</a:t>
            </a:r>
            <a:endParaRPr kumimoji="1" lang="en-US" altLang="ja-JP" sz="1400" dirty="0">
              <a:latin typeface="Meiryo UI" panose="020B0604030504040204" pitchFamily="50" charset="-128"/>
              <a:ea typeface="Meiryo UI" panose="020B0604030504040204" pitchFamily="50" charset="-128"/>
            </a:endParaRPr>
          </a:p>
        </p:txBody>
      </p:sp>
      <p:sp>
        <p:nvSpPr>
          <p:cNvPr id="107" name="テキスト ボックス 106">
            <a:extLst>
              <a:ext uri="{FF2B5EF4-FFF2-40B4-BE49-F238E27FC236}">
                <a16:creationId xmlns:a16="http://schemas.microsoft.com/office/drawing/2014/main" id="{7C763233-15D2-4467-993D-1169DA9762FD}"/>
              </a:ext>
            </a:extLst>
          </p:cNvPr>
          <p:cNvSpPr txBox="1"/>
          <p:nvPr/>
        </p:nvSpPr>
        <p:spPr>
          <a:xfrm>
            <a:off x="861657" y="5605805"/>
            <a:ext cx="2708542"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データ提供者のデータカタログ作成・</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更新・登録を支援</a:t>
            </a:r>
            <a:r>
              <a:rPr kumimoji="1" lang="ja-JP" altLang="en-US" sz="1400" dirty="0">
                <a:latin typeface="Meiryo UI" panose="020B0604030504040204" pitchFamily="50" charset="-128"/>
                <a:ea typeface="Meiryo UI" panose="020B0604030504040204" pitchFamily="50" charset="-128"/>
              </a:rPr>
              <a:t>。</a:t>
            </a:r>
          </a:p>
        </p:txBody>
      </p:sp>
      <p:sp>
        <p:nvSpPr>
          <p:cNvPr id="75" name="矢印: 下 74">
            <a:extLst>
              <a:ext uri="{FF2B5EF4-FFF2-40B4-BE49-F238E27FC236}">
                <a16:creationId xmlns:a16="http://schemas.microsoft.com/office/drawing/2014/main" id="{CCC47F17-D6E6-4B97-B0B7-E7E13BED1CC5}"/>
              </a:ext>
            </a:extLst>
          </p:cNvPr>
          <p:cNvSpPr/>
          <p:nvPr/>
        </p:nvSpPr>
        <p:spPr>
          <a:xfrm rot="16200000">
            <a:off x="2033774" y="4785781"/>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76" name="フローチャート: 書類 75">
            <a:extLst>
              <a:ext uri="{FF2B5EF4-FFF2-40B4-BE49-F238E27FC236}">
                <a16:creationId xmlns:a16="http://schemas.microsoft.com/office/drawing/2014/main" id="{A2AFC07E-4391-4D76-B3C1-029EE5A69135}"/>
              </a:ext>
            </a:extLst>
          </p:cNvPr>
          <p:cNvSpPr/>
          <p:nvPr/>
        </p:nvSpPr>
        <p:spPr>
          <a:xfrm>
            <a:off x="2570259" y="4845940"/>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p>
        </p:txBody>
      </p:sp>
      <p:grpSp>
        <p:nvGrpSpPr>
          <p:cNvPr id="82" name="グループ化 81">
            <a:extLst>
              <a:ext uri="{FF2B5EF4-FFF2-40B4-BE49-F238E27FC236}">
                <a16:creationId xmlns:a16="http://schemas.microsoft.com/office/drawing/2014/main" id="{48736992-3E94-4F48-9085-C83E761C7A78}"/>
              </a:ext>
            </a:extLst>
          </p:cNvPr>
          <p:cNvGrpSpPr>
            <a:grpSpLocks noChangeAspect="1"/>
          </p:cNvGrpSpPr>
          <p:nvPr/>
        </p:nvGrpSpPr>
        <p:grpSpPr>
          <a:xfrm flipH="1">
            <a:off x="959223" y="4801477"/>
            <a:ext cx="839040" cy="567981"/>
            <a:chOff x="10041164" y="1647188"/>
            <a:chExt cx="15093951" cy="9607550"/>
          </a:xfrm>
          <a:solidFill>
            <a:schemeClr val="tx1"/>
          </a:solidFill>
        </p:grpSpPr>
        <p:sp>
          <p:nvSpPr>
            <p:cNvPr id="83" name="Oval 6">
              <a:extLst>
                <a:ext uri="{FF2B5EF4-FFF2-40B4-BE49-F238E27FC236}">
                  <a16:creationId xmlns:a16="http://schemas.microsoft.com/office/drawing/2014/main" id="{B29DB625-8329-4F30-AB05-7BDAE63E712A}"/>
                </a:ext>
              </a:extLst>
            </p:cNvPr>
            <p:cNvSpPr>
              <a:spLocks noChangeArrowheads="1"/>
            </p:cNvSpPr>
            <p:nvPr/>
          </p:nvSpPr>
          <p:spPr bwMode="auto">
            <a:xfrm>
              <a:off x="20337464" y="1647188"/>
              <a:ext cx="3498859" cy="3498861"/>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Freeform 7">
              <a:extLst>
                <a:ext uri="{FF2B5EF4-FFF2-40B4-BE49-F238E27FC236}">
                  <a16:creationId xmlns:a16="http://schemas.microsoft.com/office/drawing/2014/main" id="{D6C0FA9A-2EDC-48A6-8765-98BD41D4A4DD}"/>
                </a:ext>
              </a:extLst>
            </p:cNvPr>
            <p:cNvSpPr>
              <a:spLocks noEditPoints="1"/>
            </p:cNvSpPr>
            <p:nvPr/>
          </p:nvSpPr>
          <p:spPr bwMode="auto">
            <a:xfrm>
              <a:off x="10041164" y="5344500"/>
              <a:ext cx="15093951" cy="5910238"/>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 name="グループ化 6">
            <a:extLst>
              <a:ext uri="{FF2B5EF4-FFF2-40B4-BE49-F238E27FC236}">
                <a16:creationId xmlns:a16="http://schemas.microsoft.com/office/drawing/2014/main" id="{2E2AC81B-DDBB-4ED0-B3B4-E5BB2D6A15BC}"/>
              </a:ext>
            </a:extLst>
          </p:cNvPr>
          <p:cNvGrpSpPr/>
          <p:nvPr/>
        </p:nvGrpSpPr>
        <p:grpSpPr>
          <a:xfrm>
            <a:off x="4748116" y="4766905"/>
            <a:ext cx="2505017" cy="678893"/>
            <a:chOff x="4755129" y="4745650"/>
            <a:chExt cx="2505017" cy="678893"/>
          </a:xfrm>
        </p:grpSpPr>
        <p:sp>
          <p:nvSpPr>
            <p:cNvPr id="47" name="正方形/長方形 46">
              <a:extLst>
                <a:ext uri="{FF2B5EF4-FFF2-40B4-BE49-F238E27FC236}">
                  <a16:creationId xmlns:a16="http://schemas.microsoft.com/office/drawing/2014/main" id="{5628193C-69D7-431B-826F-016906C5AEC5}"/>
                </a:ext>
              </a:extLst>
            </p:cNvPr>
            <p:cNvSpPr/>
            <p:nvPr/>
          </p:nvSpPr>
          <p:spPr>
            <a:xfrm>
              <a:off x="4755129" y="4891427"/>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6AED220B-1FED-47DC-A04E-5C593319C8B6}"/>
                </a:ext>
              </a:extLst>
            </p:cNvPr>
            <p:cNvSpPr/>
            <p:nvPr/>
          </p:nvSpPr>
          <p:spPr>
            <a:xfrm>
              <a:off x="4755129" y="5037204"/>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545DC329-F33C-4C22-8C84-5D10563BD76B}"/>
                </a:ext>
              </a:extLst>
            </p:cNvPr>
            <p:cNvSpPr/>
            <p:nvPr/>
          </p:nvSpPr>
          <p:spPr>
            <a:xfrm>
              <a:off x="4755129" y="5182981"/>
              <a:ext cx="813158" cy="97644"/>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43CD7B0F-9A50-4EB4-9525-6E668A7184B0}"/>
                </a:ext>
              </a:extLst>
            </p:cNvPr>
            <p:cNvSpPr/>
            <p:nvPr/>
          </p:nvSpPr>
          <p:spPr>
            <a:xfrm>
              <a:off x="4755129" y="4745650"/>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08" name="正方形/長方形 107">
              <a:extLst>
                <a:ext uri="{FF2B5EF4-FFF2-40B4-BE49-F238E27FC236}">
                  <a16:creationId xmlns:a16="http://schemas.microsoft.com/office/drawing/2014/main" id="{F27EF1CC-87F1-4515-B603-9ADCC6CC5E36}"/>
                </a:ext>
              </a:extLst>
            </p:cNvPr>
            <p:cNvSpPr/>
            <p:nvPr/>
          </p:nvSpPr>
          <p:spPr>
            <a:xfrm>
              <a:off x="6446988" y="5102356"/>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30375473-AA5A-45B3-B09B-E5782D16288A}"/>
                </a:ext>
              </a:extLst>
            </p:cNvPr>
            <p:cNvSpPr/>
            <p:nvPr/>
          </p:nvSpPr>
          <p:spPr>
            <a:xfrm>
              <a:off x="6446988" y="4960327"/>
              <a:ext cx="813158" cy="99502"/>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sp>
          <p:nvSpPr>
            <p:cNvPr id="112" name="矢印: 下 111">
              <a:extLst>
                <a:ext uri="{FF2B5EF4-FFF2-40B4-BE49-F238E27FC236}">
                  <a16:creationId xmlns:a16="http://schemas.microsoft.com/office/drawing/2014/main" id="{CBF4D833-913C-466E-BEE1-190016384B83}"/>
                </a:ext>
              </a:extLst>
            </p:cNvPr>
            <p:cNvSpPr/>
            <p:nvPr/>
          </p:nvSpPr>
          <p:spPr>
            <a:xfrm rot="16200000">
              <a:off x="5892463" y="4810375"/>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DC5E4A76-4E21-480D-A3D4-BFB2F4021FE4}"/>
                </a:ext>
              </a:extLst>
            </p:cNvPr>
            <p:cNvSpPr/>
            <p:nvPr/>
          </p:nvSpPr>
          <p:spPr>
            <a:xfrm>
              <a:off x="4755129" y="5326899"/>
              <a:ext cx="813158" cy="97644"/>
            </a:xfrm>
            <a:prstGeom prst="rect">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b="1" dirty="0">
                <a:solidFill>
                  <a:schemeClr val="tx1"/>
                </a:solidFill>
                <a:latin typeface="Meiryo UI" panose="020B0604030504040204" pitchFamily="50" charset="-128"/>
                <a:ea typeface="Meiryo UI" panose="020B0604030504040204" pitchFamily="50" charset="-128"/>
              </a:endParaRPr>
            </a:p>
          </p:txBody>
        </p:sp>
      </p:grpSp>
      <p:sp>
        <p:nvSpPr>
          <p:cNvPr id="116" name="テキスト ボックス 115">
            <a:extLst>
              <a:ext uri="{FF2B5EF4-FFF2-40B4-BE49-F238E27FC236}">
                <a16:creationId xmlns:a16="http://schemas.microsoft.com/office/drawing/2014/main" id="{7E815275-E9E3-455B-85F8-3B9B017E72B9}"/>
              </a:ext>
            </a:extLst>
          </p:cNvPr>
          <p:cNvSpPr txBox="1"/>
          <p:nvPr/>
        </p:nvSpPr>
        <p:spPr>
          <a:xfrm>
            <a:off x="8484194" y="4290633"/>
            <a:ext cx="2678938" cy="338554"/>
          </a:xfrm>
          <a:prstGeom prst="rect">
            <a:avLst/>
          </a:prstGeom>
          <a:noFill/>
        </p:spPr>
        <p:txBody>
          <a:bodyPr wrap="none" rtlCol="0">
            <a:spAutoFit/>
          </a:bodyPr>
          <a:lstStyle/>
          <a:p>
            <a:r>
              <a:rPr kumimoji="1" lang="ja-JP" altLang="en-US" sz="1600" b="1" dirty="0">
                <a:latin typeface="Meiryo UI" panose="020B0604030504040204" pitchFamily="50" charset="-128"/>
                <a:ea typeface="Meiryo UI" panose="020B0604030504040204" pitchFamily="50" charset="-128"/>
              </a:rPr>
              <a:t>③カタログ再利用</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別名保存</a:t>
            </a:r>
            <a:r>
              <a:rPr kumimoji="1" lang="en-US" altLang="ja-JP"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124" name="テキスト ボックス 123">
            <a:extLst>
              <a:ext uri="{FF2B5EF4-FFF2-40B4-BE49-F238E27FC236}">
                <a16:creationId xmlns:a16="http://schemas.microsoft.com/office/drawing/2014/main" id="{7FCF0929-BF02-4A89-9C01-ECDDC43C531A}"/>
              </a:ext>
            </a:extLst>
          </p:cNvPr>
          <p:cNvSpPr txBox="1"/>
          <p:nvPr/>
        </p:nvSpPr>
        <p:spPr>
          <a:xfrm>
            <a:off x="5100378" y="4299411"/>
            <a:ext cx="1906291" cy="338554"/>
          </a:xfrm>
          <a:prstGeom prst="rect">
            <a:avLst/>
          </a:prstGeom>
          <a:noFill/>
        </p:spPr>
        <p:txBody>
          <a:bodyPr wrap="none" rtlCol="0">
            <a:spAutoFit/>
          </a:bodyPr>
          <a:lstStyle/>
          <a:p>
            <a:r>
              <a:rPr kumimoji="1" lang="ja-JP" altLang="en-US" sz="1600" b="1" dirty="0">
                <a:latin typeface="Meiryo UI" panose="020B0604030504040204" pitchFamily="50" charset="-128"/>
                <a:ea typeface="Meiryo UI" panose="020B0604030504040204" pitchFamily="50" charset="-128"/>
              </a:rPr>
              <a:t>②項目フィルタリング</a:t>
            </a:r>
            <a:endParaRPr kumimoji="1" lang="en-US" altLang="ja-JP" sz="1600" b="1" dirty="0">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1DFA98F8-FB55-4506-BEE4-36BC1255B459}"/>
              </a:ext>
            </a:extLst>
          </p:cNvPr>
          <p:cNvSpPr txBox="1"/>
          <p:nvPr/>
        </p:nvSpPr>
        <p:spPr>
          <a:xfrm>
            <a:off x="954204" y="4290633"/>
            <a:ext cx="2523448" cy="338554"/>
          </a:xfrm>
          <a:prstGeom prst="rect">
            <a:avLst/>
          </a:prstGeom>
          <a:noFill/>
        </p:spPr>
        <p:txBody>
          <a:bodyPr wrap="none" rtlCol="0">
            <a:spAutoFit/>
          </a:bodyPr>
          <a:lstStyle/>
          <a:p>
            <a:pPr algn="ctr"/>
            <a:r>
              <a:rPr kumimoji="1" lang="ja-JP" altLang="en-US" sz="1600" b="1" dirty="0">
                <a:latin typeface="Meiryo UI" panose="020B0604030504040204" pitchFamily="50" charset="-128"/>
                <a:ea typeface="Meiryo UI" panose="020B0604030504040204" pitchFamily="50" charset="-128"/>
              </a:rPr>
              <a:t>①カタログ作成</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更新・登録</a:t>
            </a:r>
          </a:p>
        </p:txBody>
      </p:sp>
      <p:grpSp>
        <p:nvGrpSpPr>
          <p:cNvPr id="8" name="グループ化 7">
            <a:extLst>
              <a:ext uri="{FF2B5EF4-FFF2-40B4-BE49-F238E27FC236}">
                <a16:creationId xmlns:a16="http://schemas.microsoft.com/office/drawing/2014/main" id="{D7EAA358-8DEF-42B9-927A-5B4AA0066F9D}"/>
              </a:ext>
            </a:extLst>
          </p:cNvPr>
          <p:cNvGrpSpPr/>
          <p:nvPr/>
        </p:nvGrpSpPr>
        <p:grpSpPr>
          <a:xfrm>
            <a:off x="8509884" y="4841385"/>
            <a:ext cx="2552218" cy="529932"/>
            <a:chOff x="8635113" y="4854898"/>
            <a:chExt cx="2552218" cy="529932"/>
          </a:xfrm>
        </p:grpSpPr>
        <p:sp>
          <p:nvSpPr>
            <p:cNvPr id="164" name="フローチャート: 書類 163">
              <a:extLst>
                <a:ext uri="{FF2B5EF4-FFF2-40B4-BE49-F238E27FC236}">
                  <a16:creationId xmlns:a16="http://schemas.microsoft.com/office/drawing/2014/main" id="{CE44FA5B-F8C5-4163-A39E-CF639F9C70F0}"/>
                </a:ext>
              </a:extLst>
            </p:cNvPr>
            <p:cNvSpPr/>
            <p:nvPr/>
          </p:nvSpPr>
          <p:spPr>
            <a:xfrm>
              <a:off x="8635113" y="4864007"/>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r>
                <a:rPr kumimoji="1" lang="en-US" altLang="ja-JP" sz="1200" b="1" dirty="0">
                  <a:solidFill>
                    <a:schemeClr val="tx1"/>
                  </a:solidFill>
                  <a:latin typeface="Meiryo UI" panose="020B0604030504040204" pitchFamily="50" charset="-128"/>
                  <a:ea typeface="Meiryo UI" panose="020B0604030504040204" pitchFamily="50" charset="-128"/>
                </a:rPr>
                <a:t>A</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65" name="フローチャート: 書類 164">
              <a:extLst>
                <a:ext uri="{FF2B5EF4-FFF2-40B4-BE49-F238E27FC236}">
                  <a16:creationId xmlns:a16="http://schemas.microsoft.com/office/drawing/2014/main" id="{CB9F6DD8-DE1C-43F1-8CB8-CFBBCFEAA665}"/>
                </a:ext>
              </a:extLst>
            </p:cNvPr>
            <p:cNvSpPr/>
            <p:nvPr/>
          </p:nvSpPr>
          <p:spPr>
            <a:xfrm>
              <a:off x="10284957" y="4854898"/>
              <a:ext cx="902374" cy="52082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データ</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カタログ</a:t>
              </a:r>
              <a:r>
                <a:rPr kumimoji="1" lang="en-US" altLang="ja-JP" sz="1200" b="1" dirty="0">
                  <a:solidFill>
                    <a:schemeClr val="tx1"/>
                  </a:solidFill>
                  <a:latin typeface="Meiryo UI" panose="020B0604030504040204" pitchFamily="50" charset="-128"/>
                  <a:ea typeface="Meiryo UI" panose="020B0604030504040204" pitchFamily="50" charset="-128"/>
                </a:rPr>
                <a:t>B</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66" name="矢印: 下 165">
              <a:extLst>
                <a:ext uri="{FF2B5EF4-FFF2-40B4-BE49-F238E27FC236}">
                  <a16:creationId xmlns:a16="http://schemas.microsoft.com/office/drawing/2014/main" id="{214726B4-77AD-4C6F-AED2-C989EF8E4151}"/>
                </a:ext>
              </a:extLst>
            </p:cNvPr>
            <p:cNvSpPr/>
            <p:nvPr/>
          </p:nvSpPr>
          <p:spPr>
            <a:xfrm rot="16200000">
              <a:off x="9796047" y="4798922"/>
              <a:ext cx="230350" cy="55316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grpSp>
      <p:sp>
        <p:nvSpPr>
          <p:cNvPr id="59" name="四角形: 角を丸くする 58">
            <a:extLst>
              <a:ext uri="{FF2B5EF4-FFF2-40B4-BE49-F238E27FC236}">
                <a16:creationId xmlns:a16="http://schemas.microsoft.com/office/drawing/2014/main" id="{3B6EC7AA-D306-410A-8E5F-12E26BE35BB5}"/>
              </a:ext>
            </a:extLst>
          </p:cNvPr>
          <p:cNvSpPr/>
          <p:nvPr/>
        </p:nvSpPr>
        <p:spPr>
          <a:xfrm>
            <a:off x="4231224"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62">
            <a:extLst>
              <a:ext uri="{FF2B5EF4-FFF2-40B4-BE49-F238E27FC236}">
                <a16:creationId xmlns:a16="http://schemas.microsoft.com/office/drawing/2014/main" id="{43E4F221-B065-43C1-AE75-81EA7AB45FB6}"/>
              </a:ext>
            </a:extLst>
          </p:cNvPr>
          <p:cNvSpPr/>
          <p:nvPr/>
        </p:nvSpPr>
        <p:spPr>
          <a:xfrm>
            <a:off x="8016593" y="4291298"/>
            <a:ext cx="3538800"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四角形: 角を丸くする 63">
            <a:extLst>
              <a:ext uri="{FF2B5EF4-FFF2-40B4-BE49-F238E27FC236}">
                <a16:creationId xmlns:a16="http://schemas.microsoft.com/office/drawing/2014/main" id="{5CDFEB07-7FA5-401D-9554-5724D8ED122B}"/>
              </a:ext>
            </a:extLst>
          </p:cNvPr>
          <p:cNvSpPr/>
          <p:nvPr/>
        </p:nvSpPr>
        <p:spPr>
          <a:xfrm>
            <a:off x="447200" y="4291298"/>
            <a:ext cx="3537456" cy="191731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C13B71A9-79B1-4A9B-8966-AB53E615342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3.1.1</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全体概要</a:t>
            </a:r>
            <a:endParaRPr lang="en-US" altLang="ja-JP" sz="2000" b="1" dirty="0">
              <a:latin typeface="Meiryo UI" panose="020B0604030504040204" pitchFamily="50" charset="-128"/>
              <a:ea typeface="Meiryo UI" panose="020B0604030504040204" pitchFamily="50" charset="-128"/>
            </a:endParaRPr>
          </a:p>
        </p:txBody>
      </p:sp>
      <p:sp>
        <p:nvSpPr>
          <p:cNvPr id="58" name="タイトル 4">
            <a:extLst>
              <a:ext uri="{FF2B5EF4-FFF2-40B4-BE49-F238E27FC236}">
                <a16:creationId xmlns:a16="http://schemas.microsoft.com/office/drawing/2014/main" id="{CDCE1120-CF7E-4A10-8AE2-5CD92E7B0C4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FF99AE2E-53F6-4163-9699-A995F5131BB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2636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ィカル ユーザー インターフェイス, アプリケーション&#10;&#10;自動的に生成された説明">
            <a:extLst>
              <a:ext uri="{FF2B5EF4-FFF2-40B4-BE49-F238E27FC236}">
                <a16:creationId xmlns:a16="http://schemas.microsoft.com/office/drawing/2014/main" id="{D7666EDA-4AE7-4C99-B457-DD2CBB32EF2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07" y="1351610"/>
            <a:ext cx="6498012" cy="3910969"/>
          </a:xfrm>
          <a:prstGeom prst="rect">
            <a:avLst/>
          </a:prstGeom>
          <a:ln>
            <a:solidFill>
              <a:schemeClr val="bg1">
                <a:lumMod val="85000"/>
              </a:schemeClr>
            </a:solidFill>
          </a:ln>
        </p:spPr>
      </p:pic>
      <p:sp>
        <p:nvSpPr>
          <p:cNvPr id="8" name="正方形/長方形 7">
            <a:extLst>
              <a:ext uri="{FF2B5EF4-FFF2-40B4-BE49-F238E27FC236}">
                <a16:creationId xmlns:a16="http://schemas.microsoft.com/office/drawing/2014/main" id="{B09366F9-6FBB-4444-B04E-6F2440ADD4A3}"/>
              </a:ext>
            </a:extLst>
          </p:cNvPr>
          <p:cNvSpPr/>
          <p:nvPr/>
        </p:nvSpPr>
        <p:spPr>
          <a:xfrm>
            <a:off x="6486744" y="1409282"/>
            <a:ext cx="5078239" cy="118311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既にあるデータカタログを更新したい場合は、</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データカタログ一覧画面より対象のデータカタログを選択し、</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「決定」ボタンを押すことによりデータカタログ作成・編集画面へ</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遷移し、更新することが可能。</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C3822134-1ABA-47AB-804C-611335920808}"/>
              </a:ext>
            </a:extLst>
          </p:cNvPr>
          <p:cNvSpPr/>
          <p:nvPr/>
        </p:nvSpPr>
        <p:spPr>
          <a:xfrm>
            <a:off x="999638" y="3605999"/>
            <a:ext cx="5082398" cy="324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 name="テキスト ボックス 2">
            <a:extLst>
              <a:ext uri="{FF2B5EF4-FFF2-40B4-BE49-F238E27FC236}">
                <a16:creationId xmlns:a16="http://schemas.microsoft.com/office/drawing/2014/main" id="{FD3BC39C-85CF-41B7-82AF-2DE1D63B4861}"/>
              </a:ext>
            </a:extLst>
          </p:cNvPr>
          <p:cNvSpPr txBox="1"/>
          <p:nvPr/>
        </p:nvSpPr>
        <p:spPr>
          <a:xfrm>
            <a:off x="1065551" y="3654614"/>
            <a:ext cx="256802" cy="205890"/>
          </a:xfrm>
          <a:prstGeom prst="rect">
            <a:avLst/>
          </a:prstGeom>
          <a:noFill/>
        </p:spPr>
        <p:txBody>
          <a:bodyPr wrap="none" rtlCol="0">
            <a:spAutoFit/>
          </a:bodyPr>
          <a:lstStyle/>
          <a:p>
            <a:r>
              <a:rPr lang="ja-JP" altLang="en-US" sz="738" b="1" dirty="0">
                <a:latin typeface="Meiryo UI" panose="020B0604030504040204" pitchFamily="50" charset="-128"/>
                <a:ea typeface="Meiryo UI" panose="020B0604030504040204" pitchFamily="50" charset="-128"/>
              </a:rPr>
              <a:t>レ</a:t>
            </a:r>
          </a:p>
        </p:txBody>
      </p:sp>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F701ED9A-0159-4AF4-B2C4-DF15A5EDD9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01105" y="3053389"/>
            <a:ext cx="5746111" cy="3623068"/>
          </a:xfrm>
          <a:prstGeom prst="rect">
            <a:avLst/>
          </a:prstGeom>
          <a:ln>
            <a:solidFill>
              <a:schemeClr val="bg1">
                <a:lumMod val="85000"/>
              </a:schemeClr>
            </a:solidFill>
          </a:ln>
        </p:spPr>
      </p:pic>
      <p:sp>
        <p:nvSpPr>
          <p:cNvPr id="17" name="正方形/長方形 16">
            <a:extLst>
              <a:ext uri="{FF2B5EF4-FFF2-40B4-BE49-F238E27FC236}">
                <a16:creationId xmlns:a16="http://schemas.microsoft.com/office/drawing/2014/main" id="{AE7F0F00-92C6-4FE1-9BE9-5670B5458E54}"/>
              </a:ext>
            </a:extLst>
          </p:cNvPr>
          <p:cNvSpPr/>
          <p:nvPr/>
        </p:nvSpPr>
        <p:spPr>
          <a:xfrm>
            <a:off x="233753" y="682420"/>
            <a:ext cx="11724494" cy="59918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Web</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の画面で提供されており、対話形式でデータカタログを作成することが可能。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また既にあるデータカタログの場合は、データカタログの一覧画面より更新したいカタログを選択し、更新することも可能。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4" name="正方形/長方形 13">
            <a:extLst>
              <a:ext uri="{FF2B5EF4-FFF2-40B4-BE49-F238E27FC236}">
                <a16:creationId xmlns:a16="http://schemas.microsoft.com/office/drawing/2014/main" id="{64AFF221-3DDE-495D-9A09-7FC7E339881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3.1.2</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カタログ更新機能</a:t>
            </a:r>
            <a:endParaRPr lang="en-US" altLang="ja-JP" sz="2000" b="1" dirty="0">
              <a:latin typeface="Meiryo UI" panose="020B0604030504040204" pitchFamily="50" charset="-128"/>
              <a:ea typeface="Meiryo UI" panose="020B0604030504040204" pitchFamily="50" charset="-128"/>
            </a:endParaRPr>
          </a:p>
        </p:txBody>
      </p:sp>
      <p:sp>
        <p:nvSpPr>
          <p:cNvPr id="15" name="タイトル 4">
            <a:extLst>
              <a:ext uri="{FF2B5EF4-FFF2-40B4-BE49-F238E27FC236}">
                <a16:creationId xmlns:a16="http://schemas.microsoft.com/office/drawing/2014/main" id="{B71C16FE-F3F3-4D98-A7CE-92C863772F6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4" name="矢印: 右カーブ 3">
            <a:extLst>
              <a:ext uri="{FF2B5EF4-FFF2-40B4-BE49-F238E27FC236}">
                <a16:creationId xmlns:a16="http://schemas.microsoft.com/office/drawing/2014/main" id="{9914C00A-9218-44C5-86F5-4A927A6941F9}"/>
              </a:ext>
            </a:extLst>
          </p:cNvPr>
          <p:cNvSpPr/>
          <p:nvPr/>
        </p:nvSpPr>
        <p:spPr>
          <a:xfrm rot="18899426">
            <a:off x="5002883" y="3917883"/>
            <a:ext cx="938831" cy="23521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solidFill>
                <a:schemeClr val="tx1"/>
              </a:solidFill>
            </a:endParaRPr>
          </a:p>
        </p:txBody>
      </p:sp>
      <p:sp>
        <p:nvSpPr>
          <p:cNvPr id="7" name="正方形/長方形 6">
            <a:extLst>
              <a:ext uri="{FF2B5EF4-FFF2-40B4-BE49-F238E27FC236}">
                <a16:creationId xmlns:a16="http://schemas.microsoft.com/office/drawing/2014/main" id="{982713D5-B170-43CC-88F5-E72A0380F45C}"/>
              </a:ext>
            </a:extLst>
          </p:cNvPr>
          <p:cNvSpPr/>
          <p:nvPr/>
        </p:nvSpPr>
        <p:spPr>
          <a:xfrm>
            <a:off x="147957" y="5463192"/>
            <a:ext cx="5530032" cy="10626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＜カタログ更新機能＞</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データカタログ作成・編集画面よりデータカタログの新規作成や</a:t>
            </a:r>
            <a:r>
              <a:rPr lang="ja-JP" altLang="en-US" sz="1600">
                <a:solidFill>
                  <a:schemeClr val="tx1"/>
                </a:solidFill>
                <a:latin typeface="Meiryo UI" panose="020B0604030504040204" pitchFamily="50" charset="-128"/>
                <a:ea typeface="Meiryo UI" panose="020B0604030504040204" pitchFamily="50" charset="-128"/>
              </a:rPr>
              <a:t>、</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既存のデータカタログの更新や再利用</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別名保存</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を行うことが可能。</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F775E47-B136-4A99-8626-450CB708C68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73850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グループ化 188">
            <a:extLst>
              <a:ext uri="{FF2B5EF4-FFF2-40B4-BE49-F238E27FC236}">
                <a16:creationId xmlns:a16="http://schemas.microsoft.com/office/drawing/2014/main" id="{E9C05EA8-4148-437E-816F-C98542314669}"/>
              </a:ext>
            </a:extLst>
          </p:cNvPr>
          <p:cNvGrpSpPr/>
          <p:nvPr/>
        </p:nvGrpSpPr>
        <p:grpSpPr>
          <a:xfrm>
            <a:off x="410240" y="1946137"/>
            <a:ext cx="4926931" cy="4442124"/>
            <a:chOff x="338034" y="2456258"/>
            <a:chExt cx="3871973" cy="4079296"/>
          </a:xfrm>
        </p:grpSpPr>
        <p:grpSp>
          <p:nvGrpSpPr>
            <p:cNvPr id="188" name="グループ化 187">
              <a:extLst>
                <a:ext uri="{FF2B5EF4-FFF2-40B4-BE49-F238E27FC236}">
                  <a16:creationId xmlns:a16="http://schemas.microsoft.com/office/drawing/2014/main" id="{CCB593D1-9380-4CE0-85E4-CA76817E205E}"/>
                </a:ext>
              </a:extLst>
            </p:cNvPr>
            <p:cNvGrpSpPr/>
            <p:nvPr/>
          </p:nvGrpSpPr>
          <p:grpSpPr>
            <a:xfrm>
              <a:off x="338034" y="2456258"/>
              <a:ext cx="3151292" cy="4079296"/>
              <a:chOff x="338034" y="2456258"/>
              <a:chExt cx="3151292" cy="4079296"/>
            </a:xfrm>
          </p:grpSpPr>
          <p:pic>
            <p:nvPicPr>
              <p:cNvPr id="76" name="図 75">
                <a:extLst>
                  <a:ext uri="{FF2B5EF4-FFF2-40B4-BE49-F238E27FC236}">
                    <a16:creationId xmlns:a16="http://schemas.microsoft.com/office/drawing/2014/main" id="{457625A1-4C9D-4A89-9A48-E19F4C875C30}"/>
                  </a:ext>
                </a:extLst>
              </p:cNvPr>
              <p:cNvPicPr>
                <a:picLocks noChangeAspect="1"/>
              </p:cNvPicPr>
              <p:nvPr/>
            </p:nvPicPr>
            <p:blipFill rotWithShape="1">
              <a:blip r:embed="rId3"/>
              <a:srcRect r="60409" b="1875"/>
              <a:stretch/>
            </p:blipFill>
            <p:spPr>
              <a:xfrm>
                <a:off x="338034" y="2456258"/>
                <a:ext cx="3151292" cy="4079296"/>
              </a:xfrm>
              <a:prstGeom prst="rect">
                <a:avLst/>
              </a:prstGeom>
            </p:spPr>
          </p:pic>
          <p:sp>
            <p:nvSpPr>
              <p:cNvPr id="79" name="正方形/長方形 78">
                <a:extLst>
                  <a:ext uri="{FF2B5EF4-FFF2-40B4-BE49-F238E27FC236}">
                    <a16:creationId xmlns:a16="http://schemas.microsoft.com/office/drawing/2014/main" id="{D5BB4906-4A60-4A5F-86A0-7F0022076539}"/>
                  </a:ext>
                </a:extLst>
              </p:cNvPr>
              <p:cNvSpPr/>
              <p:nvPr/>
            </p:nvSpPr>
            <p:spPr>
              <a:xfrm>
                <a:off x="439685" y="3525592"/>
                <a:ext cx="2427726" cy="800222"/>
              </a:xfrm>
              <a:prstGeom prst="rect">
                <a:avLst/>
              </a:prstGeom>
              <a:noFill/>
              <a:ln w="19050">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sp>
            <p:nvSpPr>
              <p:cNvPr id="80" name="正方形/長方形 79">
                <a:extLst>
                  <a:ext uri="{FF2B5EF4-FFF2-40B4-BE49-F238E27FC236}">
                    <a16:creationId xmlns:a16="http://schemas.microsoft.com/office/drawing/2014/main" id="{46C1B53B-5FD5-4569-98D1-83BB258C3C27}"/>
                  </a:ext>
                </a:extLst>
              </p:cNvPr>
              <p:cNvSpPr/>
              <p:nvPr/>
            </p:nvSpPr>
            <p:spPr>
              <a:xfrm>
                <a:off x="439685" y="5123655"/>
                <a:ext cx="2427726" cy="271494"/>
              </a:xfrm>
              <a:prstGeom prst="rect">
                <a:avLst/>
              </a:prstGeom>
              <a:noFill/>
              <a:ln w="19050">
                <a:solidFill>
                  <a:schemeClr val="bg1">
                    <a:lumMod val="5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sp>
            <p:nvSpPr>
              <p:cNvPr id="82" name="正方形/長方形 81">
                <a:extLst>
                  <a:ext uri="{FF2B5EF4-FFF2-40B4-BE49-F238E27FC236}">
                    <a16:creationId xmlns:a16="http://schemas.microsoft.com/office/drawing/2014/main" id="{1548CE5F-4AE4-4714-B0B7-94B332932E50}"/>
                  </a:ext>
                </a:extLst>
              </p:cNvPr>
              <p:cNvSpPr/>
              <p:nvPr/>
            </p:nvSpPr>
            <p:spPr>
              <a:xfrm>
                <a:off x="439685" y="5429768"/>
                <a:ext cx="2427726" cy="585403"/>
              </a:xfrm>
              <a:prstGeom prst="rect">
                <a:avLst/>
              </a:prstGeom>
              <a:noFill/>
              <a:ln w="19050">
                <a:solidFill>
                  <a:schemeClr val="accent2">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tabLst>
                    <a:tab pos="2975783" algn="l"/>
                  </a:tabLst>
                </a:pPr>
                <a:endParaRPr lang="ja-JP" altLang="en-US" sz="1723" dirty="0">
                  <a:latin typeface="Meiryo UI"/>
                  <a:ea typeface="Meiryo UI"/>
                </a:endParaRPr>
              </a:p>
            </p:txBody>
          </p:sp>
        </p:grpSp>
        <p:sp>
          <p:nvSpPr>
            <p:cNvPr id="77" name="吹き出し: 四角形 76">
              <a:extLst>
                <a:ext uri="{FF2B5EF4-FFF2-40B4-BE49-F238E27FC236}">
                  <a16:creationId xmlns:a16="http://schemas.microsoft.com/office/drawing/2014/main" id="{0FFE2BA9-3115-407D-9525-106738B89929}"/>
                </a:ext>
              </a:extLst>
            </p:cNvPr>
            <p:cNvSpPr/>
            <p:nvPr/>
          </p:nvSpPr>
          <p:spPr>
            <a:xfrm>
              <a:off x="3055442" y="3442034"/>
              <a:ext cx="1154565" cy="883779"/>
            </a:xfrm>
            <a:prstGeom prst="wedgeRectCallout">
              <a:avLst>
                <a:gd name="adj1" fmla="val -82033"/>
                <a:gd name="adj2" fmla="val 11944"/>
              </a:avLst>
            </a:prstGeom>
            <a:solidFill>
              <a:schemeClr val="accent2">
                <a:lumMod val="60000"/>
                <a:lumOff val="4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必須項目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未入力時に</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エラーメッセージを表示。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sp>
          <p:nvSpPr>
            <p:cNvPr id="83" name="吹き出し: 四角形 82">
              <a:extLst>
                <a:ext uri="{FF2B5EF4-FFF2-40B4-BE49-F238E27FC236}">
                  <a16:creationId xmlns:a16="http://schemas.microsoft.com/office/drawing/2014/main" id="{CAB68456-A39F-4359-844F-52BDBED80241}"/>
                </a:ext>
              </a:extLst>
            </p:cNvPr>
            <p:cNvSpPr/>
            <p:nvPr/>
          </p:nvSpPr>
          <p:spPr>
            <a:xfrm>
              <a:off x="3049564" y="4455845"/>
              <a:ext cx="1154565" cy="883779"/>
            </a:xfrm>
            <a:prstGeom prst="wedgeRectCallout">
              <a:avLst>
                <a:gd name="adj1" fmla="val -80531"/>
                <a:gd name="adj2" fmla="val 40389"/>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任意項目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初期表示で、</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折り畳んで表示。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sp>
          <p:nvSpPr>
            <p:cNvPr id="84" name="吹き出し: 四角形 83">
              <a:extLst>
                <a:ext uri="{FF2B5EF4-FFF2-40B4-BE49-F238E27FC236}">
                  <a16:creationId xmlns:a16="http://schemas.microsoft.com/office/drawing/2014/main" id="{B7CDD360-1E50-41D5-8E63-1741A47173DF}"/>
                </a:ext>
              </a:extLst>
            </p:cNvPr>
            <p:cNvSpPr/>
            <p:nvPr/>
          </p:nvSpPr>
          <p:spPr>
            <a:xfrm>
              <a:off x="3049564" y="5486822"/>
              <a:ext cx="1154565" cy="883779"/>
            </a:xfrm>
            <a:prstGeom prst="wedgeRectCallout">
              <a:avLst>
                <a:gd name="adj1" fmla="val -80531"/>
                <a:gd name="adj2" fmla="val -4730"/>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dirty="0">
                  <a:solidFill>
                    <a:sysClr val="windowText" lastClr="000000"/>
                  </a:solidFill>
                  <a:latin typeface="Meiryo UI" panose="020B0604030504040204" pitchFamily="50" charset="-128"/>
                  <a:ea typeface="Meiryo UI" panose="020B0604030504040204" pitchFamily="50" charset="-128"/>
                </a:rPr>
                <a:t>【</a:t>
              </a:r>
              <a:r>
                <a:rPr lang="ja-JP" altLang="en-US" sz="1400" b="1" dirty="0">
                  <a:solidFill>
                    <a:sysClr val="windowText" lastClr="000000"/>
                  </a:solidFill>
                  <a:latin typeface="Meiryo UI" panose="020B0604030504040204" pitchFamily="50" charset="-128"/>
                  <a:ea typeface="Meiryo UI" panose="020B0604030504040204" pitchFamily="50" charset="-128"/>
                </a:rPr>
                <a:t>推奨項目</a:t>
              </a:r>
              <a:r>
                <a:rPr lang="en-US" altLang="ja-JP" sz="1400" b="1" dirty="0">
                  <a:solidFill>
                    <a:sysClr val="windowText" lastClr="000000"/>
                  </a:solidFill>
                  <a:latin typeface="Meiryo UI" panose="020B0604030504040204" pitchFamily="50" charset="-128"/>
                  <a:ea typeface="Meiryo UI" panose="020B0604030504040204" pitchFamily="50" charset="-128"/>
                </a:rPr>
                <a:t>】</a:t>
              </a:r>
            </a:p>
            <a:p>
              <a:r>
                <a:rPr lang="ja-JP" altLang="en-US" sz="1400" dirty="0">
                  <a:solidFill>
                    <a:sysClr val="windowText" lastClr="000000"/>
                  </a:solidFill>
                  <a:latin typeface="Meiryo UI" panose="020B0604030504040204" pitchFamily="50" charset="-128"/>
                  <a:ea typeface="Meiryo UI" panose="020B0604030504040204" pitchFamily="50" charset="-128"/>
                </a:rPr>
                <a:t>初期表示で、</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折り畳まず表示。</a:t>
              </a:r>
              <a:endParaRPr lang="en-US" altLang="ja-JP" sz="1400" dirty="0">
                <a:solidFill>
                  <a:sysClr val="windowText" lastClr="000000"/>
                </a:solidFill>
                <a:latin typeface="Meiryo UI" panose="020B0604030504040204" pitchFamily="50" charset="-128"/>
                <a:ea typeface="Meiryo UI" panose="020B0604030504040204" pitchFamily="50" charset="-128"/>
              </a:endParaRPr>
            </a:p>
          </p:txBody>
        </p:sp>
      </p:grpSp>
      <p:sp>
        <p:nvSpPr>
          <p:cNvPr id="192" name="正方形/長方形 191">
            <a:extLst>
              <a:ext uri="{FF2B5EF4-FFF2-40B4-BE49-F238E27FC236}">
                <a16:creationId xmlns:a16="http://schemas.microsoft.com/office/drawing/2014/main" id="{EB5C472A-CEB3-4A2C-B240-276533CE64FE}"/>
              </a:ext>
            </a:extLst>
          </p:cNvPr>
          <p:cNvSpPr/>
          <p:nvPr/>
        </p:nvSpPr>
        <p:spPr>
          <a:xfrm>
            <a:off x="5569863" y="1946137"/>
            <a:ext cx="6123826" cy="444212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6" name="グループ化 5">
            <a:extLst>
              <a:ext uri="{FF2B5EF4-FFF2-40B4-BE49-F238E27FC236}">
                <a16:creationId xmlns:a16="http://schemas.microsoft.com/office/drawing/2014/main" id="{624BF56E-4FE7-43C9-B299-FA50B88BB072}"/>
              </a:ext>
            </a:extLst>
          </p:cNvPr>
          <p:cNvGrpSpPr/>
          <p:nvPr/>
        </p:nvGrpSpPr>
        <p:grpSpPr>
          <a:xfrm>
            <a:off x="5704403" y="2030617"/>
            <a:ext cx="1896076" cy="4061978"/>
            <a:chOff x="4951313" y="2359517"/>
            <a:chExt cx="1114815" cy="3730200"/>
          </a:xfrm>
        </p:grpSpPr>
        <p:sp>
          <p:nvSpPr>
            <p:cNvPr id="32" name="正方形/長方形 31">
              <a:extLst>
                <a:ext uri="{FF2B5EF4-FFF2-40B4-BE49-F238E27FC236}">
                  <a16:creationId xmlns:a16="http://schemas.microsoft.com/office/drawing/2014/main" id="{0387F97C-4E57-44F9-8792-DED6EB1D3311}"/>
                </a:ext>
              </a:extLst>
            </p:cNvPr>
            <p:cNvSpPr/>
            <p:nvPr/>
          </p:nvSpPr>
          <p:spPr>
            <a:xfrm>
              <a:off x="5494073" y="2359517"/>
              <a:ext cx="410176" cy="423957"/>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オープン</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データ</a:t>
              </a:r>
              <a:endParaRPr lang="en-US" altLang="ja-JP" sz="1200" b="1"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9AE19DD4-3E28-4210-BDC0-903D2C9F4071}"/>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34" name="正方形/長方形 33">
              <a:extLst>
                <a:ext uri="{FF2B5EF4-FFF2-40B4-BE49-F238E27FC236}">
                  <a16:creationId xmlns:a16="http://schemas.microsoft.com/office/drawing/2014/main" id="{EDBD794B-A0B7-435A-8829-921784CE1DF3}"/>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35" name="正方形/長方形 34">
              <a:extLst>
                <a:ext uri="{FF2B5EF4-FFF2-40B4-BE49-F238E27FC236}">
                  <a16:creationId xmlns:a16="http://schemas.microsoft.com/office/drawing/2014/main" id="{B166B814-10A3-416B-966C-A5B8052EA0C9}"/>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36" name="正方形/長方形 35">
              <a:extLst>
                <a:ext uri="{FF2B5EF4-FFF2-40B4-BE49-F238E27FC236}">
                  <a16:creationId xmlns:a16="http://schemas.microsoft.com/office/drawing/2014/main" id="{AD966B3E-E8B8-4C01-BDAD-3CD18B70BA6D}"/>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BCBC84D2-6187-4B98-886E-80814893F210}"/>
                </a:ext>
              </a:extLst>
            </p:cNvPr>
            <p:cNvSpPr/>
            <p:nvPr/>
          </p:nvSpPr>
          <p:spPr>
            <a:xfrm>
              <a:off x="4951313" y="3680999"/>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38" name="正方形/長方形 37">
              <a:extLst>
                <a:ext uri="{FF2B5EF4-FFF2-40B4-BE49-F238E27FC236}">
                  <a16:creationId xmlns:a16="http://schemas.microsoft.com/office/drawing/2014/main" id="{5A8B030E-AB87-4FF5-B504-BF1B56C68364}"/>
                </a:ext>
              </a:extLst>
            </p:cNvPr>
            <p:cNvSpPr/>
            <p:nvPr/>
          </p:nvSpPr>
          <p:spPr>
            <a:xfrm>
              <a:off x="4951313" y="3902015"/>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39" name="正方形/長方形 38">
              <a:extLst>
                <a:ext uri="{FF2B5EF4-FFF2-40B4-BE49-F238E27FC236}">
                  <a16:creationId xmlns:a16="http://schemas.microsoft.com/office/drawing/2014/main" id="{C75713B9-ECF6-4D72-962B-8DAAE44C0BC9}"/>
                </a:ext>
              </a:extLst>
            </p:cNvPr>
            <p:cNvSpPr/>
            <p:nvPr/>
          </p:nvSpPr>
          <p:spPr>
            <a:xfrm>
              <a:off x="4951313" y="4123031"/>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40" name="正方形/長方形 39">
              <a:extLst>
                <a:ext uri="{FF2B5EF4-FFF2-40B4-BE49-F238E27FC236}">
                  <a16:creationId xmlns:a16="http://schemas.microsoft.com/office/drawing/2014/main" id="{C13CF482-7762-4BED-8D46-611454EC0E3D}"/>
                </a:ext>
              </a:extLst>
            </p:cNvPr>
            <p:cNvSpPr/>
            <p:nvPr/>
          </p:nvSpPr>
          <p:spPr>
            <a:xfrm>
              <a:off x="4951313" y="434404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41" name="正方形/長方形 40">
              <a:extLst>
                <a:ext uri="{FF2B5EF4-FFF2-40B4-BE49-F238E27FC236}">
                  <a16:creationId xmlns:a16="http://schemas.microsoft.com/office/drawing/2014/main" id="{590F7321-F0BA-4C69-B4F5-CD494E5AF005}"/>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42" name="正方形/長方形 41">
              <a:extLst>
                <a:ext uri="{FF2B5EF4-FFF2-40B4-BE49-F238E27FC236}">
                  <a16:creationId xmlns:a16="http://schemas.microsoft.com/office/drawing/2014/main" id="{60727FC4-946C-4CAE-B80C-F01D5DB2C538}"/>
                </a:ext>
              </a:extLst>
            </p:cNvPr>
            <p:cNvSpPr/>
            <p:nvPr/>
          </p:nvSpPr>
          <p:spPr>
            <a:xfrm>
              <a:off x="4951313" y="4786079"/>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7FC64ED4-F4A9-48F4-AE68-A1C2CC3F2F9A}"/>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5D26D664-F5B1-43F2-9568-7A1C8799AFB7}"/>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17" name="正方形/長方形 116">
              <a:extLst>
                <a:ext uri="{FF2B5EF4-FFF2-40B4-BE49-F238E27FC236}">
                  <a16:creationId xmlns:a16="http://schemas.microsoft.com/office/drawing/2014/main" id="{1E73CD3A-2255-4F6B-9D41-DD9BC0DD476C}"/>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18" name="図 117" descr="黒い背景に白い文字がある&#10;&#10;中程度の精度で自動的に生成された説明">
              <a:extLst>
                <a:ext uri="{FF2B5EF4-FFF2-40B4-BE49-F238E27FC236}">
                  <a16:creationId xmlns:a16="http://schemas.microsoft.com/office/drawing/2014/main" id="{D62096A1-CB21-447A-8097-7F23854D0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152" y="2381660"/>
              <a:ext cx="348566" cy="348567"/>
            </a:xfrm>
            <a:prstGeom prst="rect">
              <a:avLst/>
            </a:prstGeom>
            <a:noFill/>
          </p:spPr>
        </p:pic>
        <p:sp>
          <p:nvSpPr>
            <p:cNvPr id="119" name="正方形/長方形 118">
              <a:extLst>
                <a:ext uri="{FF2B5EF4-FFF2-40B4-BE49-F238E27FC236}">
                  <a16:creationId xmlns:a16="http://schemas.microsoft.com/office/drawing/2014/main" id="{6659A622-3BC7-46F6-8808-57203572493A}"/>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20" name="正方形/長方形 119">
              <a:extLst>
                <a:ext uri="{FF2B5EF4-FFF2-40B4-BE49-F238E27FC236}">
                  <a16:creationId xmlns:a16="http://schemas.microsoft.com/office/drawing/2014/main" id="{A45852A5-34ED-4010-94DE-93C22A67F9E7}"/>
                </a:ext>
              </a:extLst>
            </p:cNvPr>
            <p:cNvSpPr/>
            <p:nvPr/>
          </p:nvSpPr>
          <p:spPr>
            <a:xfrm>
              <a:off x="4951313" y="58911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sp>
        <p:nvSpPr>
          <p:cNvPr id="175" name="正方形/長方形 174">
            <a:extLst>
              <a:ext uri="{FF2B5EF4-FFF2-40B4-BE49-F238E27FC236}">
                <a16:creationId xmlns:a16="http://schemas.microsoft.com/office/drawing/2014/main" id="{E3494D25-DD5F-42AB-89CF-185EA5155F3F}"/>
              </a:ext>
            </a:extLst>
          </p:cNvPr>
          <p:cNvSpPr/>
          <p:nvPr/>
        </p:nvSpPr>
        <p:spPr>
          <a:xfrm rot="16200000">
            <a:off x="639881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grpSp>
        <p:nvGrpSpPr>
          <p:cNvPr id="121" name="グループ化 120">
            <a:extLst>
              <a:ext uri="{FF2B5EF4-FFF2-40B4-BE49-F238E27FC236}">
                <a16:creationId xmlns:a16="http://schemas.microsoft.com/office/drawing/2014/main" id="{9AD022A7-1BF3-41E8-8CEE-D2624163D690}"/>
              </a:ext>
            </a:extLst>
          </p:cNvPr>
          <p:cNvGrpSpPr/>
          <p:nvPr/>
        </p:nvGrpSpPr>
        <p:grpSpPr>
          <a:xfrm>
            <a:off x="7670557" y="2054731"/>
            <a:ext cx="1896076" cy="4037865"/>
            <a:chOff x="4951313" y="2381660"/>
            <a:chExt cx="1114815" cy="3708057"/>
          </a:xfrm>
        </p:grpSpPr>
        <p:sp>
          <p:nvSpPr>
            <p:cNvPr id="122" name="正方形/長方形 121">
              <a:extLst>
                <a:ext uri="{FF2B5EF4-FFF2-40B4-BE49-F238E27FC236}">
                  <a16:creationId xmlns:a16="http://schemas.microsoft.com/office/drawing/2014/main" id="{B2A37540-2202-4696-B74C-3B1164A34FD6}"/>
                </a:ext>
              </a:extLst>
            </p:cNvPr>
            <p:cNvSpPr/>
            <p:nvPr/>
          </p:nvSpPr>
          <p:spPr>
            <a:xfrm>
              <a:off x="5463915" y="2432669"/>
              <a:ext cx="470496" cy="254374"/>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利用許諾</a:t>
              </a:r>
              <a:endParaRPr lang="en-US" altLang="ja-JP" sz="1200" b="1" dirty="0">
                <a:latin typeface="Meiryo UI" panose="020B0604030504040204" pitchFamily="50" charset="-128"/>
                <a:ea typeface="Meiryo UI" panose="020B0604030504040204" pitchFamily="50" charset="-128"/>
              </a:endParaRPr>
            </a:p>
          </p:txBody>
        </p:sp>
        <p:sp>
          <p:nvSpPr>
            <p:cNvPr id="123" name="正方形/長方形 122">
              <a:extLst>
                <a:ext uri="{FF2B5EF4-FFF2-40B4-BE49-F238E27FC236}">
                  <a16:creationId xmlns:a16="http://schemas.microsoft.com/office/drawing/2014/main" id="{4A157CE0-CF27-4C57-BB67-08CFA95A8EB4}"/>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124" name="正方形/長方形 123">
              <a:extLst>
                <a:ext uri="{FF2B5EF4-FFF2-40B4-BE49-F238E27FC236}">
                  <a16:creationId xmlns:a16="http://schemas.microsoft.com/office/drawing/2014/main" id="{BE62E7F9-E69D-4C16-9903-D7B01C21648B}"/>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125" name="正方形/長方形 124">
              <a:extLst>
                <a:ext uri="{FF2B5EF4-FFF2-40B4-BE49-F238E27FC236}">
                  <a16:creationId xmlns:a16="http://schemas.microsoft.com/office/drawing/2014/main" id="{8809BF71-4CA5-4F1C-A07C-E01F292AB612}"/>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126" name="正方形/長方形 125">
              <a:extLst>
                <a:ext uri="{FF2B5EF4-FFF2-40B4-BE49-F238E27FC236}">
                  <a16:creationId xmlns:a16="http://schemas.microsoft.com/office/drawing/2014/main" id="{4D6393F9-853C-4AAC-A900-33EB32DD3D54}"/>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27" name="正方形/長方形 126">
              <a:extLst>
                <a:ext uri="{FF2B5EF4-FFF2-40B4-BE49-F238E27FC236}">
                  <a16:creationId xmlns:a16="http://schemas.microsoft.com/office/drawing/2014/main" id="{3E6C2ABC-39FE-4CD3-95F6-EC2F6F50AA69}"/>
                </a:ext>
              </a:extLst>
            </p:cNvPr>
            <p:cNvSpPr/>
            <p:nvPr/>
          </p:nvSpPr>
          <p:spPr>
            <a:xfrm>
              <a:off x="4951313" y="3680999"/>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128" name="正方形/長方形 127">
              <a:extLst>
                <a:ext uri="{FF2B5EF4-FFF2-40B4-BE49-F238E27FC236}">
                  <a16:creationId xmlns:a16="http://schemas.microsoft.com/office/drawing/2014/main" id="{F10848CB-5351-4342-A960-9F8D5B39FFB8}"/>
                </a:ext>
              </a:extLst>
            </p:cNvPr>
            <p:cNvSpPr/>
            <p:nvPr/>
          </p:nvSpPr>
          <p:spPr>
            <a:xfrm>
              <a:off x="4951313" y="390201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129" name="正方形/長方形 128">
              <a:extLst>
                <a:ext uri="{FF2B5EF4-FFF2-40B4-BE49-F238E27FC236}">
                  <a16:creationId xmlns:a16="http://schemas.microsoft.com/office/drawing/2014/main" id="{3C123BE5-AA4C-42C4-B1C5-9E58AADF7E88}"/>
                </a:ext>
              </a:extLst>
            </p:cNvPr>
            <p:cNvSpPr/>
            <p:nvPr/>
          </p:nvSpPr>
          <p:spPr>
            <a:xfrm>
              <a:off x="4951313" y="4123031"/>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130" name="正方形/長方形 129">
              <a:extLst>
                <a:ext uri="{FF2B5EF4-FFF2-40B4-BE49-F238E27FC236}">
                  <a16:creationId xmlns:a16="http://schemas.microsoft.com/office/drawing/2014/main" id="{0FC6332B-7366-42C4-837A-742CF2709DF6}"/>
                </a:ext>
              </a:extLst>
            </p:cNvPr>
            <p:cNvSpPr/>
            <p:nvPr/>
          </p:nvSpPr>
          <p:spPr>
            <a:xfrm>
              <a:off x="4951313" y="434404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131" name="正方形/長方形 130">
              <a:extLst>
                <a:ext uri="{FF2B5EF4-FFF2-40B4-BE49-F238E27FC236}">
                  <a16:creationId xmlns:a16="http://schemas.microsoft.com/office/drawing/2014/main" id="{70C57072-F2B1-4EF6-BA8A-C522A1D93DE1}"/>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132" name="正方形/長方形 131">
              <a:extLst>
                <a:ext uri="{FF2B5EF4-FFF2-40B4-BE49-F238E27FC236}">
                  <a16:creationId xmlns:a16="http://schemas.microsoft.com/office/drawing/2014/main" id="{D3A03359-103B-4BC1-9028-ACCBF837792C}"/>
                </a:ext>
              </a:extLst>
            </p:cNvPr>
            <p:cNvSpPr/>
            <p:nvPr/>
          </p:nvSpPr>
          <p:spPr>
            <a:xfrm>
              <a:off x="4951313" y="4786079"/>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694B030B-47A4-4752-B15B-5037D68A3CAC}"/>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C4AFB43F-B189-4ADF-A24D-B7687F19FFBC}"/>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35" name="正方形/長方形 134">
              <a:extLst>
                <a:ext uri="{FF2B5EF4-FFF2-40B4-BE49-F238E27FC236}">
                  <a16:creationId xmlns:a16="http://schemas.microsoft.com/office/drawing/2014/main" id="{0D37C8B5-2A65-42A4-A00E-16DE792DD933}"/>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36" name="図 135" descr="黒い背景に白い文字がある&#10;&#10;中程度の精度で自動的に生成された説明">
              <a:extLst>
                <a:ext uri="{FF2B5EF4-FFF2-40B4-BE49-F238E27FC236}">
                  <a16:creationId xmlns:a16="http://schemas.microsoft.com/office/drawing/2014/main" id="{EEE6E5BA-F670-47F5-A68D-FD4A5614D2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152" y="2381660"/>
              <a:ext cx="335158" cy="335158"/>
            </a:xfrm>
            <a:prstGeom prst="rect">
              <a:avLst/>
            </a:prstGeom>
            <a:noFill/>
          </p:spPr>
        </p:pic>
        <p:sp>
          <p:nvSpPr>
            <p:cNvPr id="137" name="正方形/長方形 136">
              <a:extLst>
                <a:ext uri="{FF2B5EF4-FFF2-40B4-BE49-F238E27FC236}">
                  <a16:creationId xmlns:a16="http://schemas.microsoft.com/office/drawing/2014/main" id="{E4803644-FC5D-4D41-B9C4-8471B0B05F9D}"/>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38" name="正方形/長方形 137">
              <a:extLst>
                <a:ext uri="{FF2B5EF4-FFF2-40B4-BE49-F238E27FC236}">
                  <a16:creationId xmlns:a16="http://schemas.microsoft.com/office/drawing/2014/main" id="{831F397A-38EC-44EF-802B-CFD8ADDFE956}"/>
                </a:ext>
              </a:extLst>
            </p:cNvPr>
            <p:cNvSpPr/>
            <p:nvPr/>
          </p:nvSpPr>
          <p:spPr>
            <a:xfrm>
              <a:off x="4951313" y="5891163"/>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grpSp>
        <p:nvGrpSpPr>
          <p:cNvPr id="157" name="グループ化 156">
            <a:extLst>
              <a:ext uri="{FF2B5EF4-FFF2-40B4-BE49-F238E27FC236}">
                <a16:creationId xmlns:a16="http://schemas.microsoft.com/office/drawing/2014/main" id="{94FECC30-4B44-4436-87CA-EB0B4DCD2D6C}"/>
              </a:ext>
            </a:extLst>
          </p:cNvPr>
          <p:cNvGrpSpPr/>
          <p:nvPr/>
        </p:nvGrpSpPr>
        <p:grpSpPr>
          <a:xfrm>
            <a:off x="9618032" y="2054731"/>
            <a:ext cx="1896076" cy="4037865"/>
            <a:chOff x="4951313" y="2381660"/>
            <a:chExt cx="1114815" cy="3708057"/>
          </a:xfrm>
        </p:grpSpPr>
        <p:sp>
          <p:nvSpPr>
            <p:cNvPr id="158" name="正方形/長方形 157">
              <a:extLst>
                <a:ext uri="{FF2B5EF4-FFF2-40B4-BE49-F238E27FC236}">
                  <a16:creationId xmlns:a16="http://schemas.microsoft.com/office/drawing/2014/main" id="{CEAB9993-20A8-45B0-AFB8-888581400147}"/>
                </a:ext>
              </a:extLst>
            </p:cNvPr>
            <p:cNvSpPr/>
            <p:nvPr/>
          </p:nvSpPr>
          <p:spPr>
            <a:xfrm>
              <a:off x="5498318" y="2441813"/>
              <a:ext cx="401694" cy="254374"/>
            </a:xfrm>
            <a:prstGeom prst="rect">
              <a:avLst/>
            </a:prstGeom>
          </p:spPr>
          <p:txBody>
            <a:bodyPr wrap="none">
              <a:spAutoFit/>
            </a:bodyPr>
            <a:lstStyle/>
            <a:p>
              <a:pPr algn="ctr"/>
              <a:r>
                <a:rPr lang="ja-JP" altLang="en-US" sz="1200" b="1" dirty="0">
                  <a:latin typeface="Meiryo UI" panose="020B0604030504040204" pitchFamily="50" charset="-128"/>
                  <a:ea typeface="Meiryo UI" panose="020B0604030504040204" pitchFamily="50" charset="-128"/>
                </a:rPr>
                <a:t>ビジネス</a:t>
              </a:r>
              <a:endParaRPr lang="en-US" altLang="ja-JP" sz="1200" b="1" dirty="0">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98483D8C-A11C-43C4-BFB3-ADE551B7EBEA}"/>
                </a:ext>
              </a:extLst>
            </p:cNvPr>
            <p:cNvSpPr/>
            <p:nvPr/>
          </p:nvSpPr>
          <p:spPr>
            <a:xfrm>
              <a:off x="4951313" y="500709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配信名称</a:t>
              </a:r>
            </a:p>
          </p:txBody>
        </p:sp>
        <p:sp>
          <p:nvSpPr>
            <p:cNvPr id="160" name="正方形/長方形 159">
              <a:extLst>
                <a:ext uri="{FF2B5EF4-FFF2-40B4-BE49-F238E27FC236}">
                  <a16:creationId xmlns:a16="http://schemas.microsoft.com/office/drawing/2014/main" id="{900F84C2-44F2-45E8-84A4-722B49B89605}"/>
                </a:ext>
              </a:extLst>
            </p:cNvPr>
            <p:cNvSpPr/>
            <p:nvPr/>
          </p:nvSpPr>
          <p:spPr>
            <a:xfrm>
              <a:off x="4951313" y="301795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データセットタイトル</a:t>
              </a:r>
            </a:p>
          </p:txBody>
        </p:sp>
        <p:sp>
          <p:nvSpPr>
            <p:cNvPr id="161" name="正方形/長方形 160">
              <a:extLst>
                <a:ext uri="{FF2B5EF4-FFF2-40B4-BE49-F238E27FC236}">
                  <a16:creationId xmlns:a16="http://schemas.microsoft.com/office/drawing/2014/main" id="{0C2E661B-AD2A-4E44-B5C5-A2F39666636F}"/>
                </a:ext>
              </a:extLst>
            </p:cNvPr>
            <p:cNvSpPr/>
            <p:nvPr/>
          </p:nvSpPr>
          <p:spPr>
            <a:xfrm>
              <a:off x="4951313" y="323896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データセット公開者</a:t>
              </a:r>
            </a:p>
          </p:txBody>
        </p:sp>
        <p:sp>
          <p:nvSpPr>
            <p:cNvPr id="162" name="正方形/長方形 161">
              <a:extLst>
                <a:ext uri="{FF2B5EF4-FFF2-40B4-BE49-F238E27FC236}">
                  <a16:creationId xmlns:a16="http://schemas.microsoft.com/office/drawing/2014/main" id="{3342E380-9814-41D8-9E7D-CB5C4632691E}"/>
                </a:ext>
              </a:extLst>
            </p:cNvPr>
            <p:cNvSpPr/>
            <p:nvPr/>
          </p:nvSpPr>
          <p:spPr>
            <a:xfrm>
              <a:off x="4951313" y="345998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データセット</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63" name="正方形/長方形 162">
              <a:extLst>
                <a:ext uri="{FF2B5EF4-FFF2-40B4-BE49-F238E27FC236}">
                  <a16:creationId xmlns:a16="http://schemas.microsoft.com/office/drawing/2014/main" id="{D9BD55EB-1562-43EE-AC19-FFBFF5329F80}"/>
                </a:ext>
              </a:extLst>
            </p:cNvPr>
            <p:cNvSpPr/>
            <p:nvPr/>
          </p:nvSpPr>
          <p:spPr>
            <a:xfrm>
              <a:off x="4951313" y="3680999"/>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契約形態</a:t>
              </a:r>
            </a:p>
          </p:txBody>
        </p:sp>
        <p:sp>
          <p:nvSpPr>
            <p:cNvPr id="164" name="正方形/長方形 163">
              <a:extLst>
                <a:ext uri="{FF2B5EF4-FFF2-40B4-BE49-F238E27FC236}">
                  <a16:creationId xmlns:a16="http://schemas.microsoft.com/office/drawing/2014/main" id="{E497BEFB-D3AB-4D36-8A5A-C552ED0B366F}"/>
                </a:ext>
              </a:extLst>
            </p:cNvPr>
            <p:cNvSpPr/>
            <p:nvPr/>
          </p:nvSpPr>
          <p:spPr>
            <a:xfrm>
              <a:off x="4951313" y="3902015"/>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利用用途</a:t>
              </a:r>
            </a:p>
          </p:txBody>
        </p:sp>
        <p:sp>
          <p:nvSpPr>
            <p:cNvPr id="165" name="正方形/長方形 164">
              <a:extLst>
                <a:ext uri="{FF2B5EF4-FFF2-40B4-BE49-F238E27FC236}">
                  <a16:creationId xmlns:a16="http://schemas.microsoft.com/office/drawing/2014/main" id="{CBAFEEE9-AAB3-4177-95C5-070BFF79CBD9}"/>
                </a:ext>
              </a:extLst>
            </p:cNvPr>
            <p:cNvSpPr/>
            <p:nvPr/>
          </p:nvSpPr>
          <p:spPr>
            <a:xfrm>
              <a:off x="4951313" y="4123031"/>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有償無償</a:t>
              </a:r>
            </a:p>
          </p:txBody>
        </p:sp>
        <p:sp>
          <p:nvSpPr>
            <p:cNvPr id="166" name="正方形/長方形 165">
              <a:extLst>
                <a:ext uri="{FF2B5EF4-FFF2-40B4-BE49-F238E27FC236}">
                  <a16:creationId xmlns:a16="http://schemas.microsoft.com/office/drawing/2014/main" id="{1CB6C9D9-7203-4EBB-A588-C2EC887EF366}"/>
                </a:ext>
              </a:extLst>
            </p:cNvPr>
            <p:cNvSpPr/>
            <p:nvPr/>
          </p:nvSpPr>
          <p:spPr>
            <a:xfrm>
              <a:off x="4951313" y="4344047"/>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価格帯</a:t>
              </a:r>
            </a:p>
          </p:txBody>
        </p:sp>
        <p:sp>
          <p:nvSpPr>
            <p:cNvPr id="167" name="正方形/長方形 166">
              <a:extLst>
                <a:ext uri="{FF2B5EF4-FFF2-40B4-BE49-F238E27FC236}">
                  <a16:creationId xmlns:a16="http://schemas.microsoft.com/office/drawing/2014/main" id="{6AAEB834-409F-415C-9862-AA5780A64B58}"/>
                </a:ext>
              </a:extLst>
            </p:cNvPr>
            <p:cNvSpPr/>
            <p:nvPr/>
          </p:nvSpPr>
          <p:spPr>
            <a:xfrm>
              <a:off x="4951313" y="4565063"/>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語彙</a:t>
              </a:r>
            </a:p>
          </p:txBody>
        </p:sp>
        <p:sp>
          <p:nvSpPr>
            <p:cNvPr id="168" name="正方形/長方形 167">
              <a:extLst>
                <a:ext uri="{FF2B5EF4-FFF2-40B4-BE49-F238E27FC236}">
                  <a16:creationId xmlns:a16="http://schemas.microsoft.com/office/drawing/2014/main" id="{3D3A4A27-B522-42EB-8290-6EB7D27D3799}"/>
                </a:ext>
              </a:extLst>
            </p:cNvPr>
            <p:cNvSpPr/>
            <p:nvPr/>
          </p:nvSpPr>
          <p:spPr>
            <a:xfrm>
              <a:off x="4951313" y="4786079"/>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提供者</a:t>
              </a:r>
              <a:r>
                <a:rPr lang="en-US" altLang="ja-JP" sz="1050" b="1" dirty="0">
                  <a:solidFill>
                    <a:schemeClr val="tx1"/>
                  </a:solidFill>
                  <a:latin typeface="Meiryo UI" panose="020B0604030504040204" pitchFamily="50" charset="-128"/>
                  <a:ea typeface="Meiryo UI" panose="020B0604030504040204" pitchFamily="50" charset="-128"/>
                </a:rPr>
                <a:t>ID</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69" name="正方形/長方形 168">
              <a:extLst>
                <a:ext uri="{FF2B5EF4-FFF2-40B4-BE49-F238E27FC236}">
                  <a16:creationId xmlns:a16="http://schemas.microsoft.com/office/drawing/2014/main" id="{D949EF9C-F29D-49EF-B2F5-93C8D64FC47C}"/>
                </a:ext>
              </a:extLst>
            </p:cNvPr>
            <p:cNvSpPr/>
            <p:nvPr/>
          </p:nvSpPr>
          <p:spPr>
            <a:xfrm>
              <a:off x="4951313" y="5228111"/>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配信情報提供</a:t>
              </a:r>
              <a:r>
                <a:rPr lang="en-US" altLang="ja-JP" sz="1050" b="1" dirty="0">
                  <a:solidFill>
                    <a:schemeClr val="tx1"/>
                  </a:solidFill>
                  <a:latin typeface="Meiryo UI" panose="020B0604030504040204" pitchFamily="50" charset="-128"/>
                  <a:ea typeface="Meiryo UI" panose="020B0604030504040204" pitchFamily="50" charset="-128"/>
                </a:rPr>
                <a:t>URL</a:t>
              </a:r>
              <a:endParaRPr lang="ja-JP" altLang="en-US" sz="1050" b="1" dirty="0">
                <a:solidFill>
                  <a:schemeClr val="tx1"/>
                </a:solidFill>
                <a:latin typeface="Meiryo UI" panose="020B0604030504040204" pitchFamily="50" charset="-128"/>
                <a:ea typeface="Meiryo UI" panose="020B0604030504040204" pitchFamily="50" charset="-128"/>
              </a:endParaRPr>
            </a:p>
          </p:txBody>
        </p:sp>
        <p:sp>
          <p:nvSpPr>
            <p:cNvPr id="170" name="正方形/長方形 169">
              <a:extLst>
                <a:ext uri="{FF2B5EF4-FFF2-40B4-BE49-F238E27FC236}">
                  <a16:creationId xmlns:a16="http://schemas.microsoft.com/office/drawing/2014/main" id="{EED91A9C-0BD8-4D9B-B6A6-B02630F8AC78}"/>
                </a:ext>
              </a:extLst>
            </p:cNvPr>
            <p:cNvSpPr/>
            <p:nvPr/>
          </p:nvSpPr>
          <p:spPr>
            <a:xfrm>
              <a:off x="4951313" y="2796935"/>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カタログタイトル</a:t>
              </a:r>
            </a:p>
          </p:txBody>
        </p:sp>
        <p:sp>
          <p:nvSpPr>
            <p:cNvPr id="171" name="正方形/長方形 170">
              <a:extLst>
                <a:ext uri="{FF2B5EF4-FFF2-40B4-BE49-F238E27FC236}">
                  <a16:creationId xmlns:a16="http://schemas.microsoft.com/office/drawing/2014/main" id="{DF09D970-2C88-4B32-B14F-2866D7C792CD}"/>
                </a:ext>
              </a:extLst>
            </p:cNvPr>
            <p:cNvSpPr/>
            <p:nvPr/>
          </p:nvSpPr>
          <p:spPr>
            <a:xfrm>
              <a:off x="4951313" y="5449127"/>
              <a:ext cx="1114815" cy="1985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スキーマ</a:t>
              </a:r>
            </a:p>
          </p:txBody>
        </p:sp>
        <p:pic>
          <p:nvPicPr>
            <p:cNvPr id="172" name="図 171" descr="黒い背景に白い文字がある&#10;&#10;中程度の精度で自動的に生成された説明">
              <a:extLst>
                <a:ext uri="{FF2B5EF4-FFF2-40B4-BE49-F238E27FC236}">
                  <a16:creationId xmlns:a16="http://schemas.microsoft.com/office/drawing/2014/main" id="{781C1D50-57B8-4F7B-8C29-5B35B09BB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152" y="2381660"/>
              <a:ext cx="335158" cy="335158"/>
            </a:xfrm>
            <a:prstGeom prst="rect">
              <a:avLst/>
            </a:prstGeom>
            <a:noFill/>
          </p:spPr>
        </p:pic>
        <p:sp>
          <p:nvSpPr>
            <p:cNvPr id="173" name="正方形/長方形 172">
              <a:extLst>
                <a:ext uri="{FF2B5EF4-FFF2-40B4-BE49-F238E27FC236}">
                  <a16:creationId xmlns:a16="http://schemas.microsoft.com/office/drawing/2014/main" id="{2C1DFF89-B99B-4872-BDE9-241EC6F0064B}"/>
                </a:ext>
              </a:extLst>
            </p:cNvPr>
            <p:cNvSpPr/>
            <p:nvPr/>
          </p:nvSpPr>
          <p:spPr>
            <a:xfrm>
              <a:off x="4951313" y="5670143"/>
              <a:ext cx="1114815" cy="198554"/>
            </a:xfrm>
            <a:prstGeom prst="rect">
              <a:avLst/>
            </a:prstGeom>
            <a:solidFill>
              <a:schemeClr val="accent2">
                <a:lumMod val="60000"/>
                <a:lumOff val="4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リソース提供識別子</a:t>
              </a:r>
            </a:p>
          </p:txBody>
        </p:sp>
        <p:sp>
          <p:nvSpPr>
            <p:cNvPr id="174" name="正方形/長方形 173">
              <a:extLst>
                <a:ext uri="{FF2B5EF4-FFF2-40B4-BE49-F238E27FC236}">
                  <a16:creationId xmlns:a16="http://schemas.microsoft.com/office/drawing/2014/main" id="{EC524CAC-A63F-46DE-A8F2-1A74A2AF36A8}"/>
                </a:ext>
              </a:extLst>
            </p:cNvPr>
            <p:cNvSpPr/>
            <p:nvPr/>
          </p:nvSpPr>
          <p:spPr>
            <a:xfrm>
              <a:off x="4951313" y="5891163"/>
              <a:ext cx="1114815" cy="198554"/>
            </a:xfrm>
            <a:prstGeom prst="rect">
              <a:avLst/>
            </a:prstGeom>
            <a:solidFill>
              <a:schemeClr val="accent4">
                <a:lumMod val="20000"/>
                <a:lumOff val="80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契約確認要否</a:t>
              </a:r>
            </a:p>
          </p:txBody>
        </p:sp>
      </p:grpSp>
      <p:sp>
        <p:nvSpPr>
          <p:cNvPr id="183" name="正方形/長方形 182">
            <a:extLst>
              <a:ext uri="{FF2B5EF4-FFF2-40B4-BE49-F238E27FC236}">
                <a16:creationId xmlns:a16="http://schemas.microsoft.com/office/drawing/2014/main" id="{CC49528A-5BD3-40CD-9A19-AC4B1F046442}"/>
              </a:ext>
            </a:extLst>
          </p:cNvPr>
          <p:cNvSpPr/>
          <p:nvPr/>
        </p:nvSpPr>
        <p:spPr>
          <a:xfrm>
            <a:off x="5854954" y="1485516"/>
            <a:ext cx="5838734" cy="537238"/>
          </a:xfrm>
          <a:prstGeom prst="rect">
            <a:avLst/>
          </a:prstGeom>
          <a:noFill/>
        </p:spPr>
        <p:txBody>
          <a:bodyPr wrap="none" anchor="ctr">
            <a:noAutofit/>
          </a:bodyPr>
          <a:lstStyle/>
          <a:p>
            <a:pPr algn="ctr"/>
            <a:r>
              <a:rPr lang="ja-JP" altLang="en-US" sz="1600" b="1" dirty="0">
                <a:latin typeface="Meiryo UI" panose="020B0604030504040204" pitchFamily="50" charset="-128"/>
                <a:ea typeface="Meiryo UI" panose="020B0604030504040204" pitchFamily="50" charset="-128"/>
              </a:rPr>
              <a:t>用途別に３種類のコンフィグファイル（設定ファイル）を用意</a:t>
            </a:r>
            <a:endParaRPr lang="en-US" altLang="ja-JP" sz="1600" b="1" dirty="0">
              <a:latin typeface="Meiryo UI" panose="020B0604030504040204" pitchFamily="50" charset="-128"/>
              <a:ea typeface="Meiryo UI" panose="020B0604030504040204" pitchFamily="50" charset="-128"/>
            </a:endParaRPr>
          </a:p>
        </p:txBody>
      </p:sp>
      <p:sp>
        <p:nvSpPr>
          <p:cNvPr id="185" name="正方形/長方形 184">
            <a:extLst>
              <a:ext uri="{FF2B5EF4-FFF2-40B4-BE49-F238E27FC236}">
                <a16:creationId xmlns:a16="http://schemas.microsoft.com/office/drawing/2014/main" id="{6A8BAD44-F59B-47FD-A4A7-C56BC68138E0}"/>
              </a:ext>
            </a:extLst>
          </p:cNvPr>
          <p:cNvSpPr/>
          <p:nvPr/>
        </p:nvSpPr>
        <p:spPr>
          <a:xfrm>
            <a:off x="5618592" y="6388453"/>
            <a:ext cx="5838734" cy="328172"/>
          </a:xfrm>
          <a:prstGeom prst="rect">
            <a:avLst/>
          </a:prstGeom>
          <a:noFill/>
        </p:spPr>
        <p:txBody>
          <a:bodyPr wrap="none" anchor="ctr">
            <a:noAutofit/>
          </a:bodyPr>
          <a:lstStyle/>
          <a:p>
            <a:pPr algn="ct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システム管理者によるコンフィグファイルの更新で、項目設定の変更も可能。</a:t>
            </a:r>
            <a:endParaRPr lang="en-US" altLang="ja-JP" sz="1400" dirty="0">
              <a:latin typeface="Meiryo UI" panose="020B0604030504040204" pitchFamily="50" charset="-128"/>
              <a:ea typeface="Meiryo UI" panose="020B0604030504040204" pitchFamily="50" charset="-128"/>
            </a:endParaRPr>
          </a:p>
        </p:txBody>
      </p:sp>
      <p:sp>
        <p:nvSpPr>
          <p:cNvPr id="187" name="正方形/長方形 186">
            <a:extLst>
              <a:ext uri="{FF2B5EF4-FFF2-40B4-BE49-F238E27FC236}">
                <a16:creationId xmlns:a16="http://schemas.microsoft.com/office/drawing/2014/main" id="{71E34AAD-1468-4938-944F-398CF4578693}"/>
              </a:ext>
            </a:extLst>
          </p:cNvPr>
          <p:cNvSpPr/>
          <p:nvPr/>
        </p:nvSpPr>
        <p:spPr>
          <a:xfrm>
            <a:off x="249702" y="1510493"/>
            <a:ext cx="5520459" cy="537238"/>
          </a:xfrm>
          <a:prstGeom prst="rect">
            <a:avLst/>
          </a:prstGeom>
          <a:noFill/>
        </p:spPr>
        <p:txBody>
          <a:bodyPr wrap="none" anchor="ctr">
            <a:noAutofit/>
          </a:bodyPr>
          <a:lstStyle/>
          <a:p>
            <a:pPr algn="ctr"/>
            <a:r>
              <a:rPr lang="ja-JP" altLang="en-US" sz="1600" b="1" dirty="0">
                <a:latin typeface="Meiryo UI" panose="020B0604030504040204" pitchFamily="50" charset="-128"/>
                <a:ea typeface="Meiryo UI" panose="020B0604030504040204" pitchFamily="50" charset="-128"/>
              </a:rPr>
              <a:t>用途別にツールの初期表示を変更し、入力すべき項目を明確化</a:t>
            </a:r>
            <a:endParaRPr lang="en-US" altLang="ja-JP" sz="1600" b="1" dirty="0">
              <a:latin typeface="Meiryo UI" panose="020B0604030504040204" pitchFamily="50" charset="-128"/>
              <a:ea typeface="Meiryo UI" panose="020B0604030504040204" pitchFamily="50" charset="-128"/>
            </a:endParaRPr>
          </a:p>
        </p:txBody>
      </p:sp>
      <p:sp>
        <p:nvSpPr>
          <p:cNvPr id="190" name="正方形/長方形 189">
            <a:extLst>
              <a:ext uri="{FF2B5EF4-FFF2-40B4-BE49-F238E27FC236}">
                <a16:creationId xmlns:a16="http://schemas.microsoft.com/office/drawing/2014/main" id="{15DC6CF9-57A9-4DA4-ABD6-C8E20A6B3CE8}"/>
              </a:ext>
            </a:extLst>
          </p:cNvPr>
          <p:cNvSpPr/>
          <p:nvPr/>
        </p:nvSpPr>
        <p:spPr>
          <a:xfrm>
            <a:off x="493378" y="6380586"/>
            <a:ext cx="4633163" cy="274033"/>
          </a:xfrm>
          <a:prstGeom prst="rect">
            <a:avLst/>
          </a:prstGeom>
          <a:noFill/>
        </p:spPr>
        <p:txBody>
          <a:bodyPr wrap="none" anchor="ctr">
            <a:no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操作の詳細は、手順書を参照。</a:t>
            </a:r>
            <a:endParaRPr lang="en-US" altLang="ja-JP" sz="1400" dirty="0">
              <a:latin typeface="Meiryo UI" panose="020B0604030504040204" pitchFamily="50" charset="-128"/>
              <a:ea typeface="Meiryo UI" panose="020B0604030504040204" pitchFamily="50" charset="-128"/>
            </a:endParaRPr>
          </a:p>
        </p:txBody>
      </p:sp>
      <p:sp>
        <p:nvSpPr>
          <p:cNvPr id="195" name="矢印: 左 194">
            <a:extLst>
              <a:ext uri="{FF2B5EF4-FFF2-40B4-BE49-F238E27FC236}">
                <a16:creationId xmlns:a16="http://schemas.microsoft.com/office/drawing/2014/main" id="{3230B955-73BA-44F8-B5DB-D578763B25DF}"/>
              </a:ext>
            </a:extLst>
          </p:cNvPr>
          <p:cNvSpPr/>
          <p:nvPr/>
        </p:nvSpPr>
        <p:spPr>
          <a:xfrm>
            <a:off x="4448657" y="2575486"/>
            <a:ext cx="1036412" cy="222964"/>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96" name="正方形/長方形 195">
            <a:extLst>
              <a:ext uri="{FF2B5EF4-FFF2-40B4-BE49-F238E27FC236}">
                <a16:creationId xmlns:a16="http://schemas.microsoft.com/office/drawing/2014/main" id="{713169ED-B1AB-43E3-AFEF-3E1C337BAE51}"/>
              </a:ext>
            </a:extLst>
          </p:cNvPr>
          <p:cNvSpPr/>
          <p:nvPr/>
        </p:nvSpPr>
        <p:spPr>
          <a:xfrm>
            <a:off x="4448657" y="2029554"/>
            <a:ext cx="1119258" cy="537238"/>
          </a:xfrm>
          <a:prstGeom prst="rect">
            <a:avLst/>
          </a:prstGeom>
          <a:noFill/>
        </p:spPr>
        <p:txBody>
          <a:bodyPr wrap="none" anchor="ctr">
            <a:noAutofit/>
          </a:bodyPr>
          <a:lstStyle/>
          <a:p>
            <a:r>
              <a:rPr lang="ja-JP" altLang="en-US" sz="1050" dirty="0">
                <a:solidFill>
                  <a:schemeClr val="tx2"/>
                </a:solidFill>
                <a:latin typeface="Meiryo UI" panose="020B0604030504040204" pitchFamily="50" charset="-128"/>
                <a:ea typeface="Meiryo UI" panose="020B0604030504040204" pitchFamily="50" charset="-128"/>
              </a:rPr>
              <a:t>コンフィグファイルで</a:t>
            </a:r>
            <a:endParaRPr lang="en-US" altLang="ja-JP" sz="105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初期表示を制御</a:t>
            </a:r>
            <a:endParaRPr lang="en-US" altLang="ja-JP" sz="1050" dirty="0">
              <a:solidFill>
                <a:schemeClr val="tx2"/>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6217F8D3-D96A-4559-B54F-CBBE208DCDF8}"/>
              </a:ext>
            </a:extLst>
          </p:cNvPr>
          <p:cNvSpPr/>
          <p:nvPr/>
        </p:nvSpPr>
        <p:spPr>
          <a:xfrm>
            <a:off x="246453" y="665975"/>
            <a:ext cx="11724494" cy="88301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用途別に入力項目を折り畳む等の初期表示をすることで入力項目を限定する「項目フィルタリング」機能によって、入力を支援。</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入力必須の項目は未入力時にエラーメッセージを表示し、入力任意の項目は折り畳んで初期表示、入力推奨の項目は折り畳まず初期表示。</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「オープンデータ」</a:t>
            </a:r>
            <a:r>
              <a:rPr lang="ja-JP" altLang="en-US" sz="1600" dirty="0">
                <a:solidFill>
                  <a:schemeClr val="bg1"/>
                </a:solidFill>
                <a:latin typeface="Meiryo UI" panose="020B0604030504040204" pitchFamily="50" charset="-128"/>
                <a:ea typeface="Meiryo UI" panose="020B0604030504040204" pitchFamily="50" charset="-128"/>
              </a:rPr>
              <a:t>「利用許諾」「ビジネス」の</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種類のコンフィグファイル（設定ファイル）を提供。</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81" name="正方形/長方形 80">
            <a:extLst>
              <a:ext uri="{FF2B5EF4-FFF2-40B4-BE49-F238E27FC236}">
                <a16:creationId xmlns:a16="http://schemas.microsoft.com/office/drawing/2014/main" id="{6008A78A-0DC9-4C83-A777-21614A7F237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3.1.3</a:t>
            </a:r>
            <a:r>
              <a:rPr lang="ja-JP" altLang="en-US" sz="2000" b="1" dirty="0">
                <a:latin typeface="Meiryo UI" panose="020B0604030504040204" pitchFamily="50" charset="-128"/>
                <a:ea typeface="Meiryo UI" panose="020B0604030504040204" pitchFamily="50" charset="-128"/>
              </a:rPr>
              <a:t> データカタログ作成ツールの機能　</a:t>
            </a:r>
            <a:r>
              <a:rPr lang="en-US" altLang="ja-JP" sz="2000" b="1" dirty="0">
                <a:latin typeface="Meiryo UI" panose="020B0604030504040204" pitchFamily="50" charset="-128"/>
                <a:ea typeface="Meiryo UI" panose="020B0604030504040204" pitchFamily="50" charset="-128"/>
              </a:rPr>
              <a:t>(3)</a:t>
            </a:r>
            <a:r>
              <a:rPr lang="ja-JP" altLang="en-US" sz="2000" b="1" dirty="0">
                <a:latin typeface="Meiryo UI" panose="020B0604030504040204" pitchFamily="50" charset="-128"/>
                <a:ea typeface="Meiryo UI" panose="020B0604030504040204" pitchFamily="50" charset="-128"/>
              </a:rPr>
              <a:t>項目フィルタリング</a:t>
            </a:r>
            <a:endParaRPr lang="en-US" altLang="ja-JP" sz="2000" b="1" dirty="0">
              <a:latin typeface="Meiryo UI" panose="020B0604030504040204" pitchFamily="50" charset="-128"/>
              <a:ea typeface="Meiryo UI" panose="020B0604030504040204" pitchFamily="50" charset="-128"/>
            </a:endParaRPr>
          </a:p>
        </p:txBody>
      </p:sp>
      <p:sp>
        <p:nvSpPr>
          <p:cNvPr id="85" name="タイトル 4">
            <a:extLst>
              <a:ext uri="{FF2B5EF4-FFF2-40B4-BE49-F238E27FC236}">
                <a16:creationId xmlns:a16="http://schemas.microsoft.com/office/drawing/2014/main" id="{C215CA23-B0D2-46EA-A24F-1F20AA981D8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EC050B6D-B701-4237-9068-AE467738B5BF}"/>
              </a:ext>
            </a:extLst>
          </p:cNvPr>
          <p:cNvSpPr/>
          <p:nvPr/>
        </p:nvSpPr>
        <p:spPr>
          <a:xfrm rot="16200000">
            <a:off x="8371232"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sp>
        <p:nvSpPr>
          <p:cNvPr id="88" name="正方形/長方形 87">
            <a:extLst>
              <a:ext uri="{FF2B5EF4-FFF2-40B4-BE49-F238E27FC236}">
                <a16:creationId xmlns:a16="http://schemas.microsoft.com/office/drawing/2014/main" id="{6E211B58-A94B-4CEE-B3E1-89E02AC2AEA7}"/>
              </a:ext>
            </a:extLst>
          </p:cNvPr>
          <p:cNvSpPr/>
          <p:nvPr/>
        </p:nvSpPr>
        <p:spPr>
          <a:xfrm rot="16200000">
            <a:off x="10370271" y="6137222"/>
            <a:ext cx="391599" cy="211608"/>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8" b="1" dirty="0">
                <a:solidFill>
                  <a:schemeClr val="tx1"/>
                </a:solidFill>
                <a:latin typeface="Meiryo UI" panose="020B0604030504040204" pitchFamily="50" charset="-128"/>
                <a:ea typeface="Meiryo UI" panose="020B0604030504040204" pitchFamily="50" charset="-128"/>
              </a:rPr>
              <a:t>・・・</a:t>
            </a:r>
          </a:p>
        </p:txBody>
      </p:sp>
      <p:sp>
        <p:nvSpPr>
          <p:cNvPr id="91" name="正方形/長方形 90">
            <a:extLst>
              <a:ext uri="{FF2B5EF4-FFF2-40B4-BE49-F238E27FC236}">
                <a16:creationId xmlns:a16="http://schemas.microsoft.com/office/drawing/2014/main" id="{54AB7EF0-A6DE-4C69-84DA-DD068B2CEAF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7274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0" y="181428"/>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cs typeface="72 Black" panose="020B0A04030603020204" pitchFamily="34" charset="0"/>
              </a:rPr>
              <a:t>SIP</a:t>
            </a:r>
            <a:r>
              <a:rPr lang="ja-JP" altLang="en-US" sz="2000" dirty="0">
                <a:latin typeface="Meiryo UI" panose="020B0604030504040204" pitchFamily="50" charset="-128"/>
                <a:ea typeface="Meiryo UI" panose="020B0604030504040204" pitchFamily="50" charset="-128"/>
                <a:cs typeface="72 Black" panose="020B0A04030603020204" pitchFamily="34" charset="0"/>
              </a:rPr>
              <a:t>データカタログ項目仕様</a:t>
            </a:r>
            <a:r>
              <a:rPr lang="en-US" altLang="ja-JP" sz="2000" dirty="0">
                <a:latin typeface="Meiryo UI" panose="020B0604030504040204" pitchFamily="50" charset="-128"/>
                <a:ea typeface="Meiryo UI" panose="020B0604030504040204" pitchFamily="50" charset="-128"/>
                <a:cs typeface="72 Black" panose="020B0A04030603020204" pitchFamily="34" charset="0"/>
              </a:rPr>
              <a:t>Version2.0</a:t>
            </a:r>
            <a:r>
              <a:rPr lang="ja-JP" altLang="en-US" sz="2000" dirty="0">
                <a:latin typeface="Meiryo UI" panose="020B0604030504040204" pitchFamily="50" charset="-128"/>
                <a:ea typeface="Meiryo UI" panose="020B0604030504040204" pitchFamily="50" charset="-128"/>
                <a:cs typeface="72 Black" panose="020B0A04030603020204" pitchFamily="34" charset="0"/>
              </a:rPr>
              <a:t>ガイドラインが想定する読者　</a:t>
            </a:r>
            <a:endParaRPr lang="ja-JP" altLang="ja-JP" sz="1600" dirty="0">
              <a:latin typeface="Meiryo UI" panose="020B0604030504040204" pitchFamily="50" charset="-128"/>
              <a:ea typeface="Meiryo UI" panose="020B0604030504040204" pitchFamily="50" charset="-128"/>
              <a:cs typeface="72 Black" panose="020B0A04030603020204" pitchFamily="34" charset="0"/>
            </a:endParaRPr>
          </a:p>
        </p:txBody>
      </p:sp>
      <p:sp>
        <p:nvSpPr>
          <p:cNvPr id="4" name="正方形/長方形 3">
            <a:extLst>
              <a:ext uri="{FF2B5EF4-FFF2-40B4-BE49-F238E27FC236}">
                <a16:creationId xmlns:a16="http://schemas.microsoft.com/office/drawing/2014/main" id="{752FA731-70AA-41A1-BDF2-F7F79BDEABBD}"/>
              </a:ext>
            </a:extLst>
          </p:cNvPr>
          <p:cNvSpPr/>
          <p:nvPr/>
        </p:nvSpPr>
        <p:spPr>
          <a:xfrm>
            <a:off x="519896" y="863523"/>
            <a:ext cx="11152207" cy="563231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cs typeface="72 Black" panose="020B0A04030603020204" pitchFamily="34" charset="0"/>
              </a:rPr>
              <a:t>内閣府　</a:t>
            </a:r>
            <a:r>
              <a:rPr lang="en-US" altLang="ja-JP" dirty="0">
                <a:latin typeface="Meiryo UI" panose="020B0604030504040204" pitchFamily="50" charset="-128"/>
                <a:ea typeface="Meiryo UI" panose="020B0604030504040204" pitchFamily="50" charset="-128"/>
                <a:cs typeface="72 Black" panose="020B0A04030603020204" pitchFamily="34" charset="0"/>
              </a:rPr>
              <a:t>SIP</a:t>
            </a:r>
            <a:r>
              <a:rPr lang="ja-JP" altLang="en-US" dirty="0">
                <a:latin typeface="Meiryo UI" panose="020B0604030504040204" pitchFamily="50" charset="-128"/>
                <a:ea typeface="Meiryo UI" panose="020B0604030504040204" pitchFamily="50" charset="-128"/>
                <a:cs typeface="72 Black" panose="020B0A04030603020204" pitchFamily="34" charset="0"/>
              </a:rPr>
              <a:t>分野間データ連携基盤における</a:t>
            </a:r>
            <a:r>
              <a:rPr lang="en-US" altLang="ja-JP" dirty="0">
                <a:latin typeface="Meiryo UI" panose="020B0604030504040204" pitchFamily="50" charset="-128"/>
                <a:ea typeface="Meiryo UI" panose="020B0604030504040204" pitchFamily="50" charset="-128"/>
                <a:cs typeface="72 Black" panose="020B0A04030603020204" pitchFamily="34" charset="0"/>
              </a:rPr>
              <a:t>2021</a:t>
            </a:r>
            <a:r>
              <a:rPr lang="ja-JP" altLang="en-US" dirty="0">
                <a:latin typeface="Meiryo UI" panose="020B0604030504040204" pitchFamily="50" charset="-128"/>
                <a:ea typeface="Meiryo UI" panose="020B0604030504040204" pitchFamily="50" charset="-128"/>
                <a:cs typeface="72 Black" panose="020B0A04030603020204" pitchFamily="34" charset="0"/>
              </a:rPr>
              <a:t>年度の研究・開発・普及活動の一環として、</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a:t>
            </a:r>
            <a:r>
              <a:rPr lang="en-US" altLang="ja-JP" dirty="0">
                <a:latin typeface="Meiryo UI" panose="020B0604030504040204" pitchFamily="50" charset="-128"/>
                <a:ea typeface="Meiryo UI" panose="020B0604030504040204" pitchFamily="50" charset="-128"/>
                <a:cs typeface="72 Black" panose="020B0A04030603020204" pitchFamily="34" charset="0"/>
              </a:rPr>
              <a:t>SIP</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 </a:t>
            </a:r>
            <a:r>
              <a:rPr lang="en-US" altLang="ja-JP" dirty="0">
                <a:latin typeface="Meiryo UI" panose="020B0604030504040204" pitchFamily="50" charset="-128"/>
                <a:ea typeface="Meiryo UI" panose="020B0604030504040204" pitchFamily="50" charset="-128"/>
                <a:cs typeface="72 Black" panose="020B0A04030603020204" pitchFamily="34" charset="0"/>
              </a:rPr>
              <a:t>Version2.0</a:t>
            </a:r>
            <a:r>
              <a:rPr lang="ja-JP" altLang="en-US" dirty="0">
                <a:latin typeface="Meiryo UI" panose="020B0604030504040204" pitchFamily="50" charset="-128"/>
                <a:ea typeface="Meiryo UI" panose="020B0604030504040204" pitchFamily="50" charset="-128"/>
                <a:cs typeface="72 Black" panose="020B0A04030603020204" pitchFamily="34" charset="0"/>
              </a:rPr>
              <a:t>」を策定した。</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a:t>
            </a:r>
            <a:r>
              <a:rPr lang="en-US" altLang="ja-JP" dirty="0">
                <a:latin typeface="Meiryo UI" panose="020B0604030504040204" pitchFamily="50" charset="-128"/>
                <a:ea typeface="Meiryo UI" panose="020B0604030504040204" pitchFamily="50" charset="-128"/>
                <a:cs typeface="72 Black" panose="020B0A04030603020204" pitchFamily="34" charset="0"/>
              </a:rPr>
              <a:t>SIP</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 </a:t>
            </a:r>
            <a:r>
              <a:rPr lang="en-US" altLang="ja-JP" dirty="0">
                <a:latin typeface="Meiryo UI" panose="020B0604030504040204" pitchFamily="50" charset="-128"/>
                <a:ea typeface="Meiryo UI" panose="020B0604030504040204" pitchFamily="50" charset="-128"/>
                <a:cs typeface="72 Black" panose="020B0A04030603020204" pitchFamily="34" charset="0"/>
              </a:rPr>
              <a:t>Version2.0</a:t>
            </a:r>
            <a:r>
              <a:rPr lang="ja-JP" altLang="en-US" dirty="0">
                <a:latin typeface="Meiryo UI" panose="020B0604030504040204" pitchFamily="50" charset="-128"/>
                <a:ea typeface="Meiryo UI" panose="020B0604030504040204" pitchFamily="50" charset="-128"/>
                <a:cs typeface="72 Black" panose="020B0A04030603020204" pitchFamily="34" charset="0"/>
              </a:rPr>
              <a:t>」は、様々なデータカタログサイトを</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横断的に検索することを目的としたデータカタログ項目の仕様となっている。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例えば、有償データを利用するためのライセンスを記載可能な項目やデータ流通の実現に</a:t>
            </a:r>
            <a:br>
              <a:rPr lang="en-US" altLang="ja-JP" dirty="0">
                <a:latin typeface="Meiryo UI" panose="020B0604030504040204" pitchFamily="50" charset="-128"/>
                <a:ea typeface="Meiryo UI" panose="020B0604030504040204" pitchFamily="50" charset="-128"/>
                <a:cs typeface="72 Black" panose="020B0A04030603020204" pitchFamily="34" charset="0"/>
              </a:rPr>
            </a:br>
            <a:r>
              <a:rPr lang="ja-JP" altLang="en-US" dirty="0">
                <a:latin typeface="Meiryo UI" panose="020B0604030504040204" pitchFamily="50" charset="-128"/>
                <a:ea typeface="Meiryo UI" panose="020B0604030504040204" pitchFamily="50" charset="-128"/>
                <a:cs typeface="72 Black" panose="020B0A04030603020204" pitchFamily="34" charset="0"/>
              </a:rPr>
              <a:t>向けた</a:t>
            </a:r>
            <a:r>
              <a:rPr lang="en-US" altLang="ja-JP" dirty="0">
                <a:latin typeface="Meiryo UI" panose="020B0604030504040204" pitchFamily="50" charset="-128"/>
                <a:ea typeface="Meiryo UI" panose="020B0604030504040204" pitchFamily="50" charset="-128"/>
                <a:cs typeface="72 Black" panose="020B0A04030603020204" pitchFamily="34" charset="0"/>
              </a:rPr>
              <a:t>CADDE</a:t>
            </a:r>
            <a:r>
              <a:rPr lang="ja-JP" altLang="en-US" dirty="0">
                <a:latin typeface="Meiryo UI" panose="020B0604030504040204" pitchFamily="50" charset="-128"/>
                <a:ea typeface="Meiryo UI" panose="020B0604030504040204" pitchFamily="50" charset="-128"/>
                <a:cs typeface="72 Black" panose="020B0A04030603020204" pitchFamily="34" charset="0"/>
              </a:rPr>
              <a:t>コネクタを利用したデータ交換に必要な項目などを含んでいる。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本ガイドラインでは、以下のような読者を想定した内容となっている。</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（１）</a:t>
            </a:r>
            <a:r>
              <a:rPr lang="en-US" altLang="ja-JP" dirty="0">
                <a:latin typeface="Meiryo UI" panose="020B0604030504040204" pitchFamily="50" charset="-128"/>
                <a:ea typeface="Meiryo UI" panose="020B0604030504040204" pitchFamily="50" charset="-128"/>
                <a:cs typeface="72 Black" panose="020B0A04030603020204" pitchFamily="34" charset="0"/>
              </a:rPr>
              <a:t>SIP</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a:t>
            </a:r>
            <a:r>
              <a:rPr lang="en-US" altLang="ja-JP" dirty="0">
                <a:latin typeface="Meiryo UI" panose="020B0604030504040204" pitchFamily="50" charset="-128"/>
                <a:ea typeface="Meiryo UI" panose="020B0604030504040204" pitchFamily="50" charset="-128"/>
                <a:cs typeface="72 Black" panose="020B0A04030603020204" pitchFamily="34" charset="0"/>
              </a:rPr>
              <a:t>Version2.0</a:t>
            </a:r>
            <a:r>
              <a:rPr lang="ja-JP" altLang="en-US" dirty="0">
                <a:latin typeface="Meiryo UI" panose="020B0604030504040204" pitchFamily="50" charset="-128"/>
                <a:ea typeface="Meiryo UI" panose="020B0604030504040204" pitchFamily="50" charset="-128"/>
                <a:cs typeface="72 Black" panose="020B0A04030603020204" pitchFamily="34" charset="0"/>
              </a:rPr>
              <a:t>の理解を深めたい方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（２）データカタログを作成したい方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　　（３）</a:t>
            </a:r>
            <a:r>
              <a:rPr lang="en-US" altLang="ja-JP" dirty="0">
                <a:latin typeface="Meiryo UI" panose="020B0604030504040204" pitchFamily="50" charset="-128"/>
                <a:ea typeface="Meiryo UI" panose="020B0604030504040204" pitchFamily="50" charset="-128"/>
                <a:cs typeface="72 Black" panose="020B0A04030603020204" pitchFamily="34" charset="0"/>
              </a:rPr>
              <a:t>CADDE</a:t>
            </a:r>
            <a:r>
              <a:rPr lang="ja-JP" altLang="en-US" dirty="0">
                <a:latin typeface="Meiryo UI" panose="020B0604030504040204" pitchFamily="50" charset="-128"/>
                <a:ea typeface="Meiryo UI" panose="020B0604030504040204" pitchFamily="50" charset="-128"/>
                <a:cs typeface="72 Black" panose="020B0A04030603020204" pitchFamily="34" charset="0"/>
              </a:rPr>
              <a:t>コネクタを利用してデータ提供・利用したい方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en-US" altLang="ja-JP" dirty="0">
                <a:latin typeface="Meiryo UI" panose="020B0604030504040204" pitchFamily="50" charset="-128"/>
                <a:ea typeface="Meiryo UI" panose="020B0604030504040204" pitchFamily="50" charset="-128"/>
                <a:cs typeface="72 Black" panose="020B0A04030603020204" pitchFamily="34" charset="0"/>
              </a:rPr>
              <a:t>    </a:t>
            </a:r>
            <a:r>
              <a:rPr lang="ja-JP" altLang="en-US" dirty="0">
                <a:latin typeface="Meiryo UI" panose="020B0604030504040204" pitchFamily="50" charset="-128"/>
                <a:ea typeface="Meiryo UI" panose="020B0604030504040204" pitchFamily="50" charset="-128"/>
                <a:cs typeface="72 Black" panose="020B0A04030603020204" pitchFamily="34" charset="0"/>
              </a:rPr>
              <a:t>（４）カタログシステムを導入したい方</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本ガイドラインでは、「</a:t>
            </a:r>
            <a:r>
              <a:rPr lang="en-US" altLang="ja-JP" dirty="0">
                <a:latin typeface="Meiryo UI" panose="020B0604030504040204" pitchFamily="50" charset="-128"/>
                <a:ea typeface="Meiryo UI" panose="020B0604030504040204" pitchFamily="50" charset="-128"/>
                <a:cs typeface="72 Black" panose="020B0A04030603020204" pitchFamily="34" charset="0"/>
              </a:rPr>
              <a:t>SIP</a:t>
            </a:r>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データカタログ項目仕様 </a:t>
            </a:r>
            <a:r>
              <a:rPr lang="en-US" altLang="ja-JP" dirty="0">
                <a:latin typeface="Meiryo UI" panose="020B0604030504040204" pitchFamily="50" charset="-128"/>
                <a:ea typeface="Meiryo UI" panose="020B0604030504040204" pitchFamily="50" charset="-128"/>
                <a:cs typeface="72 Black" panose="020B0A04030603020204" pitchFamily="34" charset="0"/>
              </a:rPr>
              <a:t>Version2.0</a:t>
            </a:r>
            <a:r>
              <a:rPr lang="ja-JP" altLang="en-US" dirty="0">
                <a:latin typeface="Meiryo UI" panose="020B0604030504040204" pitchFamily="50" charset="-128"/>
                <a:ea typeface="Meiryo UI" panose="020B0604030504040204" pitchFamily="50" charset="-128"/>
                <a:cs typeface="72 Black" panose="020B0A04030603020204" pitchFamily="34" charset="0"/>
              </a:rPr>
              <a:t>」の説明以外にも、</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データカタログを効率的に作成するデータカタログ作成ツールのご紹介や</a:t>
            </a:r>
            <a:endParaRPr lang="en-US" altLang="ja-JP" dirty="0">
              <a:latin typeface="Meiryo UI" panose="020B0604030504040204" pitchFamily="50" charset="-128"/>
              <a:ea typeface="Meiryo UI" panose="020B0604030504040204" pitchFamily="50" charset="-128"/>
              <a:cs typeface="72 Black" panose="020B0A04030603020204" pitchFamily="34" charset="0"/>
            </a:endParaRPr>
          </a:p>
          <a:p>
            <a:r>
              <a:rPr lang="ja-JP" altLang="en-US" dirty="0">
                <a:latin typeface="Meiryo UI" panose="020B0604030504040204" pitchFamily="50" charset="-128"/>
                <a:ea typeface="Meiryo UI" panose="020B0604030504040204" pitchFamily="50" charset="-128"/>
                <a:cs typeface="72 Black" panose="020B0A04030603020204" pitchFamily="34" charset="0"/>
              </a:rPr>
              <a:t>オープンソースのデータカタログ管理システムである</a:t>
            </a:r>
            <a:r>
              <a:rPr lang="en-US" altLang="ja-JP" dirty="0">
                <a:latin typeface="Meiryo UI" panose="020B0604030504040204" pitchFamily="50" charset="-128"/>
                <a:ea typeface="Meiryo UI" panose="020B0604030504040204" pitchFamily="50" charset="-128"/>
                <a:cs typeface="72 Black" panose="020B0A04030603020204" pitchFamily="34" charset="0"/>
              </a:rPr>
              <a:t>CKAN</a:t>
            </a:r>
            <a:r>
              <a:rPr lang="ja-JP" altLang="en-US" dirty="0">
                <a:latin typeface="Meiryo UI" panose="020B0604030504040204" pitchFamily="50" charset="-128"/>
                <a:ea typeface="Meiryo UI" panose="020B0604030504040204" pitchFamily="50" charset="-128"/>
                <a:cs typeface="72 Black" panose="020B0A04030603020204" pitchFamily="34" charset="0"/>
              </a:rPr>
              <a:t>における実装方法も紹介する。 </a:t>
            </a:r>
            <a:endParaRPr lang="ja-JP" altLang="ja-JP" dirty="0">
              <a:latin typeface="Meiryo UI" panose="020B0604030504040204" pitchFamily="50" charset="-128"/>
              <a:ea typeface="Meiryo UI" panose="020B0604030504040204" pitchFamily="50" charset="-128"/>
              <a:cs typeface="72 Black" panose="020B0A04030603020204" pitchFamily="34" charset="0"/>
            </a:endParaRPr>
          </a:p>
        </p:txBody>
      </p:sp>
    </p:spTree>
    <p:extLst>
      <p:ext uri="{BB962C8B-B14F-4D97-AF65-F5344CB8AC3E}">
        <p14:creationId xmlns:p14="http://schemas.microsoft.com/office/powerpoint/2010/main" val="698304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黒い背景に白い文字がある&#10;&#10;中程度の精度で自動的に生成された説明">
            <a:extLst>
              <a:ext uri="{FF2B5EF4-FFF2-40B4-BE49-F238E27FC236}">
                <a16:creationId xmlns:a16="http://schemas.microsoft.com/office/drawing/2014/main" id="{50D75F86-2732-43C8-A447-1DD904BC1F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295" y="3548221"/>
            <a:ext cx="817999" cy="817999"/>
          </a:xfrm>
          <a:prstGeom prst="rect">
            <a:avLst/>
          </a:prstGeom>
        </p:spPr>
      </p:pic>
      <p:sp>
        <p:nvSpPr>
          <p:cNvPr id="8" name="矢印: 右 7">
            <a:extLst>
              <a:ext uri="{FF2B5EF4-FFF2-40B4-BE49-F238E27FC236}">
                <a16:creationId xmlns:a16="http://schemas.microsoft.com/office/drawing/2014/main" id="{B9B28369-E4F4-4C8E-B081-3BB97717846B}"/>
              </a:ext>
            </a:extLst>
          </p:cNvPr>
          <p:cNvSpPr/>
          <p:nvPr/>
        </p:nvSpPr>
        <p:spPr>
          <a:xfrm>
            <a:off x="1196589" y="3715026"/>
            <a:ext cx="593145" cy="484389"/>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pic>
        <p:nvPicPr>
          <p:cNvPr id="9" name="図 8" descr="黒い背景に白い文字がある&#10;&#10;中程度の精度で自動的に生成された説明">
            <a:extLst>
              <a:ext uri="{FF2B5EF4-FFF2-40B4-BE49-F238E27FC236}">
                <a16:creationId xmlns:a16="http://schemas.microsoft.com/office/drawing/2014/main" id="{70FDFE04-8F44-4523-9204-82F2647F3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9058" y="3548221"/>
            <a:ext cx="817999" cy="817999"/>
          </a:xfrm>
          <a:prstGeom prst="rect">
            <a:avLst/>
          </a:prstGeom>
        </p:spPr>
      </p:pic>
      <p:sp>
        <p:nvSpPr>
          <p:cNvPr id="10" name="矢印: 右 9">
            <a:extLst>
              <a:ext uri="{FF2B5EF4-FFF2-40B4-BE49-F238E27FC236}">
                <a16:creationId xmlns:a16="http://schemas.microsoft.com/office/drawing/2014/main" id="{86F5578E-BCE2-46C8-ADED-4C2486B2102E}"/>
              </a:ext>
            </a:extLst>
          </p:cNvPr>
          <p:cNvSpPr/>
          <p:nvPr/>
        </p:nvSpPr>
        <p:spPr>
          <a:xfrm>
            <a:off x="10301834" y="3715026"/>
            <a:ext cx="593145" cy="484389"/>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7" name="テキスト ボックス 16">
            <a:extLst>
              <a:ext uri="{FF2B5EF4-FFF2-40B4-BE49-F238E27FC236}">
                <a16:creationId xmlns:a16="http://schemas.microsoft.com/office/drawing/2014/main" id="{5A2FF9B4-37C3-4992-90B8-101AA848C738}"/>
              </a:ext>
            </a:extLst>
          </p:cNvPr>
          <p:cNvSpPr txBox="1"/>
          <p:nvPr/>
        </p:nvSpPr>
        <p:spPr>
          <a:xfrm>
            <a:off x="11506" y="4404204"/>
            <a:ext cx="1320884" cy="738664"/>
          </a:xfrm>
          <a:prstGeom prst="rect">
            <a:avLst/>
          </a:prstGeom>
          <a:noFill/>
        </p:spPr>
        <p:txBody>
          <a:bodyPr wrap="square" rtlCol="0">
            <a:spAutoFit/>
          </a:bodyPr>
          <a:lstStyle/>
          <a:p>
            <a:pPr marL="105510" indent="-105510" algn="ctr">
              <a:tabLst>
                <a:tab pos="2975783" algn="l"/>
              </a:tabLst>
            </a:pPr>
            <a:r>
              <a:rPr lang="en-US" altLang="ja-JP" sz="1400" dirty="0">
                <a:latin typeface="Meiryo UI"/>
                <a:ea typeface="Meiryo UI"/>
              </a:rPr>
              <a:t>A</a:t>
            </a:r>
            <a:r>
              <a:rPr lang="ja-JP" altLang="en-US" sz="1400" dirty="0">
                <a:latin typeface="Meiryo UI"/>
                <a:ea typeface="Meiryo UI"/>
              </a:rPr>
              <a:t>市　</a:t>
            </a:r>
            <a:endParaRPr lang="en-US" altLang="ja-JP" sz="1400" dirty="0">
              <a:latin typeface="Meiryo UI"/>
              <a:ea typeface="Meiryo UI"/>
            </a:endParaRPr>
          </a:p>
          <a:p>
            <a:pPr marL="105510" indent="-105510" algn="ctr">
              <a:tabLst>
                <a:tab pos="2975783" algn="l"/>
              </a:tabLst>
            </a:pPr>
            <a:r>
              <a:rPr lang="ja-JP" altLang="en-US" sz="1400" dirty="0">
                <a:latin typeface="Meiryo UI"/>
                <a:ea typeface="Meiryo UI"/>
              </a:rPr>
              <a:t>観光データ</a:t>
            </a:r>
            <a:endParaRPr lang="en-US" altLang="ja-JP" sz="1400" dirty="0">
              <a:latin typeface="Meiryo UI"/>
              <a:ea typeface="Meiryo UI"/>
            </a:endParaRPr>
          </a:p>
          <a:p>
            <a:pPr marL="105510" indent="-105510" algn="ctr">
              <a:tabLst>
                <a:tab pos="2975783" algn="l"/>
              </a:tabLst>
            </a:pPr>
            <a:r>
              <a:rPr lang="en-US" altLang="ja-JP" sz="1400" dirty="0">
                <a:latin typeface="Meiryo UI"/>
                <a:ea typeface="Meiryo UI"/>
              </a:rPr>
              <a:t>6</a:t>
            </a:r>
            <a:r>
              <a:rPr lang="ja-JP" altLang="en-US" sz="1400" dirty="0">
                <a:latin typeface="Meiryo UI"/>
                <a:ea typeface="Meiryo UI"/>
              </a:rPr>
              <a:t>月版</a:t>
            </a:r>
            <a:endParaRPr lang="en-US" altLang="ja-JP" sz="1400" dirty="0">
              <a:latin typeface="Meiryo UI"/>
              <a:ea typeface="Meiryo UI"/>
            </a:endParaRPr>
          </a:p>
        </p:txBody>
      </p:sp>
      <p:sp>
        <p:nvSpPr>
          <p:cNvPr id="18" name="テキスト ボックス 17">
            <a:extLst>
              <a:ext uri="{FF2B5EF4-FFF2-40B4-BE49-F238E27FC236}">
                <a16:creationId xmlns:a16="http://schemas.microsoft.com/office/drawing/2014/main" id="{5F9F7B08-F454-4767-8041-7664EE420F08}"/>
              </a:ext>
            </a:extLst>
          </p:cNvPr>
          <p:cNvSpPr txBox="1"/>
          <p:nvPr/>
        </p:nvSpPr>
        <p:spPr>
          <a:xfrm>
            <a:off x="10807616" y="4404204"/>
            <a:ext cx="1320884" cy="738664"/>
          </a:xfrm>
          <a:prstGeom prst="rect">
            <a:avLst/>
          </a:prstGeom>
          <a:noFill/>
        </p:spPr>
        <p:txBody>
          <a:bodyPr wrap="square" rtlCol="0">
            <a:spAutoFit/>
          </a:bodyPr>
          <a:lstStyle/>
          <a:p>
            <a:pPr marL="105510" indent="-105510" algn="ctr">
              <a:tabLst>
                <a:tab pos="2975783" algn="l"/>
              </a:tabLst>
            </a:pPr>
            <a:r>
              <a:rPr lang="en-US" altLang="ja-JP" sz="1400" dirty="0">
                <a:latin typeface="Meiryo UI"/>
                <a:ea typeface="Meiryo UI"/>
              </a:rPr>
              <a:t>A</a:t>
            </a:r>
            <a:r>
              <a:rPr lang="ja-JP" altLang="en-US" sz="1400" dirty="0">
                <a:latin typeface="Meiryo UI"/>
                <a:ea typeface="Meiryo UI"/>
              </a:rPr>
              <a:t>市　</a:t>
            </a:r>
            <a:endParaRPr lang="en-US" altLang="ja-JP" sz="1400" dirty="0">
              <a:latin typeface="Meiryo UI"/>
              <a:ea typeface="Meiryo UI"/>
            </a:endParaRPr>
          </a:p>
          <a:p>
            <a:pPr marL="105510" indent="-105510" algn="ctr">
              <a:tabLst>
                <a:tab pos="2975783" algn="l"/>
              </a:tabLst>
            </a:pPr>
            <a:r>
              <a:rPr lang="ja-JP" altLang="en-US" sz="1400" dirty="0">
                <a:latin typeface="Meiryo UI"/>
                <a:ea typeface="Meiryo UI"/>
              </a:rPr>
              <a:t>観光データ</a:t>
            </a:r>
            <a:endParaRPr lang="en-US" altLang="ja-JP" sz="1400" dirty="0">
              <a:latin typeface="Meiryo UI"/>
              <a:ea typeface="Meiryo UI"/>
            </a:endParaRPr>
          </a:p>
          <a:p>
            <a:pPr marL="105510" indent="-105510" algn="ctr">
              <a:tabLst>
                <a:tab pos="2975783" algn="l"/>
              </a:tabLst>
            </a:pPr>
            <a:r>
              <a:rPr lang="en-US" altLang="ja-JP" sz="1400" dirty="0">
                <a:latin typeface="Meiryo UI"/>
                <a:ea typeface="Meiryo UI"/>
              </a:rPr>
              <a:t>7</a:t>
            </a:r>
            <a:r>
              <a:rPr lang="ja-JP" altLang="en-US" sz="1400" dirty="0">
                <a:latin typeface="Meiryo UI"/>
                <a:ea typeface="Meiryo UI"/>
              </a:rPr>
              <a:t>月版</a:t>
            </a:r>
            <a:endParaRPr lang="en-US" altLang="ja-JP" sz="1400" dirty="0">
              <a:latin typeface="Meiryo UI"/>
              <a:ea typeface="Meiryo UI"/>
            </a:endParaRPr>
          </a:p>
        </p:txBody>
      </p:sp>
      <p:sp>
        <p:nvSpPr>
          <p:cNvPr id="19" name="四角形: 角を丸くする 18">
            <a:extLst>
              <a:ext uri="{FF2B5EF4-FFF2-40B4-BE49-F238E27FC236}">
                <a16:creationId xmlns:a16="http://schemas.microsoft.com/office/drawing/2014/main" id="{A35BF580-F980-45FB-9526-D6D628F9F0E3}"/>
              </a:ext>
            </a:extLst>
          </p:cNvPr>
          <p:cNvSpPr/>
          <p:nvPr/>
        </p:nvSpPr>
        <p:spPr>
          <a:xfrm>
            <a:off x="1988511" y="1192015"/>
            <a:ext cx="8101270" cy="5544000"/>
          </a:xfrm>
          <a:prstGeom prst="roundRect">
            <a:avLst>
              <a:gd name="adj" fmla="val 1929"/>
            </a:avLst>
          </a:prstGeom>
          <a:ln/>
        </p:spPr>
        <p:style>
          <a:lnRef idx="3">
            <a:schemeClr val="lt1"/>
          </a:lnRef>
          <a:fillRef idx="1">
            <a:schemeClr val="accent2"/>
          </a:fillRef>
          <a:effectRef idx="1">
            <a:schemeClr val="accent2"/>
          </a:effectRef>
          <a:fontRef idx="minor">
            <a:schemeClr val="lt1"/>
          </a:fontRef>
        </p:style>
        <p:txBody>
          <a:bodyPr rtlCol="0" anchor="b"/>
          <a:lstStyle/>
          <a:p>
            <a:pPr marL="1109812" indent="-1109812" algn="ctr">
              <a:tabLst>
                <a:tab pos="2975783" algn="l"/>
              </a:tabLst>
            </a:pPr>
            <a:endParaRPr lang="en-US" altLang="ja-JP" sz="1723" dirty="0">
              <a:latin typeface="Meiryo UI"/>
              <a:ea typeface="Meiryo UI"/>
            </a:endParaRPr>
          </a:p>
          <a:p>
            <a:pPr marL="105510" indent="-105510" algn="ctr">
              <a:tabLst>
                <a:tab pos="2975783" algn="l"/>
              </a:tabLst>
            </a:pPr>
            <a:endParaRPr lang="en-US" altLang="ja-JP" sz="1723" dirty="0">
              <a:latin typeface="Meiryo UI"/>
              <a:ea typeface="Meiryo UI"/>
            </a:endParaRPr>
          </a:p>
        </p:txBody>
      </p:sp>
      <p:sp>
        <p:nvSpPr>
          <p:cNvPr id="20" name="正方形/長方形 19">
            <a:extLst>
              <a:ext uri="{FF2B5EF4-FFF2-40B4-BE49-F238E27FC236}">
                <a16:creationId xmlns:a16="http://schemas.microsoft.com/office/drawing/2014/main" id="{E539F42E-74A1-4B61-A0AD-DC2143D89DB2}"/>
              </a:ext>
            </a:extLst>
          </p:cNvPr>
          <p:cNvSpPr/>
          <p:nvPr/>
        </p:nvSpPr>
        <p:spPr>
          <a:xfrm>
            <a:off x="2079160" y="1257300"/>
            <a:ext cx="7919474" cy="5396018"/>
          </a:xfrm>
          <a:prstGeom prst="rect">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09812" indent="-1109812" algn="ctr">
              <a:tabLst>
                <a:tab pos="2975783" algn="l"/>
              </a:tabLst>
            </a:pPr>
            <a:r>
              <a:rPr lang="ja-JP" altLang="en-US" sz="1400" dirty="0">
                <a:latin typeface="Meiryo UI"/>
                <a:ea typeface="Meiryo UI"/>
              </a:rPr>
              <a:t>＜データカタログ作成ツール（編集イメージ）＞</a:t>
            </a:r>
          </a:p>
        </p:txBody>
      </p:sp>
      <p:sp>
        <p:nvSpPr>
          <p:cNvPr id="24" name="正方形/長方形 23">
            <a:extLst>
              <a:ext uri="{FF2B5EF4-FFF2-40B4-BE49-F238E27FC236}">
                <a16:creationId xmlns:a16="http://schemas.microsoft.com/office/drawing/2014/main" id="{3B1575B4-503F-448E-BC00-F25426B9A264}"/>
              </a:ext>
            </a:extLst>
          </p:cNvPr>
          <p:cNvSpPr/>
          <p:nvPr/>
        </p:nvSpPr>
        <p:spPr>
          <a:xfrm>
            <a:off x="249295" y="689481"/>
            <a:ext cx="11724494" cy="41168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「カタログ再利用」機能によって、既存の</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データカタログを</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取り込み、一部の値を修正することでデータカタログの</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新規作成</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を支援</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p>
        </p:txBody>
      </p:sp>
      <p:graphicFrame>
        <p:nvGraphicFramePr>
          <p:cNvPr id="21" name="表 52">
            <a:extLst>
              <a:ext uri="{FF2B5EF4-FFF2-40B4-BE49-F238E27FC236}">
                <a16:creationId xmlns:a16="http://schemas.microsoft.com/office/drawing/2014/main" id="{877684CA-DFC3-4F55-9233-DFC79D1228B5}"/>
              </a:ext>
            </a:extLst>
          </p:cNvPr>
          <p:cNvGraphicFramePr>
            <a:graphicFrameLocks noGrp="1"/>
          </p:cNvGraphicFramePr>
          <p:nvPr>
            <p:extLst>
              <p:ext uri="{D42A27DB-BD31-4B8C-83A1-F6EECF244321}">
                <p14:modId xmlns:p14="http://schemas.microsoft.com/office/powerpoint/2010/main" val="3953950435"/>
              </p:ext>
            </p:extLst>
          </p:nvPr>
        </p:nvGraphicFramePr>
        <p:xfrm>
          <a:off x="2242906" y="1548317"/>
          <a:ext cx="7595673" cy="5033898"/>
        </p:xfrm>
        <a:graphic>
          <a:graphicData uri="http://schemas.openxmlformats.org/drawingml/2006/table">
            <a:tbl>
              <a:tblPr firstRow="1">
                <a:tableStyleId>{8799B23B-EC83-4686-B30A-512413B5E67A}</a:tableStyleId>
              </a:tblPr>
              <a:tblGrid>
                <a:gridCol w="859201">
                  <a:extLst>
                    <a:ext uri="{9D8B030D-6E8A-4147-A177-3AD203B41FA5}">
                      <a16:colId xmlns:a16="http://schemas.microsoft.com/office/drawing/2014/main" val="80524464"/>
                    </a:ext>
                  </a:extLst>
                </a:gridCol>
                <a:gridCol w="1931344">
                  <a:extLst>
                    <a:ext uri="{9D8B030D-6E8A-4147-A177-3AD203B41FA5}">
                      <a16:colId xmlns:a16="http://schemas.microsoft.com/office/drawing/2014/main" val="2627195831"/>
                    </a:ext>
                  </a:extLst>
                </a:gridCol>
                <a:gridCol w="2402564">
                  <a:extLst>
                    <a:ext uri="{9D8B030D-6E8A-4147-A177-3AD203B41FA5}">
                      <a16:colId xmlns:a16="http://schemas.microsoft.com/office/drawing/2014/main" val="1418652862"/>
                    </a:ext>
                  </a:extLst>
                </a:gridCol>
                <a:gridCol w="2402564">
                  <a:extLst>
                    <a:ext uri="{9D8B030D-6E8A-4147-A177-3AD203B41FA5}">
                      <a16:colId xmlns:a16="http://schemas.microsoft.com/office/drawing/2014/main" val="861585660"/>
                    </a:ext>
                  </a:extLst>
                </a:gridCol>
              </a:tblGrid>
              <a:tr h="260242">
                <a:tc>
                  <a:txBody>
                    <a:bodyPr/>
                    <a:lstStyle/>
                    <a:p>
                      <a:endParaRPr kumimoji="1" lang="ja-JP" altLang="en-US" sz="1000"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項目名</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値（初期値）</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値（修正後）</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55210546"/>
                  </a:ext>
                </a:extLst>
              </a:tr>
              <a:tr h="260242">
                <a:tc rowSpan="2">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カタログのタイトル</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市オープンデータカタログ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市オープンデータカタログ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77443233"/>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054575232"/>
                  </a:ext>
                </a:extLst>
              </a:tr>
              <a:tr h="260242">
                <a:tc rowSpan="5">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データセット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データセットのタイトル</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市観光データ</a:t>
                      </a:r>
                      <a:r>
                        <a:rPr kumimoji="1" lang="en-US" altLang="ja-JP" sz="1000" dirty="0">
                          <a:latin typeface="Meiryo UI" panose="020B0604030504040204" pitchFamily="50" charset="-128"/>
                          <a:ea typeface="Meiryo UI" panose="020B0604030504040204" pitchFamily="50" charset="-128"/>
                        </a:rPr>
                        <a:t>6</a:t>
                      </a:r>
                      <a:r>
                        <a:rPr kumimoji="1" lang="ja-JP" altLang="en-US" sz="1000" dirty="0">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A</a:t>
                      </a:r>
                      <a:r>
                        <a:rPr kumimoji="1" lang="ja-JP" altLang="en-US" sz="1000" dirty="0">
                          <a:solidFill>
                            <a:srgbClr val="FF0000"/>
                          </a:solidFill>
                          <a:latin typeface="Meiryo UI" panose="020B0604030504040204" pitchFamily="50" charset="-128"/>
                          <a:ea typeface="Meiryo UI" panose="020B0604030504040204" pitchFamily="50" charset="-128"/>
                        </a:rPr>
                        <a:t>市観光データ</a:t>
                      </a:r>
                      <a:r>
                        <a:rPr kumimoji="1" lang="en-US" altLang="ja-JP" sz="1000" dirty="0">
                          <a:solidFill>
                            <a:srgbClr val="FF0000"/>
                          </a:solidFill>
                          <a:latin typeface="Meiryo UI" panose="020B0604030504040204" pitchFamily="50" charset="-128"/>
                          <a:ea typeface="Meiryo UI" panose="020B0604030504040204" pitchFamily="50" charset="-128"/>
                        </a:rPr>
                        <a:t>7</a:t>
                      </a:r>
                      <a:r>
                        <a:rPr kumimoji="1" lang="ja-JP" altLang="en-US" sz="1000" dirty="0">
                          <a:solidFill>
                            <a:srgbClr val="FF0000"/>
                          </a:solidFill>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12332217"/>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データセットの更新日</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2021-07-01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2021-08-01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5964688"/>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データセット対象期間（開始）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2021-06-01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2021-07-01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5899265"/>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データセット対象期間（終了）</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2021-06-30</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solidFill>
                            <a:srgbClr val="FF0000"/>
                          </a:solidFill>
                          <a:latin typeface="Meiryo UI" panose="020B0604030504040204" pitchFamily="50" charset="-128"/>
                          <a:ea typeface="Meiryo UI" panose="020B0604030504040204" pitchFamily="50" charset="-128"/>
                        </a:rPr>
                        <a:t>2021-07-31</a:t>
                      </a:r>
                      <a:endParaRPr kumimoji="1" lang="ja-JP" altLang="en-US" sz="1000" dirty="0">
                        <a:solidFill>
                          <a:srgbClr val="FF0000"/>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98785202"/>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0575030"/>
                  </a:ext>
                </a:extLst>
              </a:tr>
              <a:tr h="260242">
                <a:tc rowSpan="3">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a:t>
                      </a:r>
                      <a:endParaRPr kumimoji="1" lang="en-US" altLang="ja-JP" sz="1000" dirty="0">
                        <a:solidFill>
                          <a:schemeClr val="bg1"/>
                        </a:solidFill>
                        <a:latin typeface="Meiryo UI" panose="020B0604030504040204" pitchFamily="50" charset="-128"/>
                        <a:ea typeface="Meiryo UI" panose="020B0604030504040204" pitchFamily="50" charset="-128"/>
                      </a:endParaRPr>
                    </a:p>
                    <a:p>
                      <a:r>
                        <a:rPr kumimoji="1" lang="ja-JP" altLang="en-US" sz="1000" dirty="0">
                          <a:solidFill>
                            <a:schemeClr val="bg1"/>
                          </a:solidFill>
                          <a:latin typeface="Meiryo UI" panose="020B0604030504040204" pitchFamily="50" charset="-128"/>
                          <a:ea typeface="Meiryo UI" panose="020B0604030504040204" pitchFamily="50" charset="-128"/>
                        </a:rPr>
                        <a:t>利用条件</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契約形態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利用許諾</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利用許諾</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41435505"/>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利用用途</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制限なし</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制限なし</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6075322"/>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48651184"/>
                  </a:ext>
                </a:extLst>
              </a:tr>
              <a:tr h="260242">
                <a:tc rowSpan="3">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配信</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配信の名称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latin typeface="Meiryo UI" panose="020B0604030504040204" pitchFamily="50" charset="-128"/>
                          <a:ea typeface="Meiryo UI" panose="020B0604030504040204" pitchFamily="50" charset="-128"/>
                        </a:rPr>
                        <a:t>A</a:t>
                      </a:r>
                      <a:r>
                        <a:rPr kumimoji="1" lang="ja-JP" altLang="en-US" sz="1000" dirty="0">
                          <a:latin typeface="Meiryo UI" panose="020B0604030504040204" pitchFamily="50" charset="-128"/>
                          <a:ea typeface="Meiryo UI" panose="020B0604030504040204" pitchFamily="50" charset="-128"/>
                        </a:rPr>
                        <a:t>市観光データ</a:t>
                      </a:r>
                      <a:r>
                        <a:rPr kumimoji="1" lang="en-US" altLang="ja-JP" sz="1000" dirty="0">
                          <a:latin typeface="Meiryo UI" panose="020B0604030504040204" pitchFamily="50" charset="-128"/>
                          <a:ea typeface="Meiryo UI" panose="020B0604030504040204" pitchFamily="50" charset="-128"/>
                        </a:rPr>
                        <a:t>6</a:t>
                      </a:r>
                      <a:r>
                        <a:rPr kumimoji="1" lang="ja-JP" altLang="en-US" sz="1000" dirty="0">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a:solidFill>
                            <a:srgbClr val="FF0000"/>
                          </a:solidFill>
                          <a:latin typeface="Meiryo UI" panose="020B0604030504040204" pitchFamily="50" charset="-128"/>
                          <a:ea typeface="Meiryo UI" panose="020B0604030504040204" pitchFamily="50" charset="-128"/>
                        </a:rPr>
                        <a:t>A</a:t>
                      </a:r>
                      <a:r>
                        <a:rPr kumimoji="1" lang="ja-JP" altLang="en-US" sz="1000" dirty="0">
                          <a:solidFill>
                            <a:srgbClr val="FF0000"/>
                          </a:solidFill>
                          <a:latin typeface="Meiryo UI" panose="020B0604030504040204" pitchFamily="50" charset="-128"/>
                          <a:ea typeface="Meiryo UI" panose="020B0604030504040204" pitchFamily="50" charset="-128"/>
                        </a:rPr>
                        <a:t>市観光データ</a:t>
                      </a:r>
                      <a:r>
                        <a:rPr kumimoji="1" lang="en-US" altLang="ja-JP" sz="1000" dirty="0">
                          <a:solidFill>
                            <a:srgbClr val="FF0000"/>
                          </a:solidFill>
                          <a:latin typeface="Meiryo UI" panose="020B0604030504040204" pitchFamily="50" charset="-128"/>
                          <a:ea typeface="Meiryo UI" panose="020B0604030504040204" pitchFamily="50" charset="-128"/>
                        </a:rPr>
                        <a:t>7</a:t>
                      </a:r>
                      <a:r>
                        <a:rPr kumimoji="1" lang="ja-JP" altLang="en-US" sz="1000" dirty="0">
                          <a:solidFill>
                            <a:srgbClr val="FF0000"/>
                          </a:solidFill>
                          <a:latin typeface="Meiryo UI" panose="020B0604030504040204" pitchFamily="50" charset="-128"/>
                          <a:ea typeface="Meiryo UI" panose="020B0604030504040204" pitchFamily="50" charset="-128"/>
                        </a:rPr>
                        <a:t>月版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301783476"/>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配信の情報提供ページ</a:t>
                      </a:r>
                      <a:r>
                        <a:rPr kumimoji="1" lang="en-US" altLang="ja-JP" sz="1000" b="1" dirty="0">
                          <a:latin typeface="Meiryo UI" panose="020B0604030504040204" pitchFamily="50" charset="-128"/>
                          <a:ea typeface="Meiryo UI" panose="020B0604030504040204" pitchFamily="50" charset="-128"/>
                        </a:rPr>
                        <a:t>URL</a:t>
                      </a:r>
                      <a:endParaRPr kumimoji="1" lang="ja-JP" altLang="en-US" sz="1000" b="1"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https://www.ashi.go.jp/dataset/</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https://www.ashi.go.jp/dataset/</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65270580"/>
                  </a:ext>
                </a:extLst>
              </a:tr>
              <a:tr h="260242">
                <a:tc vMerge="1">
                  <a:txBody>
                    <a:bodyPr/>
                    <a:lstStyle/>
                    <a:p>
                      <a:endParaRPr kumimoji="1" lang="ja-JP" altLang="en-US" sz="9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00"/>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88207987"/>
                  </a:ext>
                </a:extLst>
              </a:tr>
              <a:tr h="260242">
                <a:tc rowSpan="2">
                  <a:txBody>
                    <a:bodyPr/>
                    <a:lstStyle/>
                    <a:p>
                      <a:r>
                        <a:rPr kumimoji="1" lang="ja-JP" altLang="en-US" sz="1000" dirty="0">
                          <a:solidFill>
                            <a:schemeClr val="bg1"/>
                          </a:solidFill>
                          <a:latin typeface="Meiryo UI" panose="020B0604030504040204" pitchFamily="50" charset="-128"/>
                          <a:ea typeface="Meiryo UI" panose="020B0604030504040204" pitchFamily="50" charset="-128"/>
                        </a:rPr>
                        <a:t>データ情報</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kumimoji="1" lang="ja-JP" altLang="en-US" sz="1000" b="1" dirty="0">
                          <a:latin typeface="Meiryo UI" panose="020B0604030504040204" pitchFamily="50" charset="-128"/>
                          <a:ea typeface="Meiryo UI" panose="020B0604030504040204" pitchFamily="50" charset="-128"/>
                        </a:rPr>
                        <a:t>語彙</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https://www.data.go.jp/data/</a:t>
                      </a:r>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https://www.data.go.jp/data/</a:t>
                      </a:r>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0912085"/>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861289170"/>
                  </a:ext>
                </a:extLst>
              </a:tr>
              <a:tr h="260242">
                <a:tc rowSpan="3">
                  <a:txBody>
                    <a:bodyPr/>
                    <a:lstStyle/>
                    <a:p>
                      <a:r>
                        <a:rPr kumimoji="1" lang="en-US" altLang="ja-JP" sz="1000" dirty="0">
                          <a:solidFill>
                            <a:schemeClr val="bg1"/>
                          </a:solidFill>
                          <a:latin typeface="Meiryo UI" panose="020B0604030504040204" pitchFamily="50" charset="-128"/>
                          <a:ea typeface="Meiryo UI" panose="020B0604030504040204" pitchFamily="50" charset="-128"/>
                        </a:rPr>
                        <a:t>CADDE</a:t>
                      </a:r>
                      <a:r>
                        <a:rPr kumimoji="1" lang="ja-JP" altLang="en-US" sz="1000" dirty="0">
                          <a:solidFill>
                            <a:schemeClr val="bg1"/>
                          </a:solidFill>
                          <a:latin typeface="Meiryo UI" panose="020B0604030504040204" pitchFamily="50" charset="-128"/>
                          <a:ea typeface="Meiryo UI" panose="020B0604030504040204" pitchFamily="50" charset="-128"/>
                        </a:rPr>
                        <a:t>コネクタ制御</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提供者</a:t>
                      </a:r>
                      <a:r>
                        <a:rPr kumimoji="1" lang="en-US" altLang="ja-JP" sz="1000" b="1" dirty="0">
                          <a:latin typeface="Meiryo UI" panose="020B0604030504040204" pitchFamily="50" charset="-128"/>
                          <a:ea typeface="Meiryo UI" panose="020B0604030504040204" pitchFamily="50" charset="-128"/>
                        </a:rPr>
                        <a:t>ID</a:t>
                      </a:r>
                      <a:endParaRPr kumimoji="1" lang="ja-JP" altLang="en-US" sz="1000" b="1"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caddeprovider001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a:latin typeface="Meiryo UI" panose="020B0604030504040204" pitchFamily="50" charset="-128"/>
                          <a:ea typeface="Meiryo UI" panose="020B0604030504040204" pitchFamily="50" charset="-128"/>
                        </a:rPr>
                        <a:t>caddeprovider001</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47364967"/>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リソース提供手段の識別子</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err="1">
                          <a:latin typeface="Meiryo UI" panose="020B0604030504040204" pitchFamily="50" charset="-128"/>
                          <a:ea typeface="Meiryo UI" panose="020B0604030504040204" pitchFamily="50" charset="-128"/>
                        </a:rPr>
                        <a:t>api</a:t>
                      </a:r>
                      <a:r>
                        <a:rPr kumimoji="1" lang="en-US" altLang="ja-JP" sz="1000" dirty="0">
                          <a:latin typeface="Meiryo UI" panose="020B0604030504040204" pitchFamily="50" charset="-128"/>
                          <a:ea typeface="Meiryo UI" panose="020B0604030504040204" pitchFamily="50" charset="-128"/>
                        </a:rPr>
                        <a:t>/</a:t>
                      </a:r>
                      <a:r>
                        <a:rPr kumimoji="1" lang="en-US" altLang="ja-JP" sz="1000" dirty="0" err="1">
                          <a:latin typeface="Meiryo UI" panose="020B0604030504040204" pitchFamily="50" charset="-128"/>
                          <a:ea typeface="Meiryo UI" panose="020B0604030504040204" pitchFamily="50" charset="-128"/>
                        </a:rPr>
                        <a:t>ngsi</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000" dirty="0" err="1">
                          <a:latin typeface="Meiryo UI" panose="020B0604030504040204" pitchFamily="50" charset="-128"/>
                          <a:ea typeface="Meiryo UI" panose="020B0604030504040204" pitchFamily="50" charset="-128"/>
                        </a:rPr>
                        <a:t>api</a:t>
                      </a:r>
                      <a:r>
                        <a:rPr kumimoji="1" lang="en-US" altLang="ja-JP" sz="1000" dirty="0">
                          <a:latin typeface="Meiryo UI" panose="020B0604030504040204" pitchFamily="50" charset="-128"/>
                          <a:ea typeface="Meiryo UI" panose="020B0604030504040204" pitchFamily="50" charset="-128"/>
                        </a:rPr>
                        <a:t>/</a:t>
                      </a:r>
                      <a:r>
                        <a:rPr kumimoji="1" lang="en-US" altLang="ja-JP" sz="1000" dirty="0" err="1">
                          <a:latin typeface="Meiryo UI" panose="020B0604030504040204" pitchFamily="50" charset="-128"/>
                          <a:ea typeface="Meiryo UI" panose="020B0604030504040204" pitchFamily="50" charset="-128"/>
                        </a:rPr>
                        <a:t>ngsi</a:t>
                      </a:r>
                      <a:endParaRPr kumimoji="1" lang="ja-JP" altLang="en-US" sz="10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83588875"/>
                  </a:ext>
                </a:extLst>
              </a:tr>
              <a:tr h="260242">
                <a:tc vMerge="1">
                  <a:txBody>
                    <a:bodyPr/>
                    <a:lstStyle/>
                    <a:p>
                      <a:endParaRPr kumimoji="1" lang="ja-JP" altLang="en-US" sz="80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r>
                        <a:rPr kumimoji="1" lang="ja-JP" altLang="en-US" sz="1000" b="1"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ja-JP" altLang="en-US" sz="1000" dirty="0">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55200181"/>
                  </a:ext>
                </a:extLst>
              </a:tr>
            </a:tbl>
          </a:graphicData>
        </a:graphic>
      </p:graphicFrame>
      <p:sp>
        <p:nvSpPr>
          <p:cNvPr id="33" name="楕円 32">
            <a:extLst>
              <a:ext uri="{FF2B5EF4-FFF2-40B4-BE49-F238E27FC236}">
                <a16:creationId xmlns:a16="http://schemas.microsoft.com/office/drawing/2014/main" id="{BB0A4397-7643-430E-AEB9-893EEA1B5A23}"/>
              </a:ext>
            </a:extLst>
          </p:cNvPr>
          <p:cNvSpPr/>
          <p:nvPr/>
        </p:nvSpPr>
        <p:spPr>
          <a:xfrm>
            <a:off x="116983" y="2494418"/>
            <a:ext cx="2898882" cy="88506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1. </a:t>
            </a:r>
            <a:r>
              <a:rPr lang="ja-JP" altLang="en-US" sz="1801" dirty="0">
                <a:solidFill>
                  <a:schemeClr val="tx1"/>
                </a:solidFill>
                <a:latin typeface="Meiryo UI" panose="020B0604030504040204" pitchFamily="50" charset="-128"/>
                <a:ea typeface="Meiryo UI" panose="020B0604030504040204" pitchFamily="50" charset="-128"/>
              </a:rPr>
              <a:t>既存のカタログを</a:t>
            </a:r>
          </a:p>
          <a:p>
            <a:pPr algn="ctr"/>
            <a:r>
              <a:rPr lang="ja-JP" altLang="en-US" sz="1801" dirty="0">
                <a:solidFill>
                  <a:schemeClr val="tx1"/>
                </a:solidFill>
                <a:latin typeface="Meiryo UI" panose="020B0604030504040204" pitchFamily="50" charset="-128"/>
                <a:ea typeface="Meiryo UI" panose="020B0604030504040204" pitchFamily="50" charset="-128"/>
              </a:rPr>
              <a:t>ツールに取込む</a:t>
            </a:r>
          </a:p>
        </p:txBody>
      </p:sp>
      <p:sp>
        <p:nvSpPr>
          <p:cNvPr id="22" name="矢印: 右 21">
            <a:extLst>
              <a:ext uri="{FF2B5EF4-FFF2-40B4-BE49-F238E27FC236}">
                <a16:creationId xmlns:a16="http://schemas.microsoft.com/office/drawing/2014/main" id="{28305E05-DB59-4D71-A813-A33AF5FE6635}"/>
              </a:ext>
            </a:extLst>
          </p:cNvPr>
          <p:cNvSpPr/>
          <p:nvPr/>
        </p:nvSpPr>
        <p:spPr>
          <a:xfrm>
            <a:off x="6606304" y="2761145"/>
            <a:ext cx="664615" cy="257838"/>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3" name="左中かっこ 22">
            <a:extLst>
              <a:ext uri="{FF2B5EF4-FFF2-40B4-BE49-F238E27FC236}">
                <a16:creationId xmlns:a16="http://schemas.microsoft.com/office/drawing/2014/main" id="{A0C3586A-7C0B-486D-B699-C9A3C8A72E7D}"/>
              </a:ext>
            </a:extLst>
          </p:cNvPr>
          <p:cNvSpPr/>
          <p:nvPr/>
        </p:nvSpPr>
        <p:spPr>
          <a:xfrm flipH="1">
            <a:off x="6233362" y="2392123"/>
            <a:ext cx="329588" cy="9990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p>
        </p:txBody>
      </p:sp>
      <p:sp>
        <p:nvSpPr>
          <p:cNvPr id="25" name="テキスト ボックス 24">
            <a:extLst>
              <a:ext uri="{FF2B5EF4-FFF2-40B4-BE49-F238E27FC236}">
                <a16:creationId xmlns:a16="http://schemas.microsoft.com/office/drawing/2014/main" id="{5268934A-9EB3-44CC-8472-450AD6203F70}"/>
              </a:ext>
            </a:extLst>
          </p:cNvPr>
          <p:cNvSpPr txBox="1"/>
          <p:nvPr/>
        </p:nvSpPr>
        <p:spPr>
          <a:xfrm>
            <a:off x="6500431" y="2242666"/>
            <a:ext cx="876362" cy="276999"/>
          </a:xfrm>
          <a:prstGeom prst="rect">
            <a:avLst/>
          </a:prstGeom>
          <a:solidFill>
            <a:schemeClr val="accent2">
              <a:lumMod val="40000"/>
              <a:lumOff val="60000"/>
            </a:schemeClr>
          </a:solidFill>
        </p:spPr>
        <p:txBody>
          <a:bodyPr wrap="square">
            <a:spAutoFit/>
          </a:bodyPr>
          <a:lstStyle/>
          <a:p>
            <a:pPr marL="105510" indent="-105510" algn="ctr">
              <a:tabLst>
                <a:tab pos="2975783" algn="l"/>
              </a:tabLst>
            </a:pPr>
            <a:r>
              <a:rPr lang="ja-JP" altLang="en-US" sz="1200" b="1" dirty="0">
                <a:latin typeface="Meiryo UI"/>
                <a:ea typeface="Meiryo UI"/>
              </a:rPr>
              <a:t>値を修正</a:t>
            </a:r>
            <a:endParaRPr lang="en-US" altLang="ja-JP" sz="1200" b="1" dirty="0">
              <a:latin typeface="Meiryo UI"/>
              <a:ea typeface="Meiryo UI"/>
            </a:endParaRPr>
          </a:p>
        </p:txBody>
      </p:sp>
      <p:sp>
        <p:nvSpPr>
          <p:cNvPr id="28" name="矢印: 右 27">
            <a:extLst>
              <a:ext uri="{FF2B5EF4-FFF2-40B4-BE49-F238E27FC236}">
                <a16:creationId xmlns:a16="http://schemas.microsoft.com/office/drawing/2014/main" id="{17657B28-C10D-499A-991B-8C15562272F9}"/>
              </a:ext>
            </a:extLst>
          </p:cNvPr>
          <p:cNvSpPr/>
          <p:nvPr/>
        </p:nvSpPr>
        <p:spPr>
          <a:xfrm>
            <a:off x="6606304" y="4486918"/>
            <a:ext cx="664615" cy="257838"/>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9" name="テキスト ボックス 28">
            <a:extLst>
              <a:ext uri="{FF2B5EF4-FFF2-40B4-BE49-F238E27FC236}">
                <a16:creationId xmlns:a16="http://schemas.microsoft.com/office/drawing/2014/main" id="{F6C10F31-EA06-4201-A812-86AB736B8947}"/>
              </a:ext>
            </a:extLst>
          </p:cNvPr>
          <p:cNvSpPr txBox="1"/>
          <p:nvPr/>
        </p:nvSpPr>
        <p:spPr>
          <a:xfrm>
            <a:off x="6500431" y="4209740"/>
            <a:ext cx="876362" cy="276999"/>
          </a:xfrm>
          <a:prstGeom prst="rect">
            <a:avLst/>
          </a:prstGeom>
          <a:solidFill>
            <a:schemeClr val="accent2">
              <a:lumMod val="40000"/>
              <a:lumOff val="60000"/>
            </a:schemeClr>
          </a:solidFill>
        </p:spPr>
        <p:txBody>
          <a:bodyPr wrap="square">
            <a:spAutoFit/>
          </a:bodyPr>
          <a:lstStyle/>
          <a:p>
            <a:pPr marL="105510" indent="-105510" algn="ctr">
              <a:tabLst>
                <a:tab pos="2975783" algn="l"/>
              </a:tabLst>
            </a:pPr>
            <a:r>
              <a:rPr lang="ja-JP" altLang="en-US" sz="1200" b="1" dirty="0">
                <a:latin typeface="Meiryo UI"/>
                <a:ea typeface="Meiryo UI"/>
              </a:rPr>
              <a:t>値を修正</a:t>
            </a:r>
            <a:endParaRPr lang="en-US" altLang="ja-JP" sz="1200" b="1" dirty="0">
              <a:latin typeface="Meiryo UI"/>
              <a:ea typeface="Meiryo UI"/>
            </a:endParaRPr>
          </a:p>
        </p:txBody>
      </p:sp>
      <p:sp>
        <p:nvSpPr>
          <p:cNvPr id="34" name="楕円 33">
            <a:extLst>
              <a:ext uri="{FF2B5EF4-FFF2-40B4-BE49-F238E27FC236}">
                <a16:creationId xmlns:a16="http://schemas.microsoft.com/office/drawing/2014/main" id="{B5233ADC-11F0-4690-9F4F-EA54D739217E}"/>
              </a:ext>
            </a:extLst>
          </p:cNvPr>
          <p:cNvSpPr/>
          <p:nvPr/>
        </p:nvSpPr>
        <p:spPr>
          <a:xfrm>
            <a:off x="5485114" y="3299835"/>
            <a:ext cx="2458619" cy="841567"/>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2. </a:t>
            </a:r>
            <a:r>
              <a:rPr lang="ja-JP" altLang="en-US" sz="1801" dirty="0">
                <a:solidFill>
                  <a:schemeClr val="tx1"/>
                </a:solidFill>
                <a:latin typeface="Meiryo UI" panose="020B0604030504040204" pitchFamily="50" charset="-128"/>
                <a:ea typeface="Meiryo UI" panose="020B0604030504040204" pitchFamily="50" charset="-128"/>
              </a:rPr>
              <a:t>ツール内で</a:t>
            </a:r>
            <a:endParaRPr lang="en-US" altLang="ja-JP" sz="1801" dirty="0">
              <a:solidFill>
                <a:schemeClr val="tx1"/>
              </a:solidFill>
              <a:latin typeface="Meiryo UI" panose="020B0604030504040204" pitchFamily="50" charset="-128"/>
              <a:ea typeface="Meiryo UI" panose="020B0604030504040204" pitchFamily="50" charset="-128"/>
            </a:endParaRPr>
          </a:p>
          <a:p>
            <a:pPr algn="ctr"/>
            <a:r>
              <a:rPr lang="ja-JP" altLang="en-US" sz="1801" dirty="0">
                <a:solidFill>
                  <a:schemeClr val="tx1"/>
                </a:solidFill>
                <a:latin typeface="Meiryo UI" panose="020B0604030504040204" pitchFamily="50" charset="-128"/>
                <a:ea typeface="Meiryo UI" panose="020B0604030504040204" pitchFamily="50" charset="-128"/>
              </a:rPr>
              <a:t>値を修正</a:t>
            </a:r>
          </a:p>
        </p:txBody>
      </p:sp>
      <p:sp>
        <p:nvSpPr>
          <p:cNvPr id="35" name="楕円 34">
            <a:extLst>
              <a:ext uri="{FF2B5EF4-FFF2-40B4-BE49-F238E27FC236}">
                <a16:creationId xmlns:a16="http://schemas.microsoft.com/office/drawing/2014/main" id="{3840F961-AE38-4072-808C-6D35BF56BA0E}"/>
              </a:ext>
            </a:extLst>
          </p:cNvPr>
          <p:cNvSpPr/>
          <p:nvPr/>
        </p:nvSpPr>
        <p:spPr>
          <a:xfrm>
            <a:off x="9077433" y="2300476"/>
            <a:ext cx="2993974" cy="118479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solidFill>
                  <a:schemeClr val="tx1"/>
                </a:solidFill>
                <a:latin typeface="Meiryo UI" panose="020B0604030504040204" pitchFamily="50" charset="-128"/>
                <a:ea typeface="Meiryo UI" panose="020B0604030504040204" pitchFamily="50" charset="-128"/>
              </a:rPr>
              <a:t>3. </a:t>
            </a:r>
            <a:r>
              <a:rPr lang="ja-JP" altLang="en-US" sz="1801" dirty="0">
                <a:solidFill>
                  <a:schemeClr val="tx1"/>
                </a:solidFill>
                <a:latin typeface="Meiryo UI" panose="020B0604030504040204" pitchFamily="50" charset="-128"/>
                <a:ea typeface="Meiryo UI" panose="020B0604030504040204" pitchFamily="50" charset="-128"/>
              </a:rPr>
              <a:t>既存のカタログを</a:t>
            </a:r>
          </a:p>
          <a:p>
            <a:pPr algn="ctr"/>
            <a:r>
              <a:rPr lang="ja-JP" altLang="en-US" sz="1801" dirty="0">
                <a:solidFill>
                  <a:schemeClr val="tx1"/>
                </a:solidFill>
                <a:latin typeface="Meiryo UI" panose="020B0604030504040204" pitchFamily="50" charset="-128"/>
                <a:ea typeface="Meiryo UI" panose="020B0604030504040204" pitchFamily="50" charset="-128"/>
              </a:rPr>
              <a:t>再利用して新たな</a:t>
            </a:r>
            <a:endParaRPr lang="en-US" altLang="ja-JP" sz="1801" dirty="0">
              <a:solidFill>
                <a:schemeClr val="tx1"/>
              </a:solidFill>
              <a:latin typeface="Meiryo UI" panose="020B0604030504040204" pitchFamily="50" charset="-128"/>
              <a:ea typeface="Meiryo UI" panose="020B0604030504040204" pitchFamily="50" charset="-128"/>
            </a:endParaRPr>
          </a:p>
          <a:p>
            <a:pPr algn="ctr"/>
            <a:r>
              <a:rPr lang="ja-JP" altLang="en-US" sz="1801" dirty="0">
                <a:solidFill>
                  <a:schemeClr val="tx1"/>
                </a:solidFill>
                <a:latin typeface="Meiryo UI" panose="020B0604030504040204" pitchFamily="50" charset="-128"/>
                <a:ea typeface="Meiryo UI" panose="020B0604030504040204" pitchFamily="50" charset="-128"/>
              </a:rPr>
              <a:t>カタログを作成可能</a:t>
            </a:r>
          </a:p>
        </p:txBody>
      </p:sp>
      <p:sp>
        <p:nvSpPr>
          <p:cNvPr id="27" name="正方形/長方形 26">
            <a:extLst>
              <a:ext uri="{FF2B5EF4-FFF2-40B4-BE49-F238E27FC236}">
                <a16:creationId xmlns:a16="http://schemas.microsoft.com/office/drawing/2014/main" id="{1AA21580-B0C3-4860-B9DD-0215DD82F04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3.1.4</a:t>
            </a:r>
            <a:r>
              <a:rPr lang="ja-JP" altLang="en-US" sz="2000" b="1" dirty="0">
                <a:latin typeface="Meiryo UI" panose="020B0604030504040204" pitchFamily="50" charset="-128"/>
                <a:ea typeface="Meiryo UI" panose="020B0604030504040204" pitchFamily="50" charset="-128"/>
              </a:rPr>
              <a:t> データカタログ作成ツールの機能</a:t>
            </a:r>
            <a:r>
              <a:rPr lang="en-US" altLang="ja-JP" sz="2000" b="1" dirty="0">
                <a:latin typeface="Meiryo UI" panose="020B0604030504040204" pitchFamily="50" charset="-128"/>
                <a:ea typeface="Meiryo UI" panose="020B0604030504040204" pitchFamily="50" charset="-128"/>
              </a:rPr>
              <a:t>(4)</a:t>
            </a:r>
            <a:r>
              <a:rPr lang="ja-JP" altLang="en-US" sz="2000" b="1" dirty="0">
                <a:latin typeface="Meiryo UI" panose="020B0604030504040204" pitchFamily="50" charset="-128"/>
                <a:ea typeface="Meiryo UI" panose="020B0604030504040204" pitchFamily="50" charset="-128"/>
              </a:rPr>
              <a:t>　カタログ再利用</a:t>
            </a:r>
            <a:endParaRPr lang="en-US" altLang="ja-JP" sz="2000" b="1" dirty="0">
              <a:latin typeface="Meiryo UI" panose="020B0604030504040204" pitchFamily="50" charset="-128"/>
              <a:ea typeface="Meiryo UI" panose="020B0604030504040204" pitchFamily="50" charset="-128"/>
            </a:endParaRPr>
          </a:p>
        </p:txBody>
      </p:sp>
      <p:sp>
        <p:nvSpPr>
          <p:cNvPr id="30" name="タイトル 4">
            <a:extLst>
              <a:ext uri="{FF2B5EF4-FFF2-40B4-BE49-F238E27FC236}">
                <a16:creationId xmlns:a16="http://schemas.microsoft.com/office/drawing/2014/main" id="{5F625451-CF1F-4E18-88C7-D4691B35108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EDA2F299-FBE2-4B7B-9ED4-07E4C736771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62934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4972672-95D0-459E-BF96-2B77B60B5062}"/>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a:ea typeface="Meiryo UI"/>
              </a:rPr>
              <a:t>データカタログ横断検索サービスとは、支援サービス群の</a:t>
            </a:r>
            <a:r>
              <a:rPr lang="en-US" altLang="ja-JP" sz="1600" dirty="0">
                <a:solidFill>
                  <a:schemeClr val="bg1"/>
                </a:solidFill>
                <a:latin typeface="Meiryo UI"/>
                <a:ea typeface="Meiryo UI"/>
              </a:rPr>
              <a:t>1</a:t>
            </a:r>
            <a:r>
              <a:rPr lang="ja-JP" altLang="en-US" sz="1600" dirty="0">
                <a:solidFill>
                  <a:schemeClr val="bg1"/>
                </a:solidFill>
                <a:latin typeface="Meiryo UI"/>
                <a:ea typeface="Meiryo UI"/>
              </a:rPr>
              <a:t>つであり、各データカタログサイトにあるオープンデータ、契約に基づく限定データ</a:t>
            </a:r>
            <a:br>
              <a:rPr lang="en-US" altLang="ja-JP" sz="1600">
                <a:solidFill>
                  <a:schemeClr val="bg1"/>
                </a:solidFill>
                <a:latin typeface="Meiryo UI"/>
                <a:ea typeface="Meiryo UI"/>
              </a:rPr>
            </a:br>
            <a:r>
              <a:rPr lang="ja-JP" altLang="en-US" sz="1600" dirty="0">
                <a:solidFill>
                  <a:schemeClr val="bg1"/>
                </a:solidFill>
                <a:latin typeface="Meiryo UI"/>
                <a:ea typeface="Meiryo UI"/>
              </a:rPr>
              <a:t>（利用許諾型データ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1</a:t>
            </a:r>
            <a:r>
              <a:rPr lang="ja-JP" altLang="en-US" sz="1600" dirty="0">
                <a:solidFill>
                  <a:schemeClr val="bg1"/>
                </a:solidFill>
                <a:latin typeface="Meiryo UI"/>
                <a:ea typeface="Meiryo UI"/>
              </a:rPr>
              <a:t>、ビジネスデータ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2</a:t>
            </a:r>
            <a:r>
              <a:rPr lang="ja-JP" altLang="en-US" sz="1600" dirty="0">
                <a:solidFill>
                  <a:schemeClr val="bg1"/>
                </a:solidFill>
                <a:latin typeface="Meiryo UI"/>
                <a:ea typeface="Meiryo UI"/>
              </a:rPr>
              <a:t>等）のデータカタログ情報を収集し、データカタログ横断検索システムで横断的に検索が可能。</a:t>
            </a:r>
            <a:endParaRPr lang="en-US" altLang="ja-JP" sz="1600" dirty="0">
              <a:solidFill>
                <a:schemeClr val="bg1"/>
              </a:solidFill>
              <a:latin typeface="Meiryo UI"/>
              <a:ea typeface="Meiryo UI"/>
            </a:endParaRP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支援サービス群の</a:t>
            </a:r>
            <a:r>
              <a:rPr lang="en-US" altLang="ja-JP" sz="1600" dirty="0">
                <a:solidFill>
                  <a:schemeClr val="bg1"/>
                </a:solidFill>
                <a:latin typeface="Meiryo UI" panose="020B0604030504040204" pitchFamily="50" charset="-128"/>
                <a:ea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つとして提供する横断検索は、以下の機能を提供。</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a:t>
            </a:r>
            <a:r>
              <a:rPr lang="en-US" altLang="ja-JP" sz="1600" dirty="0">
                <a:solidFill>
                  <a:schemeClr val="bg1"/>
                </a:solidFill>
                <a:latin typeface="Meiryo UI" panose="020B0604030504040204" pitchFamily="50" charset="-128"/>
                <a:ea typeface="Meiryo UI" panose="020B0604030504040204" pitchFamily="50" charset="-128"/>
              </a:rPr>
              <a:t>API</a:t>
            </a:r>
            <a:r>
              <a:rPr lang="ja-JP" altLang="en-US" sz="1600" dirty="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p>
        </p:txBody>
      </p:sp>
      <p:grpSp>
        <p:nvGrpSpPr>
          <p:cNvPr id="107" name="グループ化 106">
            <a:extLst>
              <a:ext uri="{FF2B5EF4-FFF2-40B4-BE49-F238E27FC236}">
                <a16:creationId xmlns:a16="http://schemas.microsoft.com/office/drawing/2014/main" id="{020F4B3D-BD2D-4A2B-A020-9DAE20B9851D}"/>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6" name="角丸四角形 8">
              <a:extLst>
                <a:ext uri="{FF2B5EF4-FFF2-40B4-BE49-F238E27FC236}">
                  <a16:creationId xmlns:a16="http://schemas.microsoft.com/office/drawing/2014/main" id="{8AE03665-D6DC-4CCC-A634-FB4E73B34E2A}"/>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dirty="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2" name="テキスト ボックス 101">
              <a:extLst>
                <a:ext uri="{FF2B5EF4-FFF2-40B4-BE49-F238E27FC236}">
                  <a16:creationId xmlns:a16="http://schemas.microsoft.com/office/drawing/2014/main" id="{7A942B77-DEFA-48F8-9D6F-D7C4EE41CBE3}"/>
                </a:ext>
              </a:extLst>
            </p:cNvPr>
            <p:cNvSpPr txBox="1"/>
            <p:nvPr/>
          </p:nvSpPr>
          <p:spPr>
            <a:xfrm>
              <a:off x="4490797" y="1742188"/>
              <a:ext cx="3807821" cy="429430"/>
            </a:xfrm>
            <a:prstGeom prst="rect">
              <a:avLst/>
            </a:prstGeom>
            <a:noFill/>
            <a:ln w="28575">
              <a:noFill/>
            </a:ln>
          </p:spPr>
          <p:txBody>
            <a:bodyPr wrap="square" rtlCol="0">
              <a:spAutoFit/>
            </a:bodyPr>
            <a:lstStyle/>
            <a:p>
              <a:r>
                <a:rPr lang="ja-JP" altLang="en-US" b="1" dirty="0">
                  <a:latin typeface="Meiryo UI" panose="020B0604030504040204" pitchFamily="50" charset="-128"/>
                  <a:ea typeface="Meiryo UI" panose="020B0604030504040204" pitchFamily="50" charset="-128"/>
                </a:rPr>
                <a:t>データカタログ横断検索システム</a:t>
              </a:r>
            </a:p>
          </p:txBody>
        </p:sp>
      </p:grpSp>
      <p:pic>
        <p:nvPicPr>
          <p:cNvPr id="124" name="図 123" descr="グラフィカル ユーザー インターフェイス, アプリケーション, Word&#10;&#10;自動的に生成された説明">
            <a:extLst>
              <a:ext uri="{FF2B5EF4-FFF2-40B4-BE49-F238E27FC236}">
                <a16:creationId xmlns:a16="http://schemas.microsoft.com/office/drawing/2014/main" id="{36991D7A-F8EF-4FD7-B872-A3C7CC9BF42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125" name="Rectangle 34">
            <a:extLst>
              <a:ext uri="{FF2B5EF4-FFF2-40B4-BE49-F238E27FC236}">
                <a16:creationId xmlns:a16="http://schemas.microsoft.com/office/drawing/2014/main" id="{2FF4BB43-C213-46EC-8737-EC1ADDFC7A94}"/>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sp>
        <p:nvSpPr>
          <p:cNvPr id="126" name="テキスト ボックス 125">
            <a:extLst>
              <a:ext uri="{FF2B5EF4-FFF2-40B4-BE49-F238E27FC236}">
                <a16:creationId xmlns:a16="http://schemas.microsoft.com/office/drawing/2014/main" id="{7BCCEC15-31A1-4D3C-998E-CF80AD8EDE2B}"/>
              </a:ext>
            </a:extLst>
          </p:cNvPr>
          <p:cNvSpPr txBox="1"/>
          <p:nvPr/>
        </p:nvSpPr>
        <p:spPr>
          <a:xfrm>
            <a:off x="373695" y="2211964"/>
            <a:ext cx="1373328"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データ利用者環境</a:t>
            </a:r>
          </a:p>
        </p:txBody>
      </p:sp>
      <p:cxnSp>
        <p:nvCxnSpPr>
          <p:cNvPr id="127" name="直線コネクタ 126">
            <a:extLst>
              <a:ext uri="{FF2B5EF4-FFF2-40B4-BE49-F238E27FC236}">
                <a16:creationId xmlns:a16="http://schemas.microsoft.com/office/drawing/2014/main" id="{6AA8A732-372B-4AAF-88C1-1C43B05C9CA0}"/>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0" name="グループ化 129">
            <a:extLst>
              <a:ext uri="{FF2B5EF4-FFF2-40B4-BE49-F238E27FC236}">
                <a16:creationId xmlns:a16="http://schemas.microsoft.com/office/drawing/2014/main" id="{4B08887B-0378-40B4-8C89-CF01305A6A94}"/>
              </a:ext>
            </a:extLst>
          </p:cNvPr>
          <p:cNvGrpSpPr/>
          <p:nvPr/>
        </p:nvGrpSpPr>
        <p:grpSpPr>
          <a:xfrm>
            <a:off x="595511" y="4148633"/>
            <a:ext cx="955464" cy="577243"/>
            <a:chOff x="1148106" y="5160439"/>
            <a:chExt cx="839040" cy="461664"/>
          </a:xfrm>
        </p:grpSpPr>
        <p:sp>
          <p:nvSpPr>
            <p:cNvPr id="128" name="Oval 6">
              <a:extLst>
                <a:ext uri="{FF2B5EF4-FFF2-40B4-BE49-F238E27FC236}">
                  <a16:creationId xmlns:a16="http://schemas.microsoft.com/office/drawing/2014/main" id="{781A3288-08BB-4462-B3D7-E27ECFD741BB}"/>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Freeform 7">
              <a:extLst>
                <a:ext uri="{FF2B5EF4-FFF2-40B4-BE49-F238E27FC236}">
                  <a16:creationId xmlns:a16="http://schemas.microsoft.com/office/drawing/2014/main" id="{1548BCF3-811B-4DD0-A935-A6A68D41ABD1}"/>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4" name="テキスト ボックス 213">
            <a:extLst>
              <a:ext uri="{FF2B5EF4-FFF2-40B4-BE49-F238E27FC236}">
                <a16:creationId xmlns:a16="http://schemas.microsoft.com/office/drawing/2014/main" id="{71E2DE95-4E28-4498-BE76-C5A463364F53}"/>
              </a:ext>
            </a:extLst>
          </p:cNvPr>
          <p:cNvSpPr txBox="1"/>
          <p:nvPr/>
        </p:nvSpPr>
        <p:spPr>
          <a:xfrm>
            <a:off x="4255433" y="5972784"/>
            <a:ext cx="3463049" cy="276999"/>
          </a:xfrm>
          <a:prstGeom prst="rect">
            <a:avLst/>
          </a:prstGeom>
          <a:noFill/>
          <a:ln w="28575">
            <a:noFill/>
          </a:ln>
        </p:spPr>
        <p:txBody>
          <a:bodyPr vert="horz" wrap="square" rtlCol="0">
            <a:spAutoFit/>
          </a:bodyPr>
          <a:lstStyle/>
          <a:p>
            <a:r>
              <a:rPr lang="ja-JP" altLang="en-US" sz="1200" dirty="0">
                <a:latin typeface="Meiryo UI" panose="020B0604030504040204" pitchFamily="50" charset="-128"/>
                <a:ea typeface="Meiryo UI" panose="020B0604030504040204" pitchFamily="50" charset="-128"/>
              </a:rPr>
              <a:t>複数のデータカタログサイトのデータカタログ情報を収集</a:t>
            </a:r>
          </a:p>
        </p:txBody>
      </p:sp>
      <p:sp>
        <p:nvSpPr>
          <p:cNvPr id="220" name="Rectangle 34">
            <a:extLst>
              <a:ext uri="{FF2B5EF4-FFF2-40B4-BE49-F238E27FC236}">
                <a16:creationId xmlns:a16="http://schemas.microsoft.com/office/drawing/2014/main" id="{75980645-DA8C-43E0-9E07-1C472C5DED9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cxnSp>
        <p:nvCxnSpPr>
          <p:cNvPr id="221" name="直線コネクタ 220">
            <a:extLst>
              <a:ext uri="{FF2B5EF4-FFF2-40B4-BE49-F238E27FC236}">
                <a16:creationId xmlns:a16="http://schemas.microsoft.com/office/drawing/2014/main" id="{D2F0A0F0-5D8F-4A39-B40D-AAD94131D981}"/>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223" name="テキスト ボックス 222">
            <a:extLst>
              <a:ext uri="{FF2B5EF4-FFF2-40B4-BE49-F238E27FC236}">
                <a16:creationId xmlns:a16="http://schemas.microsoft.com/office/drawing/2014/main" id="{09B1DB60-2CD9-4F21-A482-9F9609CC210A}"/>
              </a:ext>
            </a:extLst>
          </p:cNvPr>
          <p:cNvSpPr txBox="1"/>
          <p:nvPr/>
        </p:nvSpPr>
        <p:spPr>
          <a:xfrm>
            <a:off x="5379864" y="2234664"/>
            <a:ext cx="1143905" cy="231598"/>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支援サービス群</a:t>
            </a:r>
          </a:p>
        </p:txBody>
      </p:sp>
      <p:sp>
        <p:nvSpPr>
          <p:cNvPr id="73" name="テキスト ボックス 72">
            <a:extLst>
              <a:ext uri="{FF2B5EF4-FFF2-40B4-BE49-F238E27FC236}">
                <a16:creationId xmlns:a16="http://schemas.microsoft.com/office/drawing/2014/main" id="{79D488AC-FD6B-48BE-B07D-81B6E9E2EB8B}"/>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キーワード検索</a:t>
            </a:r>
          </a:p>
        </p:txBody>
      </p:sp>
      <p:sp>
        <p:nvSpPr>
          <p:cNvPr id="74" name="テキスト ボックス 73">
            <a:extLst>
              <a:ext uri="{FF2B5EF4-FFF2-40B4-BE49-F238E27FC236}">
                <a16:creationId xmlns:a16="http://schemas.microsoft.com/office/drawing/2014/main" id="{B06960A0-0C32-4988-ABB6-A188DE58679D}"/>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データセットの情報を</a:t>
            </a:r>
            <a:r>
              <a:rPr kumimoji="1" lang="ja-JP" altLang="en-US" sz="1200" dirty="0">
                <a:latin typeface="Meiryo UI" panose="020B0604030504040204" pitchFamily="50" charset="-128"/>
                <a:ea typeface="Meiryo UI" panose="020B0604030504040204" pitchFamily="50" charset="-128"/>
              </a:rPr>
              <a:t>一覧</a:t>
            </a:r>
            <a:r>
              <a:rPr lang="ja-JP" altLang="en-US" sz="1200" dirty="0">
                <a:latin typeface="Meiryo UI" panose="020B0604030504040204" pitchFamily="50" charset="-128"/>
                <a:ea typeface="Meiryo UI" panose="020B0604030504040204" pitchFamily="50" charset="-128"/>
              </a:rPr>
              <a:t>で</a:t>
            </a:r>
            <a:r>
              <a:rPr kumimoji="1" lang="ja-JP" altLang="en-US" sz="1200" dirty="0">
                <a:latin typeface="Meiryo UI" panose="020B0604030504040204" pitchFamily="50" charset="-128"/>
                <a:ea typeface="Meiryo UI" panose="020B0604030504040204" pitchFamily="50" charset="-128"/>
              </a:rPr>
              <a:t>表示</a:t>
            </a:r>
          </a:p>
        </p:txBody>
      </p:sp>
      <p:cxnSp>
        <p:nvCxnSpPr>
          <p:cNvPr id="75" name="直線コネクタ 74">
            <a:extLst>
              <a:ext uri="{FF2B5EF4-FFF2-40B4-BE49-F238E27FC236}">
                <a16:creationId xmlns:a16="http://schemas.microsoft.com/office/drawing/2014/main" id="{F403025F-9FF9-4A02-B1E2-FACFD83CE64F}"/>
              </a:ext>
            </a:extLst>
          </p:cNvPr>
          <p:cNvCxnSpPr>
            <a:cxnSpLocks/>
            <a:stCxn id="73" idx="3"/>
            <a:endCxn id="79"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76" name="直線コネクタ 75">
            <a:extLst>
              <a:ext uri="{FF2B5EF4-FFF2-40B4-BE49-F238E27FC236}">
                <a16:creationId xmlns:a16="http://schemas.microsoft.com/office/drawing/2014/main" id="{B47C22A6-8D7E-427E-8ECD-1071895DCB8B}"/>
              </a:ext>
            </a:extLst>
          </p:cNvPr>
          <p:cNvCxnSpPr>
            <a:cxnSpLocks/>
            <a:stCxn id="74" idx="0"/>
            <a:endCxn id="81"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78" name="Text Box 21">
            <a:extLst>
              <a:ext uri="{FF2B5EF4-FFF2-40B4-BE49-F238E27FC236}">
                <a16:creationId xmlns:a16="http://schemas.microsoft.com/office/drawing/2014/main" id="{F5E2E23C-D170-4C3B-B210-99D293D0AF3C}"/>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：利用許諾型データとは、研究や学術に用いるデータ。</a:t>
            </a:r>
            <a:endParaRPr lang="en-US" altLang="ja-JP" sz="1000" dirty="0">
              <a:latin typeface="Meiryo UI" panose="020B0604030504040204" pitchFamily="50" charset="-128"/>
              <a:ea typeface="Meiryo UI" panose="020B0604030504040204" pitchFamily="50" charset="-128"/>
            </a:endParaRPr>
          </a:p>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2</a:t>
            </a:r>
            <a:r>
              <a:rPr lang="ja-JP" altLang="en-US" sz="100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ビジネスデータとは、一般的に商取引で売買等を伴うデータ。</a:t>
            </a:r>
          </a:p>
        </p:txBody>
      </p:sp>
      <p:sp>
        <p:nvSpPr>
          <p:cNvPr id="79" name="テキスト ボックス 78">
            <a:extLst>
              <a:ext uri="{FF2B5EF4-FFF2-40B4-BE49-F238E27FC236}">
                <a16:creationId xmlns:a16="http://schemas.microsoft.com/office/drawing/2014/main" id="{D21939FC-5CA7-4F7A-BA83-5ADCAD2AA675}"/>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3A0C3FB7-A362-4BF2-94C6-C7023609A94F}"/>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02C253F2-7ED3-4384-951F-35FABABE9513}"/>
              </a:ext>
            </a:extLst>
          </p:cNvPr>
          <p:cNvGrpSpPr/>
          <p:nvPr/>
        </p:nvGrpSpPr>
        <p:grpSpPr>
          <a:xfrm>
            <a:off x="9829345" y="3717032"/>
            <a:ext cx="2147785" cy="1341361"/>
            <a:chOff x="9829345" y="3723556"/>
            <a:chExt cx="2147785" cy="1341361"/>
          </a:xfrm>
        </p:grpSpPr>
        <p:sp>
          <p:nvSpPr>
            <p:cNvPr id="116" name="Rectangle 34">
              <a:extLst>
                <a:ext uri="{FF2B5EF4-FFF2-40B4-BE49-F238E27FC236}">
                  <a16:creationId xmlns:a16="http://schemas.microsoft.com/office/drawing/2014/main" id="{BFC379E9-BCD5-4CB1-B544-000E6A91AA0B}"/>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sp>
          <p:nvSpPr>
            <p:cNvPr id="117" name="テキスト ボックス 116">
              <a:extLst>
                <a:ext uri="{FF2B5EF4-FFF2-40B4-BE49-F238E27FC236}">
                  <a16:creationId xmlns:a16="http://schemas.microsoft.com/office/drawing/2014/main" id="{01D40639-9388-409D-9ADF-FA846AF7183F}"/>
                </a:ext>
              </a:extLst>
            </p:cNvPr>
            <p:cNvSpPr txBox="1"/>
            <p:nvPr/>
          </p:nvSpPr>
          <p:spPr>
            <a:xfrm>
              <a:off x="10190235" y="3723556"/>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B</a:t>
              </a:r>
            </a:p>
          </p:txBody>
        </p:sp>
        <p:cxnSp>
          <p:nvCxnSpPr>
            <p:cNvPr id="118" name="直線コネクタ 117">
              <a:extLst>
                <a:ext uri="{FF2B5EF4-FFF2-40B4-BE49-F238E27FC236}">
                  <a16:creationId xmlns:a16="http://schemas.microsoft.com/office/drawing/2014/main" id="{9CE25D85-0ED8-47CA-9760-B5410280D3D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19" name="グループ化 118">
              <a:extLst>
                <a:ext uri="{FF2B5EF4-FFF2-40B4-BE49-F238E27FC236}">
                  <a16:creationId xmlns:a16="http://schemas.microsoft.com/office/drawing/2014/main" id="{4CDF7542-4817-4E6C-8699-9081F37931AB}"/>
                </a:ext>
              </a:extLst>
            </p:cNvPr>
            <p:cNvGrpSpPr/>
            <p:nvPr/>
          </p:nvGrpSpPr>
          <p:grpSpPr>
            <a:xfrm>
              <a:off x="9863892" y="4039489"/>
              <a:ext cx="2113238" cy="942071"/>
              <a:chOff x="6336700" y="2567741"/>
              <a:chExt cx="2116346" cy="1118304"/>
            </a:xfrm>
          </p:grpSpPr>
          <p:sp>
            <p:nvSpPr>
              <p:cNvPr id="120" name="角丸四角形 33">
                <a:extLst>
                  <a:ext uri="{FF2B5EF4-FFF2-40B4-BE49-F238E27FC236}">
                    <a16:creationId xmlns:a16="http://schemas.microsoft.com/office/drawing/2014/main" id="{0FF65E73-AA0A-4498-8024-8211395F331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21" name="Text Box 21">
                <a:extLst>
                  <a:ext uri="{FF2B5EF4-FFF2-40B4-BE49-F238E27FC236}">
                    <a16:creationId xmlns:a16="http://schemas.microsoft.com/office/drawing/2014/main" id="{5EFB2398-C396-41E0-B9EB-44888BD726AA}"/>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B</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（利用許諾型データ）</a:t>
                </a:r>
              </a:p>
            </p:txBody>
          </p:sp>
        </p:grpSp>
        <p:sp>
          <p:nvSpPr>
            <p:cNvPr id="122" name="フローチャート: 書類 121">
              <a:extLst>
                <a:ext uri="{FF2B5EF4-FFF2-40B4-BE49-F238E27FC236}">
                  <a16:creationId xmlns:a16="http://schemas.microsoft.com/office/drawing/2014/main" id="{EB25AB4D-DD70-45CD-BF71-C35F253962F0}"/>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23" name="フローチャート: 書類 122">
              <a:extLst>
                <a:ext uri="{FF2B5EF4-FFF2-40B4-BE49-F238E27FC236}">
                  <a16:creationId xmlns:a16="http://schemas.microsoft.com/office/drawing/2014/main" id="{7B6C501C-5AA9-4D8B-9DE3-D1D3574E0BDC}"/>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1" name="フローチャート: 書類 130">
              <a:extLst>
                <a:ext uri="{FF2B5EF4-FFF2-40B4-BE49-F238E27FC236}">
                  <a16:creationId xmlns:a16="http://schemas.microsoft.com/office/drawing/2014/main" id="{6D0BDEE8-CC26-49E4-903E-27CE6EA6BB58}"/>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21" name="グループ化 20">
            <a:extLst>
              <a:ext uri="{FF2B5EF4-FFF2-40B4-BE49-F238E27FC236}">
                <a16:creationId xmlns:a16="http://schemas.microsoft.com/office/drawing/2014/main" id="{DDAF9DF2-5F1D-4DE7-9AEB-2CA6D14BEE5D}"/>
              </a:ext>
            </a:extLst>
          </p:cNvPr>
          <p:cNvGrpSpPr/>
          <p:nvPr/>
        </p:nvGrpSpPr>
        <p:grpSpPr>
          <a:xfrm>
            <a:off x="9846618" y="2372075"/>
            <a:ext cx="2113238" cy="1341361"/>
            <a:chOff x="9829345" y="2372075"/>
            <a:chExt cx="2113238" cy="1341361"/>
          </a:xfrm>
        </p:grpSpPr>
        <p:sp>
          <p:nvSpPr>
            <p:cNvPr id="146" name="Rectangle 34">
              <a:extLst>
                <a:ext uri="{FF2B5EF4-FFF2-40B4-BE49-F238E27FC236}">
                  <a16:creationId xmlns:a16="http://schemas.microsoft.com/office/drawing/2014/main" id="{286F87B2-4621-4FEF-BE10-CF228D74BA26}"/>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sp>
          <p:nvSpPr>
            <p:cNvPr id="147" name="テキスト ボックス 146">
              <a:extLst>
                <a:ext uri="{FF2B5EF4-FFF2-40B4-BE49-F238E27FC236}">
                  <a16:creationId xmlns:a16="http://schemas.microsoft.com/office/drawing/2014/main" id="{850D6A96-733D-41B7-A795-74A018B54ED3}"/>
                </a:ext>
              </a:extLst>
            </p:cNvPr>
            <p:cNvSpPr txBox="1"/>
            <p:nvPr/>
          </p:nvSpPr>
          <p:spPr>
            <a:xfrm>
              <a:off x="10190235" y="2372075"/>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A</a:t>
              </a:r>
            </a:p>
          </p:txBody>
        </p:sp>
        <p:cxnSp>
          <p:nvCxnSpPr>
            <p:cNvPr id="148" name="直線コネクタ 147">
              <a:extLst>
                <a:ext uri="{FF2B5EF4-FFF2-40B4-BE49-F238E27FC236}">
                  <a16:creationId xmlns:a16="http://schemas.microsoft.com/office/drawing/2014/main" id="{69CF175E-B0E8-4B0E-8369-4393A89B368E}"/>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9" name="グループ化 148">
              <a:extLst>
                <a:ext uri="{FF2B5EF4-FFF2-40B4-BE49-F238E27FC236}">
                  <a16:creationId xmlns:a16="http://schemas.microsoft.com/office/drawing/2014/main" id="{23F3C7FB-53DA-44B5-942F-D6E14819533E}"/>
                </a:ext>
              </a:extLst>
            </p:cNvPr>
            <p:cNvGrpSpPr/>
            <p:nvPr/>
          </p:nvGrpSpPr>
          <p:grpSpPr>
            <a:xfrm>
              <a:off x="9921483" y="2716511"/>
              <a:ext cx="1930618" cy="913567"/>
              <a:chOff x="6394374" y="2601577"/>
              <a:chExt cx="1933457" cy="1084468"/>
            </a:xfrm>
          </p:grpSpPr>
          <p:sp>
            <p:nvSpPr>
              <p:cNvPr id="150" name="角丸四角形 33">
                <a:extLst>
                  <a:ext uri="{FF2B5EF4-FFF2-40B4-BE49-F238E27FC236}">
                    <a16:creationId xmlns:a16="http://schemas.microsoft.com/office/drawing/2014/main" id="{6ABF8C32-5F2A-4727-B445-E9A31936DAB4}"/>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51" name="Text Box 21">
                <a:extLst>
                  <a:ext uri="{FF2B5EF4-FFF2-40B4-BE49-F238E27FC236}">
                    <a16:creationId xmlns:a16="http://schemas.microsoft.com/office/drawing/2014/main" id="{5EA1EA79-9940-47F8-822C-A776FD6EA59A}"/>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オープンデータ</a:t>
                </a:r>
                <a:r>
                  <a:rPr lang="en-US" altLang="ja-JP" sz="1200" dirty="0">
                    <a:latin typeface="Meiryo UI" panose="020B0604030504040204" pitchFamily="50" charset="-128"/>
                    <a:ea typeface="Meiryo UI" panose="020B0604030504040204" pitchFamily="50" charset="-128"/>
                  </a:rPr>
                  <a:t>A</a:t>
                </a:r>
                <a:endParaRPr lang="ja-JP" altLang="en-US" sz="1200" dirty="0">
                  <a:latin typeface="Meiryo UI" panose="020B0604030504040204" pitchFamily="50" charset="-128"/>
                  <a:ea typeface="Meiryo UI" panose="020B0604030504040204" pitchFamily="50" charset="-128"/>
                </a:endParaRPr>
              </a:p>
            </p:txBody>
          </p:sp>
        </p:grpSp>
        <p:sp>
          <p:nvSpPr>
            <p:cNvPr id="153" name="フローチャート: 書類 152">
              <a:extLst>
                <a:ext uri="{FF2B5EF4-FFF2-40B4-BE49-F238E27FC236}">
                  <a16:creationId xmlns:a16="http://schemas.microsoft.com/office/drawing/2014/main" id="{BCD9377B-C949-449C-BA53-7BA190E3B7D5}"/>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54" name="フローチャート: 書類 153">
              <a:extLst>
                <a:ext uri="{FF2B5EF4-FFF2-40B4-BE49-F238E27FC236}">
                  <a16:creationId xmlns:a16="http://schemas.microsoft.com/office/drawing/2014/main" id="{52563251-AD62-4A94-A225-71D93044F033}"/>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55" name="フローチャート: 書類 154">
              <a:extLst>
                <a:ext uri="{FF2B5EF4-FFF2-40B4-BE49-F238E27FC236}">
                  <a16:creationId xmlns:a16="http://schemas.microsoft.com/office/drawing/2014/main" id="{61665475-27E0-4619-9452-2DFCD3127908}"/>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23" name="グループ化 22">
            <a:extLst>
              <a:ext uri="{FF2B5EF4-FFF2-40B4-BE49-F238E27FC236}">
                <a16:creationId xmlns:a16="http://schemas.microsoft.com/office/drawing/2014/main" id="{7E0B7BEB-2DAB-4FBE-960E-B2F9B8911187}"/>
              </a:ext>
            </a:extLst>
          </p:cNvPr>
          <p:cNvGrpSpPr/>
          <p:nvPr/>
        </p:nvGrpSpPr>
        <p:grpSpPr>
          <a:xfrm>
            <a:off x="9846618" y="5040818"/>
            <a:ext cx="2113238" cy="1341361"/>
            <a:chOff x="9840868" y="5040818"/>
            <a:chExt cx="2113238" cy="1341361"/>
          </a:xfrm>
        </p:grpSpPr>
        <p:sp>
          <p:nvSpPr>
            <p:cNvPr id="156" name="Rectangle 34">
              <a:extLst>
                <a:ext uri="{FF2B5EF4-FFF2-40B4-BE49-F238E27FC236}">
                  <a16:creationId xmlns:a16="http://schemas.microsoft.com/office/drawing/2014/main" id="{199EA3ED-0F64-47B9-811C-2B45120FE86F}"/>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sp>
          <p:nvSpPr>
            <p:cNvPr id="157" name="テキスト ボックス 156">
              <a:extLst>
                <a:ext uri="{FF2B5EF4-FFF2-40B4-BE49-F238E27FC236}">
                  <a16:creationId xmlns:a16="http://schemas.microsoft.com/office/drawing/2014/main" id="{B9D7937D-77B7-405D-BE09-F60572878D28}"/>
                </a:ext>
              </a:extLst>
            </p:cNvPr>
            <p:cNvSpPr txBox="1"/>
            <p:nvPr/>
          </p:nvSpPr>
          <p:spPr>
            <a:xfrm>
              <a:off x="10201758" y="5040818"/>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C</a:t>
              </a:r>
            </a:p>
          </p:txBody>
        </p:sp>
        <p:cxnSp>
          <p:nvCxnSpPr>
            <p:cNvPr id="158" name="直線コネクタ 157">
              <a:extLst>
                <a:ext uri="{FF2B5EF4-FFF2-40B4-BE49-F238E27FC236}">
                  <a16:creationId xmlns:a16="http://schemas.microsoft.com/office/drawing/2014/main" id="{168DB72B-7494-4159-96C5-62CC6C6243AA}"/>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59" name="グループ化 158">
              <a:extLst>
                <a:ext uri="{FF2B5EF4-FFF2-40B4-BE49-F238E27FC236}">
                  <a16:creationId xmlns:a16="http://schemas.microsoft.com/office/drawing/2014/main" id="{EA2E9995-CD21-4D6D-B98A-6D505671A935}"/>
                </a:ext>
              </a:extLst>
            </p:cNvPr>
            <p:cNvGrpSpPr/>
            <p:nvPr/>
          </p:nvGrpSpPr>
          <p:grpSpPr>
            <a:xfrm>
              <a:off x="9933006" y="5356751"/>
              <a:ext cx="1930618" cy="942071"/>
              <a:chOff x="6394374" y="2567741"/>
              <a:chExt cx="1933457" cy="1118304"/>
            </a:xfrm>
          </p:grpSpPr>
          <p:sp>
            <p:nvSpPr>
              <p:cNvPr id="160" name="角丸四角形 33">
                <a:extLst>
                  <a:ext uri="{FF2B5EF4-FFF2-40B4-BE49-F238E27FC236}">
                    <a16:creationId xmlns:a16="http://schemas.microsoft.com/office/drawing/2014/main" id="{C2E8C999-8F4B-4B50-A473-0E94C3BD0C01}"/>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61" name="Text Box 21">
                <a:extLst>
                  <a:ext uri="{FF2B5EF4-FFF2-40B4-BE49-F238E27FC236}">
                    <a16:creationId xmlns:a16="http://schemas.microsoft.com/office/drawing/2014/main" id="{7356DF46-036B-4B92-9A26-B76357F24559}"/>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C</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（ビジネスデータ）</a:t>
                </a:r>
              </a:p>
            </p:txBody>
          </p:sp>
        </p:grpSp>
        <p:sp>
          <p:nvSpPr>
            <p:cNvPr id="162" name="フローチャート: 書類 161">
              <a:extLst>
                <a:ext uri="{FF2B5EF4-FFF2-40B4-BE49-F238E27FC236}">
                  <a16:creationId xmlns:a16="http://schemas.microsoft.com/office/drawing/2014/main" id="{02D27AE9-E9D5-4713-B3CC-3FF836E26F99}"/>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3" name="フローチャート: 書類 162">
              <a:extLst>
                <a:ext uri="{FF2B5EF4-FFF2-40B4-BE49-F238E27FC236}">
                  <a16:creationId xmlns:a16="http://schemas.microsoft.com/office/drawing/2014/main" id="{E2BBD22C-E3C3-4B65-B951-F1045B5951AD}"/>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4" name="フローチャート: 書類 163">
              <a:extLst>
                <a:ext uri="{FF2B5EF4-FFF2-40B4-BE49-F238E27FC236}">
                  <a16:creationId xmlns:a16="http://schemas.microsoft.com/office/drawing/2014/main" id="{71B040D0-D839-4E09-8CC1-2A9EC0AD503C}"/>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sp>
        <p:nvSpPr>
          <p:cNvPr id="167" name="テキスト ボックス 166">
            <a:extLst>
              <a:ext uri="{FF2B5EF4-FFF2-40B4-BE49-F238E27FC236}">
                <a16:creationId xmlns:a16="http://schemas.microsoft.com/office/drawing/2014/main" id="{3D5CF3B8-BE69-45F3-9F05-59958EBC5BC3}"/>
              </a:ext>
            </a:extLst>
          </p:cNvPr>
          <p:cNvSpPr txBox="1"/>
          <p:nvPr/>
        </p:nvSpPr>
        <p:spPr>
          <a:xfrm>
            <a:off x="8333026" y="269188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0" name="テキスト ボックス 169">
            <a:extLst>
              <a:ext uri="{FF2B5EF4-FFF2-40B4-BE49-F238E27FC236}">
                <a16:creationId xmlns:a16="http://schemas.microsoft.com/office/drawing/2014/main" id="{E3ADC9DB-2F26-4675-B72F-A5CA836BC1FB}"/>
              </a:ext>
            </a:extLst>
          </p:cNvPr>
          <p:cNvSpPr txBox="1"/>
          <p:nvPr/>
        </p:nvSpPr>
        <p:spPr>
          <a:xfrm>
            <a:off x="8333026" y="406011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3" name="テキスト ボックス 172">
            <a:extLst>
              <a:ext uri="{FF2B5EF4-FFF2-40B4-BE49-F238E27FC236}">
                <a16:creationId xmlns:a16="http://schemas.microsoft.com/office/drawing/2014/main" id="{DA6DB4A6-C06E-42C5-84D6-D9504923BC64}"/>
              </a:ext>
            </a:extLst>
          </p:cNvPr>
          <p:cNvSpPr txBox="1"/>
          <p:nvPr/>
        </p:nvSpPr>
        <p:spPr>
          <a:xfrm>
            <a:off x="8333026" y="5339070"/>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74" name="テキスト ボックス 173">
            <a:extLst>
              <a:ext uri="{FF2B5EF4-FFF2-40B4-BE49-F238E27FC236}">
                <a16:creationId xmlns:a16="http://schemas.microsoft.com/office/drawing/2014/main" id="{3B145B4F-FA33-443A-A90E-5111FD1EF74E}"/>
              </a:ext>
            </a:extLst>
          </p:cNvPr>
          <p:cNvSpPr txBox="1"/>
          <p:nvPr/>
        </p:nvSpPr>
        <p:spPr>
          <a:xfrm>
            <a:off x="2439821" y="4003200"/>
            <a:ext cx="764164"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②</a:t>
            </a:r>
            <a:r>
              <a:rPr lang="ja-JP" altLang="en-US" sz="1200" dirty="0">
                <a:latin typeface="Meiryo UI" panose="020B0604030504040204" pitchFamily="50" charset="-128"/>
                <a:ea typeface="Meiryo UI" panose="020B0604030504040204" pitchFamily="50" charset="-128"/>
              </a:rPr>
              <a:t>検索</a:t>
            </a:r>
          </a:p>
        </p:txBody>
      </p:sp>
      <p:sp>
        <p:nvSpPr>
          <p:cNvPr id="175" name="テキスト ボックス 174">
            <a:extLst>
              <a:ext uri="{FF2B5EF4-FFF2-40B4-BE49-F238E27FC236}">
                <a16:creationId xmlns:a16="http://schemas.microsoft.com/office/drawing/2014/main" id="{6F5C9F90-0A3D-4EA9-8528-7DDE7851F30A}"/>
              </a:ext>
            </a:extLst>
          </p:cNvPr>
          <p:cNvSpPr txBox="1"/>
          <p:nvPr/>
        </p:nvSpPr>
        <p:spPr>
          <a:xfrm>
            <a:off x="2328160" y="4583937"/>
            <a:ext cx="1012297"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③</a:t>
            </a:r>
            <a:r>
              <a:rPr lang="ja-JP" altLang="en-US" sz="1200" dirty="0">
                <a:latin typeface="Meiryo UI" panose="020B0604030504040204" pitchFamily="50" charset="-128"/>
                <a:ea typeface="Meiryo UI" panose="020B0604030504040204" pitchFamily="50" charset="-128"/>
              </a:rPr>
              <a:t>検索結果</a:t>
            </a:r>
          </a:p>
        </p:txBody>
      </p:sp>
      <p:cxnSp>
        <p:nvCxnSpPr>
          <p:cNvPr id="4" name="直線矢印コネクタ 3">
            <a:extLst>
              <a:ext uri="{FF2B5EF4-FFF2-40B4-BE49-F238E27FC236}">
                <a16:creationId xmlns:a16="http://schemas.microsoft.com/office/drawing/2014/main" id="{F26DEED0-57B6-471B-ABCE-6F603881372C}"/>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044D3678-6267-4133-92CC-38EDA04F2F7F}"/>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01F6DF2A-7497-42F2-AD1B-E3F4C3AB851E}"/>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397E357D-9510-47CA-906C-E2D44E536733}"/>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E63DFDD-3055-4B88-9A8C-98008A42A03E}"/>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3DF9088A-02B5-4E27-AC13-41648DA1C91E}"/>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EF3A4E83-C5D8-47B0-9C4A-6F798ACA50E7}"/>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89A85073-508B-4AA4-B6CC-1DF86B401024}"/>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D23A8C07-A7E1-4F36-94E4-CB5AACDF25A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3.2.1</a:t>
            </a:r>
            <a:r>
              <a:rPr lang="ja-JP" altLang="en-US" sz="2000" b="1" dirty="0">
                <a:latin typeface="Meiryo UI" panose="020B0604030504040204" pitchFamily="50" charset="-128"/>
                <a:ea typeface="Meiryo UI" panose="020B0604030504040204" pitchFamily="50" charset="-128"/>
              </a:rPr>
              <a:t> データカタログ横断検索サービスの概要</a:t>
            </a:r>
            <a:endParaRPr lang="en-US" altLang="ja-JP" sz="2000" b="1" dirty="0">
              <a:latin typeface="Meiryo UI" panose="020B0604030504040204" pitchFamily="50" charset="-128"/>
              <a:ea typeface="Meiryo UI" panose="020B0604030504040204" pitchFamily="50" charset="-128"/>
            </a:endParaRPr>
          </a:p>
        </p:txBody>
      </p:sp>
      <p:sp>
        <p:nvSpPr>
          <p:cNvPr id="83" name="タイトル 4">
            <a:extLst>
              <a:ext uri="{FF2B5EF4-FFF2-40B4-BE49-F238E27FC236}">
                <a16:creationId xmlns:a16="http://schemas.microsoft.com/office/drawing/2014/main" id="{1F0A73E2-81F8-4A2F-9061-B63A9EF151C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1FAAF34F-E379-49DE-967B-FD3A6A6CD51D}"/>
              </a:ext>
            </a:extLst>
          </p:cNvPr>
          <p:cNvSpPr/>
          <p:nvPr/>
        </p:nvSpPr>
        <p:spPr>
          <a:xfrm>
            <a:off x="4345589" y="6360627"/>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dirty="0">
                <a:solidFill>
                  <a:schemeClr val="tx1"/>
                </a:solidFill>
                <a:latin typeface="Meiryo UI" panose="020B0604030504040204" pitchFamily="50" charset="-128"/>
                <a:ea typeface="Meiryo UI" panose="020B0604030504040204" pitchFamily="50" charset="-128"/>
              </a:rPr>
              <a:t>※ </a:t>
            </a:r>
            <a:r>
              <a:rPr lang="ja-JP" altLang="en-US" sz="1050" dirty="0">
                <a:solidFill>
                  <a:schemeClr val="tx1"/>
                </a:solidFill>
                <a:latin typeface="Meiryo UI" panose="020B0604030504040204" pitchFamily="50" charset="-128"/>
                <a:ea typeface="Meiryo UI" panose="020B0604030504040204" pitchFamily="50" charset="-128"/>
              </a:rPr>
              <a:t>対応ブラウザ：</a:t>
            </a:r>
            <a:r>
              <a:rPr lang="en-US" altLang="ja-JP" sz="1050" dirty="0">
                <a:solidFill>
                  <a:schemeClr val="tx1"/>
                </a:solidFill>
                <a:latin typeface="Meiryo UI" panose="020B0604030504040204" pitchFamily="50" charset="-128"/>
                <a:ea typeface="Meiryo UI" panose="020B0604030504040204" pitchFamily="50" charset="-128"/>
              </a:rPr>
              <a:t>Firefox, Chrome, Safari, Edge</a:t>
            </a:r>
          </a:p>
        </p:txBody>
      </p:sp>
      <p:sp>
        <p:nvSpPr>
          <p:cNvPr id="90" name="正方形/長方形 89">
            <a:extLst>
              <a:ext uri="{FF2B5EF4-FFF2-40B4-BE49-F238E27FC236}">
                <a16:creationId xmlns:a16="http://schemas.microsoft.com/office/drawing/2014/main" id="{65B30650-E8AD-409F-B4F5-8DAD205098E3}"/>
              </a:ext>
            </a:extLst>
          </p:cNvPr>
          <p:cNvSpPr/>
          <p:nvPr/>
        </p:nvSpPr>
        <p:spPr>
          <a:xfrm>
            <a:off x="227016" y="675931"/>
            <a:ext cx="11724494" cy="1569662"/>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a:ea typeface="Meiryo UI"/>
              </a:rPr>
              <a:t>データカタログ横断検索サービスとは、支援サービス群の</a:t>
            </a:r>
            <a:r>
              <a:rPr lang="en-US" altLang="ja-JP" sz="1600" dirty="0">
                <a:solidFill>
                  <a:schemeClr val="bg1"/>
                </a:solidFill>
                <a:latin typeface="Meiryo UI"/>
                <a:ea typeface="Meiryo UI"/>
              </a:rPr>
              <a:t>1</a:t>
            </a:r>
            <a:r>
              <a:rPr lang="ja-JP" altLang="en-US" sz="1600" dirty="0">
                <a:solidFill>
                  <a:schemeClr val="bg1"/>
                </a:solidFill>
                <a:latin typeface="Meiryo UI"/>
                <a:ea typeface="Meiryo UI"/>
              </a:rPr>
              <a:t>つであり、各データカタログサイトにあるオープンデータ、契約に基づく限定データ</a:t>
            </a:r>
            <a:br>
              <a:rPr lang="en-US" altLang="ja-JP" sz="1600" dirty="0">
                <a:solidFill>
                  <a:schemeClr val="bg1"/>
                </a:solidFill>
                <a:latin typeface="Meiryo UI"/>
                <a:ea typeface="Meiryo UI"/>
              </a:rPr>
            </a:br>
            <a:r>
              <a:rPr lang="ja-JP" altLang="en-US" sz="1600" dirty="0">
                <a:solidFill>
                  <a:schemeClr val="bg1"/>
                </a:solidFill>
                <a:latin typeface="Meiryo UI"/>
                <a:ea typeface="Meiryo UI"/>
              </a:rPr>
              <a:t>（利用許諾型データ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1</a:t>
            </a:r>
            <a:r>
              <a:rPr lang="ja-JP" altLang="en-US" sz="1600" dirty="0">
                <a:solidFill>
                  <a:schemeClr val="bg1"/>
                </a:solidFill>
                <a:latin typeface="Meiryo UI"/>
                <a:ea typeface="Meiryo UI"/>
              </a:rPr>
              <a:t>、ビジネスデータ</a:t>
            </a:r>
            <a:r>
              <a:rPr lang="en-US" altLang="ja-JP" sz="1600" dirty="0">
                <a:solidFill>
                  <a:schemeClr val="bg1"/>
                </a:solidFill>
                <a:latin typeface="Meiryo UI"/>
                <a:ea typeface="Meiryo UI"/>
              </a:rPr>
              <a:t>*</a:t>
            </a:r>
            <a:r>
              <a:rPr lang="en-US" altLang="ja-JP" sz="1600" baseline="30000" dirty="0">
                <a:solidFill>
                  <a:schemeClr val="bg1"/>
                </a:solidFill>
                <a:latin typeface="Meiryo UI"/>
                <a:ea typeface="Meiryo UI"/>
              </a:rPr>
              <a:t>2</a:t>
            </a:r>
            <a:r>
              <a:rPr lang="ja-JP" altLang="en-US" sz="1600" dirty="0">
                <a:solidFill>
                  <a:schemeClr val="bg1"/>
                </a:solidFill>
                <a:latin typeface="Meiryo UI"/>
                <a:ea typeface="Meiryo UI"/>
              </a:rPr>
              <a:t>等）のデータカタログ情報を収集し、データカタログ横断検索システムで横断的に検索が可能。</a:t>
            </a:r>
            <a:endParaRPr lang="en-US" altLang="ja-JP" sz="1600" dirty="0">
              <a:solidFill>
                <a:schemeClr val="bg1"/>
              </a:solidFill>
              <a:latin typeface="Meiryo UI"/>
              <a:ea typeface="Meiryo UI"/>
            </a:endParaRP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支援サービス群の</a:t>
            </a:r>
            <a:r>
              <a:rPr lang="en-US" altLang="ja-JP" sz="1600" dirty="0">
                <a:solidFill>
                  <a:schemeClr val="bg1"/>
                </a:solidFill>
                <a:latin typeface="Meiryo UI" panose="020B0604030504040204" pitchFamily="50" charset="-128"/>
                <a:ea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つとして提供する横断検索は、以下の機能を提供。</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①　データカタログ収集機能（クローラ）で、事前に登録されたカタログサイト</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a:t>
            </a:r>
            <a:r>
              <a:rPr lang="en-US" altLang="ja-JP" sz="1600" dirty="0">
                <a:solidFill>
                  <a:schemeClr val="bg1"/>
                </a:solidFill>
                <a:latin typeface="Meiryo UI" panose="020B0604030504040204" pitchFamily="50" charset="-128"/>
                <a:ea typeface="Meiryo UI" panose="020B0604030504040204" pitchFamily="50" charset="-128"/>
              </a:rPr>
              <a:t>API</a:t>
            </a:r>
            <a:r>
              <a:rPr lang="ja-JP" altLang="en-US" sz="1600" dirty="0">
                <a:solidFill>
                  <a:schemeClr val="bg1"/>
                </a:solidFill>
                <a:latin typeface="Meiryo UI" panose="020B0604030504040204" pitchFamily="50" charset="-128"/>
                <a:ea typeface="Meiryo UI" panose="020B0604030504040204" pitchFamily="50" charset="-128"/>
              </a:rPr>
              <a:t>を起動し、カタログデータを収集。</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②　横断検索の利用者に対してカタログ検索画面を提供し、キーワード検索等を提供。検索結果のデータセットの情報を一覧で表示。</a:t>
            </a:r>
            <a:endParaRPr lang="en-US" altLang="ja-JP" sz="1600" dirty="0">
              <a:solidFill>
                <a:schemeClr val="bg1"/>
              </a:solidFill>
              <a:latin typeface="Meiryo UI" panose="020B0604030504040204" pitchFamily="50" charset="-128"/>
              <a:ea typeface="Meiryo UI" panose="020B0604030504040204" pitchFamily="50" charset="-128"/>
            </a:endParaRPr>
          </a:p>
          <a:p>
            <a:pPr lvl="1"/>
            <a:r>
              <a:rPr lang="ja-JP" altLang="en-US" sz="1600" dirty="0">
                <a:solidFill>
                  <a:schemeClr val="bg1"/>
                </a:solidFill>
                <a:latin typeface="Meiryo UI" panose="020B0604030504040204" pitchFamily="50" charset="-128"/>
                <a:ea typeface="Meiryo UI" panose="020B0604030504040204" pitchFamily="50" charset="-128"/>
              </a:rPr>
              <a:t>③　検索結果より、データ提供者のデータカタログサイトへのリンクも提供。</a:t>
            </a:r>
          </a:p>
        </p:txBody>
      </p:sp>
      <p:grpSp>
        <p:nvGrpSpPr>
          <p:cNvPr id="91" name="グループ化 90">
            <a:extLst>
              <a:ext uri="{FF2B5EF4-FFF2-40B4-BE49-F238E27FC236}">
                <a16:creationId xmlns:a16="http://schemas.microsoft.com/office/drawing/2014/main" id="{E1FCA1DF-F0A6-4DC5-B3BD-7CB982020FDA}"/>
              </a:ext>
            </a:extLst>
          </p:cNvPr>
          <p:cNvGrpSpPr/>
          <p:nvPr/>
        </p:nvGrpSpPr>
        <p:grpSpPr>
          <a:xfrm>
            <a:off x="4050043" y="2588868"/>
            <a:ext cx="3854445" cy="3714108"/>
            <a:chOff x="4058162" y="1634829"/>
            <a:chExt cx="4515774" cy="4318469"/>
          </a:xfrm>
          <a:solidFill>
            <a:schemeClr val="accent2">
              <a:lumMod val="20000"/>
              <a:lumOff val="80000"/>
            </a:schemeClr>
          </a:solidFill>
        </p:grpSpPr>
        <p:sp>
          <p:nvSpPr>
            <p:cNvPr id="92" name="角丸四角形 8">
              <a:extLst>
                <a:ext uri="{FF2B5EF4-FFF2-40B4-BE49-F238E27FC236}">
                  <a16:creationId xmlns:a16="http://schemas.microsoft.com/office/drawing/2014/main" id="{3C6C75B6-5C78-4208-B91D-13AA41759630}"/>
                </a:ext>
              </a:extLst>
            </p:cNvPr>
            <p:cNvSpPr/>
            <p:nvPr/>
          </p:nvSpPr>
          <p:spPr>
            <a:xfrm>
              <a:off x="4058162" y="1634829"/>
              <a:ext cx="4515774" cy="4318469"/>
            </a:xfrm>
            <a:prstGeom prst="roundRect">
              <a:avLst>
                <a:gd name="adj" fmla="val 15102"/>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1476000" rIns="0" bIns="0" rtlCol="0" anchor="ctr" anchorCtr="0"/>
            <a:lstStyle/>
            <a:p>
              <a:pPr fontAlgn="auto">
                <a:spcBef>
                  <a:spcPts val="0"/>
                </a:spcBef>
                <a:spcAft>
                  <a:spcPts val="0"/>
                </a:spcAft>
              </a:pPr>
              <a:endParaRPr lang="ja-JP" altLang="en-US" sz="1100" b="1" spc="-150" dirty="0">
                <a:solidFill>
                  <a:srgbClr val="FA8A0C"/>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3" name="テキスト ボックス 92">
              <a:extLst>
                <a:ext uri="{FF2B5EF4-FFF2-40B4-BE49-F238E27FC236}">
                  <a16:creationId xmlns:a16="http://schemas.microsoft.com/office/drawing/2014/main" id="{D128E395-3A0D-49DA-A56D-84A1ED8F48EA}"/>
                </a:ext>
              </a:extLst>
            </p:cNvPr>
            <p:cNvSpPr txBox="1"/>
            <p:nvPr/>
          </p:nvSpPr>
          <p:spPr>
            <a:xfrm>
              <a:off x="4490797" y="1742188"/>
              <a:ext cx="3807821" cy="429430"/>
            </a:xfrm>
            <a:prstGeom prst="rect">
              <a:avLst/>
            </a:prstGeom>
            <a:noFill/>
            <a:ln w="28575">
              <a:noFill/>
            </a:ln>
          </p:spPr>
          <p:txBody>
            <a:bodyPr wrap="square" rtlCol="0">
              <a:spAutoFit/>
            </a:bodyPr>
            <a:lstStyle/>
            <a:p>
              <a:r>
                <a:rPr lang="ja-JP" altLang="en-US" b="1" dirty="0">
                  <a:latin typeface="Meiryo UI" panose="020B0604030504040204" pitchFamily="50" charset="-128"/>
                  <a:ea typeface="Meiryo UI" panose="020B0604030504040204" pitchFamily="50" charset="-128"/>
                </a:rPr>
                <a:t>データカタログ横断検索システム</a:t>
              </a:r>
            </a:p>
          </p:txBody>
        </p:sp>
      </p:grpSp>
      <p:pic>
        <p:nvPicPr>
          <p:cNvPr id="94" name="図 93" descr="グラフィカル ユーザー インターフェイス, アプリケーション, Word&#10;&#10;自動的に生成された説明">
            <a:extLst>
              <a:ext uri="{FF2B5EF4-FFF2-40B4-BE49-F238E27FC236}">
                <a16:creationId xmlns:a16="http://schemas.microsoft.com/office/drawing/2014/main" id="{4AC10DD9-5019-41B3-8C02-57C800E3CD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587" y="3097839"/>
            <a:ext cx="3272460" cy="2836132"/>
          </a:xfrm>
          <a:prstGeom prst="rect">
            <a:avLst/>
          </a:prstGeom>
        </p:spPr>
      </p:pic>
      <p:sp>
        <p:nvSpPr>
          <p:cNvPr id="95" name="Rectangle 34">
            <a:extLst>
              <a:ext uri="{FF2B5EF4-FFF2-40B4-BE49-F238E27FC236}">
                <a16:creationId xmlns:a16="http://schemas.microsoft.com/office/drawing/2014/main" id="{0CD864E8-191A-4CF6-8522-7B6658EABE7A}"/>
              </a:ext>
            </a:extLst>
          </p:cNvPr>
          <p:cNvSpPr/>
          <p:nvPr/>
        </p:nvSpPr>
        <p:spPr>
          <a:xfrm>
            <a:off x="478686" y="2530024"/>
            <a:ext cx="1163347" cy="3841200"/>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2BB80A14-F6A0-4A80-B7C3-74F118B5633A}"/>
              </a:ext>
            </a:extLst>
          </p:cNvPr>
          <p:cNvSpPr txBox="1"/>
          <p:nvPr/>
        </p:nvSpPr>
        <p:spPr>
          <a:xfrm>
            <a:off x="373695" y="2211964"/>
            <a:ext cx="1373328"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データ利用者環境</a:t>
            </a:r>
          </a:p>
        </p:txBody>
      </p:sp>
      <p:cxnSp>
        <p:nvCxnSpPr>
          <p:cNvPr id="98" name="直線コネクタ 97">
            <a:extLst>
              <a:ext uri="{FF2B5EF4-FFF2-40B4-BE49-F238E27FC236}">
                <a16:creationId xmlns:a16="http://schemas.microsoft.com/office/drawing/2014/main" id="{AEA73E4B-3983-4E6E-B50F-A5B28E0CC946}"/>
              </a:ext>
            </a:extLst>
          </p:cNvPr>
          <p:cNvCxnSpPr>
            <a:cxnSpLocks/>
          </p:cNvCxnSpPr>
          <p:nvPr/>
        </p:nvCxnSpPr>
        <p:spPr bwMode="auto">
          <a:xfrm>
            <a:off x="478685" y="2494464"/>
            <a:ext cx="1163349"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99" name="グループ化 98">
            <a:extLst>
              <a:ext uri="{FF2B5EF4-FFF2-40B4-BE49-F238E27FC236}">
                <a16:creationId xmlns:a16="http://schemas.microsoft.com/office/drawing/2014/main" id="{5F1136BB-A39A-4EC7-A814-BEFFA5A596C5}"/>
              </a:ext>
            </a:extLst>
          </p:cNvPr>
          <p:cNvGrpSpPr/>
          <p:nvPr/>
        </p:nvGrpSpPr>
        <p:grpSpPr>
          <a:xfrm>
            <a:off x="595513" y="4148622"/>
            <a:ext cx="955465" cy="577242"/>
            <a:chOff x="1148106" y="5160439"/>
            <a:chExt cx="839040" cy="461664"/>
          </a:xfrm>
        </p:grpSpPr>
        <p:sp>
          <p:nvSpPr>
            <p:cNvPr id="100" name="Oval 6">
              <a:extLst>
                <a:ext uri="{FF2B5EF4-FFF2-40B4-BE49-F238E27FC236}">
                  <a16:creationId xmlns:a16="http://schemas.microsoft.com/office/drawing/2014/main" id="{3BF163E3-0FB6-4FB0-8EA7-0D6A95167276}"/>
                </a:ext>
              </a:extLst>
            </p:cNvPr>
            <p:cNvSpPr>
              <a:spLocks noChangeArrowheads="1"/>
            </p:cNvSpPr>
            <p:nvPr/>
          </p:nvSpPr>
          <p:spPr bwMode="auto">
            <a:xfrm flipH="1">
              <a:off x="1220303" y="5160439"/>
              <a:ext cx="194494" cy="168128"/>
            </a:xfrm>
            <a:prstGeom prst="ellipse">
              <a:avLst/>
            </a:pr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Freeform 7">
              <a:extLst>
                <a:ext uri="{FF2B5EF4-FFF2-40B4-BE49-F238E27FC236}">
                  <a16:creationId xmlns:a16="http://schemas.microsoft.com/office/drawing/2014/main" id="{BA1C6C84-34CA-487B-A50D-BC7A81865CB2}"/>
                </a:ext>
              </a:extLst>
            </p:cNvPr>
            <p:cNvSpPr>
              <a:spLocks noEditPoints="1"/>
            </p:cNvSpPr>
            <p:nvPr/>
          </p:nvSpPr>
          <p:spPr bwMode="auto">
            <a:xfrm flipH="1">
              <a:off x="1148106" y="5338103"/>
              <a:ext cx="839040" cy="284000"/>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solidFill>
              <a:schemeClr val="tx1"/>
            </a:solid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3" name="テキスト ボックス 102">
            <a:extLst>
              <a:ext uri="{FF2B5EF4-FFF2-40B4-BE49-F238E27FC236}">
                <a16:creationId xmlns:a16="http://schemas.microsoft.com/office/drawing/2014/main" id="{BB30EB5D-F66A-4127-B4EF-D0C24336A4F5}"/>
              </a:ext>
            </a:extLst>
          </p:cNvPr>
          <p:cNvSpPr txBox="1"/>
          <p:nvPr/>
        </p:nvSpPr>
        <p:spPr>
          <a:xfrm>
            <a:off x="4255433" y="5972784"/>
            <a:ext cx="3463049" cy="276999"/>
          </a:xfrm>
          <a:prstGeom prst="rect">
            <a:avLst/>
          </a:prstGeom>
          <a:noFill/>
          <a:ln w="28575">
            <a:noFill/>
          </a:ln>
        </p:spPr>
        <p:txBody>
          <a:bodyPr vert="horz" wrap="square" rtlCol="0">
            <a:spAutoFit/>
          </a:bodyPr>
          <a:lstStyle/>
          <a:p>
            <a:r>
              <a:rPr lang="ja-JP" altLang="en-US" sz="1200" dirty="0">
                <a:latin typeface="Meiryo UI" panose="020B0604030504040204" pitchFamily="50" charset="-128"/>
                <a:ea typeface="Meiryo UI" panose="020B0604030504040204" pitchFamily="50" charset="-128"/>
              </a:rPr>
              <a:t>複数のデータカタログサイトのデータカタログ情報を収集</a:t>
            </a:r>
          </a:p>
        </p:txBody>
      </p:sp>
      <p:sp>
        <p:nvSpPr>
          <p:cNvPr id="104" name="Rectangle 34">
            <a:extLst>
              <a:ext uri="{FF2B5EF4-FFF2-40B4-BE49-F238E27FC236}">
                <a16:creationId xmlns:a16="http://schemas.microsoft.com/office/drawing/2014/main" id="{9BA765E8-9160-4A57-9276-9F51B55CC2EE}"/>
              </a:ext>
            </a:extLst>
          </p:cNvPr>
          <p:cNvSpPr/>
          <p:nvPr/>
        </p:nvSpPr>
        <p:spPr>
          <a:xfrm>
            <a:off x="3951944" y="2533278"/>
            <a:ext cx="4046990" cy="3841679"/>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cxnSp>
        <p:nvCxnSpPr>
          <p:cNvPr id="105" name="直線コネクタ 104">
            <a:extLst>
              <a:ext uri="{FF2B5EF4-FFF2-40B4-BE49-F238E27FC236}">
                <a16:creationId xmlns:a16="http://schemas.microsoft.com/office/drawing/2014/main" id="{6F770CAD-E1C8-4BF5-8AFF-E6E8B911137D}"/>
              </a:ext>
            </a:extLst>
          </p:cNvPr>
          <p:cNvCxnSpPr>
            <a:cxnSpLocks/>
          </p:cNvCxnSpPr>
          <p:nvPr/>
        </p:nvCxnSpPr>
        <p:spPr bwMode="auto">
          <a:xfrm>
            <a:off x="3951944" y="2494464"/>
            <a:ext cx="404699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sp>
        <p:nvSpPr>
          <p:cNvPr id="106" name="テキスト ボックス 105">
            <a:extLst>
              <a:ext uri="{FF2B5EF4-FFF2-40B4-BE49-F238E27FC236}">
                <a16:creationId xmlns:a16="http://schemas.microsoft.com/office/drawing/2014/main" id="{16466F3B-6F5C-4A8B-BE74-12F8E888F4F3}"/>
              </a:ext>
            </a:extLst>
          </p:cNvPr>
          <p:cNvSpPr txBox="1"/>
          <p:nvPr/>
        </p:nvSpPr>
        <p:spPr>
          <a:xfrm>
            <a:off x="5379864" y="2234664"/>
            <a:ext cx="1143905" cy="231598"/>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支援サービス群</a:t>
            </a:r>
          </a:p>
        </p:txBody>
      </p:sp>
      <p:sp>
        <p:nvSpPr>
          <p:cNvPr id="108" name="テキスト ボックス 107">
            <a:extLst>
              <a:ext uri="{FF2B5EF4-FFF2-40B4-BE49-F238E27FC236}">
                <a16:creationId xmlns:a16="http://schemas.microsoft.com/office/drawing/2014/main" id="{5BC9FB11-44E9-4591-A893-8BE93461CFE0}"/>
              </a:ext>
            </a:extLst>
          </p:cNvPr>
          <p:cNvSpPr txBox="1"/>
          <p:nvPr/>
        </p:nvSpPr>
        <p:spPr>
          <a:xfrm>
            <a:off x="2389992" y="3262493"/>
            <a:ext cx="1098042" cy="276999"/>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キーワード検索</a:t>
            </a:r>
          </a:p>
        </p:txBody>
      </p:sp>
      <p:sp>
        <p:nvSpPr>
          <p:cNvPr id="109" name="テキスト ボックス 108">
            <a:extLst>
              <a:ext uri="{FF2B5EF4-FFF2-40B4-BE49-F238E27FC236}">
                <a16:creationId xmlns:a16="http://schemas.microsoft.com/office/drawing/2014/main" id="{9398851A-6FD0-4881-8593-0A03EAD7CCFC}"/>
              </a:ext>
            </a:extLst>
          </p:cNvPr>
          <p:cNvSpPr txBox="1"/>
          <p:nvPr/>
        </p:nvSpPr>
        <p:spPr>
          <a:xfrm>
            <a:off x="2389992" y="5562269"/>
            <a:ext cx="1335696" cy="461665"/>
          </a:xfrm>
          <a:prstGeom prst="rect">
            <a:avLst/>
          </a:prstGeom>
          <a:solidFill>
            <a:schemeClr val="accent4">
              <a:lumMod val="20000"/>
              <a:lumOff val="8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200" dirty="0">
                <a:latin typeface="Meiryo UI" panose="020B0604030504040204" pitchFamily="50" charset="-128"/>
                <a:ea typeface="Meiryo UI" panose="020B0604030504040204" pitchFamily="50" charset="-128"/>
              </a:rPr>
              <a:t>データセットの情報を</a:t>
            </a:r>
            <a:r>
              <a:rPr kumimoji="1" lang="ja-JP" altLang="en-US" sz="1200" dirty="0">
                <a:latin typeface="Meiryo UI" panose="020B0604030504040204" pitchFamily="50" charset="-128"/>
                <a:ea typeface="Meiryo UI" panose="020B0604030504040204" pitchFamily="50" charset="-128"/>
              </a:rPr>
              <a:t>一覧</a:t>
            </a:r>
            <a:r>
              <a:rPr lang="ja-JP" altLang="en-US" sz="1200" dirty="0">
                <a:latin typeface="Meiryo UI" panose="020B0604030504040204" pitchFamily="50" charset="-128"/>
                <a:ea typeface="Meiryo UI" panose="020B0604030504040204" pitchFamily="50" charset="-128"/>
              </a:rPr>
              <a:t>で</a:t>
            </a:r>
            <a:r>
              <a:rPr kumimoji="1" lang="ja-JP" altLang="en-US" sz="1200" dirty="0">
                <a:latin typeface="Meiryo UI" panose="020B0604030504040204" pitchFamily="50" charset="-128"/>
                <a:ea typeface="Meiryo UI" panose="020B0604030504040204" pitchFamily="50" charset="-128"/>
              </a:rPr>
              <a:t>表示</a:t>
            </a:r>
          </a:p>
        </p:txBody>
      </p:sp>
      <p:cxnSp>
        <p:nvCxnSpPr>
          <p:cNvPr id="110" name="直線コネクタ 109">
            <a:extLst>
              <a:ext uri="{FF2B5EF4-FFF2-40B4-BE49-F238E27FC236}">
                <a16:creationId xmlns:a16="http://schemas.microsoft.com/office/drawing/2014/main" id="{C7272180-AE62-4650-A99D-5E1FFB8648C1}"/>
              </a:ext>
            </a:extLst>
          </p:cNvPr>
          <p:cNvCxnSpPr>
            <a:cxnSpLocks/>
            <a:stCxn id="108" idx="3"/>
            <a:endCxn id="113" idx="1"/>
          </p:cNvCxnSpPr>
          <p:nvPr/>
        </p:nvCxnSpPr>
        <p:spPr>
          <a:xfrm>
            <a:off x="3488034" y="3400993"/>
            <a:ext cx="1342047" cy="4632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cxnSp>
        <p:nvCxnSpPr>
          <p:cNvPr id="111" name="直線コネクタ 110">
            <a:extLst>
              <a:ext uri="{FF2B5EF4-FFF2-40B4-BE49-F238E27FC236}">
                <a16:creationId xmlns:a16="http://schemas.microsoft.com/office/drawing/2014/main" id="{96C0A0C8-0686-4999-9541-46D16D76BD2C}"/>
              </a:ext>
            </a:extLst>
          </p:cNvPr>
          <p:cNvCxnSpPr>
            <a:cxnSpLocks/>
            <a:stCxn id="109" idx="0"/>
            <a:endCxn id="114" idx="1"/>
          </p:cNvCxnSpPr>
          <p:nvPr/>
        </p:nvCxnSpPr>
        <p:spPr>
          <a:xfrm flipV="1">
            <a:off x="3057840" y="5007895"/>
            <a:ext cx="1870611" cy="554374"/>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112" name="Text Box 21">
            <a:extLst>
              <a:ext uri="{FF2B5EF4-FFF2-40B4-BE49-F238E27FC236}">
                <a16:creationId xmlns:a16="http://schemas.microsoft.com/office/drawing/2014/main" id="{D623944F-E167-4CEA-8299-941AC1DE6C1B}"/>
              </a:ext>
            </a:extLst>
          </p:cNvPr>
          <p:cNvSpPr txBox="1">
            <a:spLocks noChangeArrowheads="1"/>
          </p:cNvSpPr>
          <p:nvPr/>
        </p:nvSpPr>
        <p:spPr bwMode="auto">
          <a:xfrm>
            <a:off x="383615" y="6366573"/>
            <a:ext cx="3650063" cy="400110"/>
          </a:xfrm>
          <a:prstGeom prst="rect">
            <a:avLst/>
          </a:prstGeom>
          <a:noFill/>
          <a:ln w="9525">
            <a:noFill/>
            <a:miter lim="800000"/>
            <a:headEnd/>
            <a:tailEnd/>
          </a:ln>
        </p:spPr>
        <p:txBody>
          <a:bodyPr wrap="square">
            <a:spAutoFit/>
          </a:bodyPr>
          <a:lstStyle/>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：利用許諾型データとは、研究や学術に用いるデータ。</a:t>
            </a:r>
            <a:endParaRPr lang="en-US" altLang="ja-JP" sz="1000" dirty="0">
              <a:latin typeface="Meiryo UI" panose="020B0604030504040204" pitchFamily="50" charset="-128"/>
              <a:ea typeface="Meiryo UI" panose="020B0604030504040204" pitchFamily="50" charset="-128"/>
            </a:endParaRPr>
          </a:p>
          <a:p>
            <a:pPr fontAlgn="auto">
              <a:spcBef>
                <a:spcPts val="0"/>
              </a:spcBef>
              <a:spcAft>
                <a:spcPts val="0"/>
              </a:spcAft>
            </a:pPr>
            <a:r>
              <a:rPr lang="en-US" altLang="ja-JP" sz="1000" dirty="0">
                <a:latin typeface="Meiryo UI" panose="020B0604030504040204" pitchFamily="50" charset="-128"/>
                <a:ea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rPr>
              <a:t>2</a:t>
            </a:r>
            <a:r>
              <a:rPr lang="ja-JP" altLang="en-US" sz="100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ビジネスデータとは、一般的に商取引で売買等を伴うデータ。</a:t>
            </a:r>
          </a:p>
        </p:txBody>
      </p:sp>
      <p:sp>
        <p:nvSpPr>
          <p:cNvPr id="113" name="テキスト ボックス 112">
            <a:extLst>
              <a:ext uri="{FF2B5EF4-FFF2-40B4-BE49-F238E27FC236}">
                <a16:creationId xmlns:a16="http://schemas.microsoft.com/office/drawing/2014/main" id="{981D26E4-AC45-4218-B2D1-FD204F191F89}"/>
              </a:ext>
            </a:extLst>
          </p:cNvPr>
          <p:cNvSpPr txBox="1"/>
          <p:nvPr/>
        </p:nvSpPr>
        <p:spPr>
          <a:xfrm>
            <a:off x="4830081" y="3292918"/>
            <a:ext cx="2249051" cy="308797"/>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1A3E220B-6F0E-48A4-8007-87860957E591}"/>
              </a:ext>
            </a:extLst>
          </p:cNvPr>
          <p:cNvSpPr txBox="1"/>
          <p:nvPr/>
        </p:nvSpPr>
        <p:spPr>
          <a:xfrm>
            <a:off x="4928451" y="4089231"/>
            <a:ext cx="2657698" cy="1837328"/>
          </a:xfrm>
          <a:prstGeom prst="rect">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kumimoji="1" lang="ja-JP" altLang="en-US">
              <a:latin typeface="Meiryo UI" panose="020B0604030504040204" pitchFamily="50" charset="-128"/>
              <a:ea typeface="Meiryo UI" panose="020B0604030504040204" pitchFamily="50" charset="-128"/>
            </a:endParaRPr>
          </a:p>
        </p:txBody>
      </p:sp>
      <p:grpSp>
        <p:nvGrpSpPr>
          <p:cNvPr id="115" name="グループ化 114">
            <a:extLst>
              <a:ext uri="{FF2B5EF4-FFF2-40B4-BE49-F238E27FC236}">
                <a16:creationId xmlns:a16="http://schemas.microsoft.com/office/drawing/2014/main" id="{D38B1274-CDC4-40C1-B254-01FEBE45DD63}"/>
              </a:ext>
            </a:extLst>
          </p:cNvPr>
          <p:cNvGrpSpPr/>
          <p:nvPr/>
        </p:nvGrpSpPr>
        <p:grpSpPr>
          <a:xfrm>
            <a:off x="9829345" y="3717032"/>
            <a:ext cx="2147785" cy="1341361"/>
            <a:chOff x="9829345" y="3723556"/>
            <a:chExt cx="2147785" cy="1341361"/>
          </a:xfrm>
        </p:grpSpPr>
        <p:sp>
          <p:nvSpPr>
            <p:cNvPr id="132" name="Rectangle 34">
              <a:extLst>
                <a:ext uri="{FF2B5EF4-FFF2-40B4-BE49-F238E27FC236}">
                  <a16:creationId xmlns:a16="http://schemas.microsoft.com/office/drawing/2014/main" id="{7B060421-F448-4556-9AE0-52A4F4448E14}"/>
                </a:ext>
              </a:extLst>
            </p:cNvPr>
            <p:cNvSpPr/>
            <p:nvPr/>
          </p:nvSpPr>
          <p:spPr>
            <a:xfrm>
              <a:off x="9829345" y="4016310"/>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sp>
          <p:nvSpPr>
            <p:cNvPr id="133" name="テキスト ボックス 132">
              <a:extLst>
                <a:ext uri="{FF2B5EF4-FFF2-40B4-BE49-F238E27FC236}">
                  <a16:creationId xmlns:a16="http://schemas.microsoft.com/office/drawing/2014/main" id="{705DBA9F-A236-4026-91CB-D396BB059B15}"/>
                </a:ext>
              </a:extLst>
            </p:cNvPr>
            <p:cNvSpPr txBox="1"/>
            <p:nvPr/>
          </p:nvSpPr>
          <p:spPr>
            <a:xfrm>
              <a:off x="10190235" y="3723556"/>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B</a:t>
              </a:r>
            </a:p>
          </p:txBody>
        </p:sp>
        <p:cxnSp>
          <p:nvCxnSpPr>
            <p:cNvPr id="134" name="直線コネクタ 133">
              <a:extLst>
                <a:ext uri="{FF2B5EF4-FFF2-40B4-BE49-F238E27FC236}">
                  <a16:creationId xmlns:a16="http://schemas.microsoft.com/office/drawing/2014/main" id="{AEAF9021-65B8-41D5-98C8-B5E8FB03193F}"/>
                </a:ext>
              </a:extLst>
            </p:cNvPr>
            <p:cNvCxnSpPr>
              <a:cxnSpLocks/>
            </p:cNvCxnSpPr>
            <p:nvPr/>
          </p:nvCxnSpPr>
          <p:spPr bwMode="auto">
            <a:xfrm>
              <a:off x="9829383" y="3984799"/>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35" name="グループ化 134">
              <a:extLst>
                <a:ext uri="{FF2B5EF4-FFF2-40B4-BE49-F238E27FC236}">
                  <a16:creationId xmlns:a16="http://schemas.microsoft.com/office/drawing/2014/main" id="{5D091183-94A1-43E7-95D1-3556FA590EA7}"/>
                </a:ext>
              </a:extLst>
            </p:cNvPr>
            <p:cNvGrpSpPr/>
            <p:nvPr/>
          </p:nvGrpSpPr>
          <p:grpSpPr>
            <a:xfrm>
              <a:off x="9863892" y="4039489"/>
              <a:ext cx="2113238" cy="942071"/>
              <a:chOff x="6336700" y="2567741"/>
              <a:chExt cx="2116346" cy="1118304"/>
            </a:xfrm>
          </p:grpSpPr>
          <p:sp>
            <p:nvSpPr>
              <p:cNvPr id="139" name="角丸四角形 33">
                <a:extLst>
                  <a:ext uri="{FF2B5EF4-FFF2-40B4-BE49-F238E27FC236}">
                    <a16:creationId xmlns:a16="http://schemas.microsoft.com/office/drawing/2014/main" id="{C229A116-455A-4804-BCE7-8393B64619AB}"/>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40" name="Text Box 21">
                <a:extLst>
                  <a:ext uri="{FF2B5EF4-FFF2-40B4-BE49-F238E27FC236}">
                    <a16:creationId xmlns:a16="http://schemas.microsoft.com/office/drawing/2014/main" id="{6F9D261F-AC7B-421F-9B9C-4C3B931655ED}"/>
                  </a:ext>
                </a:extLst>
              </p:cNvPr>
              <p:cNvSpPr txBox="1">
                <a:spLocks noChangeArrowheads="1"/>
              </p:cNvSpPr>
              <p:nvPr/>
            </p:nvSpPr>
            <p:spPr bwMode="auto">
              <a:xfrm>
                <a:off x="6336700" y="2567741"/>
                <a:ext cx="2116346" cy="607082"/>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B</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（利用許諾型データ）</a:t>
                </a:r>
              </a:p>
            </p:txBody>
          </p:sp>
        </p:grpSp>
        <p:sp>
          <p:nvSpPr>
            <p:cNvPr id="136" name="フローチャート: 書類 135">
              <a:extLst>
                <a:ext uri="{FF2B5EF4-FFF2-40B4-BE49-F238E27FC236}">
                  <a16:creationId xmlns:a16="http://schemas.microsoft.com/office/drawing/2014/main" id="{19EAA604-D8BE-454A-AB26-B99D87F639C3}"/>
                </a:ext>
              </a:extLst>
            </p:cNvPr>
            <p:cNvSpPr/>
            <p:nvPr/>
          </p:nvSpPr>
          <p:spPr>
            <a:xfrm>
              <a:off x="10867149" y="457218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7" name="フローチャート: 書類 136">
              <a:extLst>
                <a:ext uri="{FF2B5EF4-FFF2-40B4-BE49-F238E27FC236}">
                  <a16:creationId xmlns:a16="http://schemas.microsoft.com/office/drawing/2014/main" id="{4F346602-E45A-4C1B-9B6C-6ACA8A2FD96E}"/>
                </a:ext>
              </a:extLst>
            </p:cNvPr>
            <p:cNvSpPr/>
            <p:nvPr/>
          </p:nvSpPr>
          <p:spPr>
            <a:xfrm>
              <a:off x="10453068" y="4521532"/>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38" name="フローチャート: 書類 137">
              <a:extLst>
                <a:ext uri="{FF2B5EF4-FFF2-40B4-BE49-F238E27FC236}">
                  <a16:creationId xmlns:a16="http://schemas.microsoft.com/office/drawing/2014/main" id="{BC092361-19C2-4A8A-9A78-E5C36CADE3C2}"/>
                </a:ext>
              </a:extLst>
            </p:cNvPr>
            <p:cNvSpPr/>
            <p:nvPr/>
          </p:nvSpPr>
          <p:spPr>
            <a:xfrm>
              <a:off x="10144921" y="4471016"/>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141" name="グループ化 140">
            <a:extLst>
              <a:ext uri="{FF2B5EF4-FFF2-40B4-BE49-F238E27FC236}">
                <a16:creationId xmlns:a16="http://schemas.microsoft.com/office/drawing/2014/main" id="{348D591F-1C3D-4CBB-8A0D-9486F48D79A6}"/>
              </a:ext>
            </a:extLst>
          </p:cNvPr>
          <p:cNvGrpSpPr/>
          <p:nvPr/>
        </p:nvGrpSpPr>
        <p:grpSpPr>
          <a:xfrm>
            <a:off x="9846618" y="2372075"/>
            <a:ext cx="2113238" cy="1341361"/>
            <a:chOff x="9829345" y="2372075"/>
            <a:chExt cx="2113238" cy="1341361"/>
          </a:xfrm>
        </p:grpSpPr>
        <p:sp>
          <p:nvSpPr>
            <p:cNvPr id="142" name="Rectangle 34">
              <a:extLst>
                <a:ext uri="{FF2B5EF4-FFF2-40B4-BE49-F238E27FC236}">
                  <a16:creationId xmlns:a16="http://schemas.microsoft.com/office/drawing/2014/main" id="{72D9D247-A1A0-4AD9-BA53-5D1743805025}"/>
                </a:ext>
              </a:extLst>
            </p:cNvPr>
            <p:cNvSpPr/>
            <p:nvPr/>
          </p:nvSpPr>
          <p:spPr>
            <a:xfrm>
              <a:off x="9829345" y="2664829"/>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6EA4A3DE-9F52-468F-9A78-252259E28FEC}"/>
                </a:ext>
              </a:extLst>
            </p:cNvPr>
            <p:cNvSpPr txBox="1"/>
            <p:nvPr/>
          </p:nvSpPr>
          <p:spPr>
            <a:xfrm>
              <a:off x="10190235" y="2372075"/>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A</a:t>
              </a:r>
            </a:p>
          </p:txBody>
        </p:sp>
        <p:cxnSp>
          <p:nvCxnSpPr>
            <p:cNvPr id="144" name="直線コネクタ 143">
              <a:extLst>
                <a:ext uri="{FF2B5EF4-FFF2-40B4-BE49-F238E27FC236}">
                  <a16:creationId xmlns:a16="http://schemas.microsoft.com/office/drawing/2014/main" id="{10E0C0FB-C82C-473A-9947-2BAE3651D727}"/>
                </a:ext>
              </a:extLst>
            </p:cNvPr>
            <p:cNvCxnSpPr>
              <a:cxnSpLocks/>
            </p:cNvCxnSpPr>
            <p:nvPr/>
          </p:nvCxnSpPr>
          <p:spPr bwMode="auto">
            <a:xfrm>
              <a:off x="9829383" y="2633318"/>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45" name="グループ化 144">
              <a:extLst>
                <a:ext uri="{FF2B5EF4-FFF2-40B4-BE49-F238E27FC236}">
                  <a16:creationId xmlns:a16="http://schemas.microsoft.com/office/drawing/2014/main" id="{4AF1DD7D-D374-4F78-B6D1-B88F3D56686A}"/>
                </a:ext>
              </a:extLst>
            </p:cNvPr>
            <p:cNvGrpSpPr/>
            <p:nvPr/>
          </p:nvGrpSpPr>
          <p:grpSpPr>
            <a:xfrm>
              <a:off x="9921483" y="2716511"/>
              <a:ext cx="1930618" cy="913567"/>
              <a:chOff x="6394374" y="2601577"/>
              <a:chExt cx="1933457" cy="1084468"/>
            </a:xfrm>
          </p:grpSpPr>
          <p:sp>
            <p:nvSpPr>
              <p:cNvPr id="168" name="角丸四角形 33">
                <a:extLst>
                  <a:ext uri="{FF2B5EF4-FFF2-40B4-BE49-F238E27FC236}">
                    <a16:creationId xmlns:a16="http://schemas.microsoft.com/office/drawing/2014/main" id="{A2F1CA0A-D594-4811-80D7-42F7453675F0}"/>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69" name="Text Box 21">
                <a:extLst>
                  <a:ext uri="{FF2B5EF4-FFF2-40B4-BE49-F238E27FC236}">
                    <a16:creationId xmlns:a16="http://schemas.microsoft.com/office/drawing/2014/main" id="{36A878AD-D182-4529-AB7E-D3391A16EBF5}"/>
                  </a:ext>
                </a:extLst>
              </p:cNvPr>
              <p:cNvSpPr txBox="1">
                <a:spLocks noChangeArrowheads="1"/>
              </p:cNvSpPr>
              <p:nvPr/>
            </p:nvSpPr>
            <p:spPr bwMode="auto">
              <a:xfrm>
                <a:off x="6834440" y="2669268"/>
                <a:ext cx="1120862" cy="328817"/>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オープンデータ</a:t>
                </a:r>
                <a:r>
                  <a:rPr lang="en-US" altLang="ja-JP" sz="1200" dirty="0">
                    <a:latin typeface="Meiryo UI" panose="020B0604030504040204" pitchFamily="50" charset="-128"/>
                    <a:ea typeface="Meiryo UI" panose="020B0604030504040204" pitchFamily="50" charset="-128"/>
                  </a:rPr>
                  <a:t>A</a:t>
                </a:r>
                <a:endParaRPr lang="ja-JP" altLang="en-US" sz="1200" dirty="0">
                  <a:latin typeface="Meiryo UI" panose="020B0604030504040204" pitchFamily="50" charset="-128"/>
                  <a:ea typeface="Meiryo UI" panose="020B0604030504040204" pitchFamily="50" charset="-128"/>
                </a:endParaRPr>
              </a:p>
            </p:txBody>
          </p:sp>
        </p:grpSp>
        <p:sp>
          <p:nvSpPr>
            <p:cNvPr id="152" name="フローチャート: 書類 151">
              <a:extLst>
                <a:ext uri="{FF2B5EF4-FFF2-40B4-BE49-F238E27FC236}">
                  <a16:creationId xmlns:a16="http://schemas.microsoft.com/office/drawing/2014/main" id="{14A16C76-9235-4D03-B3AC-64FC52A9EF37}"/>
                </a:ext>
              </a:extLst>
            </p:cNvPr>
            <p:cNvSpPr/>
            <p:nvPr/>
          </p:nvSpPr>
          <p:spPr>
            <a:xfrm>
              <a:off x="10867149" y="3220703"/>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5" name="フローチャート: 書類 164">
              <a:extLst>
                <a:ext uri="{FF2B5EF4-FFF2-40B4-BE49-F238E27FC236}">
                  <a16:creationId xmlns:a16="http://schemas.microsoft.com/office/drawing/2014/main" id="{4018FD2C-E9C0-44B6-A48C-F8F50163EE46}"/>
                </a:ext>
              </a:extLst>
            </p:cNvPr>
            <p:cNvSpPr/>
            <p:nvPr/>
          </p:nvSpPr>
          <p:spPr>
            <a:xfrm>
              <a:off x="10453068" y="3170051"/>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66" name="フローチャート: 書類 165">
              <a:extLst>
                <a:ext uri="{FF2B5EF4-FFF2-40B4-BE49-F238E27FC236}">
                  <a16:creationId xmlns:a16="http://schemas.microsoft.com/office/drawing/2014/main" id="{6B0346DE-06C2-4229-909A-6B6259456D60}"/>
                </a:ext>
              </a:extLst>
            </p:cNvPr>
            <p:cNvSpPr/>
            <p:nvPr/>
          </p:nvSpPr>
          <p:spPr>
            <a:xfrm>
              <a:off x="10144921" y="3119535"/>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grpSp>
        <p:nvGrpSpPr>
          <p:cNvPr id="171" name="グループ化 170">
            <a:extLst>
              <a:ext uri="{FF2B5EF4-FFF2-40B4-BE49-F238E27FC236}">
                <a16:creationId xmlns:a16="http://schemas.microsoft.com/office/drawing/2014/main" id="{11B8557D-5EF9-458C-A65A-E57BFECD9553}"/>
              </a:ext>
            </a:extLst>
          </p:cNvPr>
          <p:cNvGrpSpPr/>
          <p:nvPr/>
        </p:nvGrpSpPr>
        <p:grpSpPr>
          <a:xfrm>
            <a:off x="9846618" y="5040818"/>
            <a:ext cx="2113238" cy="1341361"/>
            <a:chOff x="9840868" y="5040818"/>
            <a:chExt cx="2113238" cy="1341361"/>
          </a:xfrm>
        </p:grpSpPr>
        <p:sp>
          <p:nvSpPr>
            <p:cNvPr id="172" name="Rectangle 34">
              <a:extLst>
                <a:ext uri="{FF2B5EF4-FFF2-40B4-BE49-F238E27FC236}">
                  <a16:creationId xmlns:a16="http://schemas.microsoft.com/office/drawing/2014/main" id="{67CE55FD-6538-488C-9FD7-7536B9EECE62}"/>
                </a:ext>
              </a:extLst>
            </p:cNvPr>
            <p:cNvSpPr/>
            <p:nvPr/>
          </p:nvSpPr>
          <p:spPr>
            <a:xfrm>
              <a:off x="9840868" y="5333572"/>
              <a:ext cx="2113238" cy="1048607"/>
            </a:xfrm>
            <a:prstGeom prst="rect">
              <a:avLst/>
            </a:prstGeom>
            <a:noFill/>
            <a:ln w="12700" cap="flat" cmpd="sng" algn="ctr">
              <a:solidFill>
                <a:sysClr val="windowText" lastClr="000000"/>
              </a:solidFill>
              <a:prstDash val="solid"/>
              <a:miter lim="800000"/>
            </a:ln>
            <a:effectLst/>
          </p:spPr>
          <p:txBody>
            <a:bodyPr lIns="72000" tIns="91440"/>
            <a:lstStyle/>
            <a:p>
              <a:pPr defTabSz="914423">
                <a:defRPr/>
              </a:pPr>
              <a:endParaRPr lang="en-US" sz="1200" kern="0">
                <a:solidFill>
                  <a:sysClr val="windowText" lastClr="000000"/>
                </a:solidFill>
                <a:latin typeface="Meiryo UI" panose="020B0604030504040204" pitchFamily="50" charset="-128"/>
                <a:ea typeface="Meiryo UI" panose="020B0604030504040204" pitchFamily="50" charset="-128"/>
              </a:endParaRPr>
            </a:p>
          </p:txBody>
        </p:sp>
        <p:sp>
          <p:nvSpPr>
            <p:cNvPr id="176" name="テキスト ボックス 175">
              <a:extLst>
                <a:ext uri="{FF2B5EF4-FFF2-40B4-BE49-F238E27FC236}">
                  <a16:creationId xmlns:a16="http://schemas.microsoft.com/office/drawing/2014/main" id="{1BFA8667-764E-4235-9A43-E0EBB275E7B1}"/>
                </a:ext>
              </a:extLst>
            </p:cNvPr>
            <p:cNvSpPr txBox="1"/>
            <p:nvPr/>
          </p:nvSpPr>
          <p:spPr>
            <a:xfrm>
              <a:off x="10201758" y="5040818"/>
              <a:ext cx="1460552" cy="276999"/>
            </a:xfrm>
            <a:prstGeom prst="rect">
              <a:avLst/>
            </a:prstGeom>
            <a:noFill/>
            <a:ln>
              <a:noFill/>
            </a:ln>
          </p:spPr>
          <p:txBody>
            <a:bodyPr wrap="square" rtlCol="0">
              <a:spAutoFit/>
            </a:bodyPr>
            <a:lstStyle/>
            <a:p>
              <a:pPr algn="ctr" defTabSz="914423"/>
              <a:r>
                <a:rPr lang="ja-JP" altLang="en-US" sz="1200" dirty="0">
                  <a:solidFill>
                    <a:prstClr val="black"/>
                  </a:solidFill>
                  <a:latin typeface="Meiryo UI" panose="020B0604030504040204" pitchFamily="50" charset="-128"/>
                  <a:ea typeface="Meiryo UI" panose="020B0604030504040204" pitchFamily="50" charset="-128"/>
                </a:rPr>
                <a:t>データカタログサイト</a:t>
              </a:r>
              <a:r>
                <a:rPr lang="en-US" altLang="ja-JP" sz="1200" dirty="0">
                  <a:solidFill>
                    <a:prstClr val="black"/>
                  </a:solidFill>
                  <a:latin typeface="Meiryo UI" panose="020B0604030504040204" pitchFamily="50" charset="-128"/>
                  <a:ea typeface="Meiryo UI" panose="020B0604030504040204" pitchFamily="50" charset="-128"/>
                </a:rPr>
                <a:t>C</a:t>
              </a:r>
            </a:p>
          </p:txBody>
        </p:sp>
        <p:cxnSp>
          <p:nvCxnSpPr>
            <p:cNvPr id="177" name="直線コネクタ 176">
              <a:extLst>
                <a:ext uri="{FF2B5EF4-FFF2-40B4-BE49-F238E27FC236}">
                  <a16:creationId xmlns:a16="http://schemas.microsoft.com/office/drawing/2014/main" id="{0FFE15B3-741D-4E94-872A-571385E16AA6}"/>
                </a:ext>
              </a:extLst>
            </p:cNvPr>
            <p:cNvCxnSpPr>
              <a:cxnSpLocks/>
            </p:cNvCxnSpPr>
            <p:nvPr/>
          </p:nvCxnSpPr>
          <p:spPr bwMode="auto">
            <a:xfrm>
              <a:off x="9840906" y="5302061"/>
              <a:ext cx="2113200" cy="0"/>
            </a:xfrm>
            <a:prstGeom prst="line">
              <a:avLst/>
            </a:prstGeom>
            <a:noFill/>
            <a:ln w="38100" cap="flat" cmpd="sng" algn="ctr">
              <a:solidFill>
                <a:sysClr val="windowText" lastClr="000000">
                  <a:lumMod val="65000"/>
                  <a:lumOff val="35000"/>
                </a:sysClr>
              </a:solidFill>
              <a:prstDash val="solid"/>
              <a:round/>
              <a:headEnd type="none" w="med" len="med"/>
              <a:tailEnd type="none" w="med" len="med"/>
            </a:ln>
            <a:effectLst/>
          </p:spPr>
        </p:cxnSp>
        <p:grpSp>
          <p:nvGrpSpPr>
            <p:cNvPr id="178" name="グループ化 177">
              <a:extLst>
                <a:ext uri="{FF2B5EF4-FFF2-40B4-BE49-F238E27FC236}">
                  <a16:creationId xmlns:a16="http://schemas.microsoft.com/office/drawing/2014/main" id="{8F831AE4-2C6C-4F8E-93B4-9D4232A69E2F}"/>
                </a:ext>
              </a:extLst>
            </p:cNvPr>
            <p:cNvGrpSpPr/>
            <p:nvPr/>
          </p:nvGrpSpPr>
          <p:grpSpPr>
            <a:xfrm>
              <a:off x="9933006" y="5356751"/>
              <a:ext cx="1930618" cy="942071"/>
              <a:chOff x="6394374" y="2567741"/>
              <a:chExt cx="1933457" cy="1118304"/>
            </a:xfrm>
          </p:grpSpPr>
          <p:sp>
            <p:nvSpPr>
              <p:cNvPr id="182" name="角丸四角形 33">
                <a:extLst>
                  <a:ext uri="{FF2B5EF4-FFF2-40B4-BE49-F238E27FC236}">
                    <a16:creationId xmlns:a16="http://schemas.microsoft.com/office/drawing/2014/main" id="{9478E821-69D2-4A6A-8E80-1E7E9CE11EA9}"/>
                  </a:ext>
                </a:extLst>
              </p:cNvPr>
              <p:cNvSpPr/>
              <p:nvPr/>
            </p:nvSpPr>
            <p:spPr>
              <a:xfrm>
                <a:off x="6394374" y="2601577"/>
                <a:ext cx="1933457" cy="1084468"/>
              </a:xfrm>
              <a:prstGeom prst="roundRect">
                <a:avLst/>
              </a:prstGeom>
              <a:solidFill>
                <a:schemeClr val="bg1">
                  <a:lumMod val="85000"/>
                </a:schemeClr>
              </a:solidFill>
              <a:ln w="25400" cap="flat" cmpd="sng" algn="ctr">
                <a:solidFill>
                  <a:schemeClr val="tx2"/>
                </a:solidFill>
                <a:prstDash val="solid"/>
              </a:ln>
              <a:effectLst/>
            </p:spPr>
            <p:txBody>
              <a:bodyPr anchor="ctr"/>
              <a:lstStyle/>
              <a:p>
                <a:pPr algn="ctr" fontAlgn="auto">
                  <a:spcBef>
                    <a:spcPts val="0"/>
                  </a:spcBef>
                  <a:spcAft>
                    <a:spcPts val="0"/>
                  </a:spcAft>
                  <a:defRPr/>
                </a:pPr>
                <a:endParaRPr kumimoji="0" lang="ja-JP" altLang="en-US" sz="1600" kern="0">
                  <a:solidFill>
                    <a:prstClr val="black"/>
                  </a:solidFill>
                  <a:latin typeface="Meiryo UI" panose="020B0604030504040204" pitchFamily="50" charset="-128"/>
                  <a:ea typeface="Meiryo UI" panose="020B0604030504040204" pitchFamily="50" charset="-128"/>
                </a:endParaRPr>
              </a:p>
            </p:txBody>
          </p:sp>
          <p:sp>
            <p:nvSpPr>
              <p:cNvPr id="183" name="Text Box 21">
                <a:extLst>
                  <a:ext uri="{FF2B5EF4-FFF2-40B4-BE49-F238E27FC236}">
                    <a16:creationId xmlns:a16="http://schemas.microsoft.com/office/drawing/2014/main" id="{C03B5BD1-40D2-45DA-A521-42EADA4EE9FC}"/>
                  </a:ext>
                </a:extLst>
              </p:cNvPr>
              <p:cNvSpPr txBox="1">
                <a:spLocks noChangeArrowheads="1"/>
              </p:cNvSpPr>
              <p:nvPr/>
            </p:nvSpPr>
            <p:spPr bwMode="auto">
              <a:xfrm>
                <a:off x="6525410" y="2567741"/>
                <a:ext cx="1738926" cy="548029"/>
              </a:xfrm>
              <a:prstGeom prst="rect">
                <a:avLst/>
              </a:prstGeom>
              <a:noFill/>
              <a:ln w="9525">
                <a:noFill/>
                <a:miter lim="800000"/>
                <a:headEnd/>
                <a:tailEnd/>
              </a:ln>
            </p:spPr>
            <p:txBody>
              <a:bodyPr wrap="none">
                <a:spAutoFit/>
              </a:bodyPr>
              <a:lstStyle/>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契約に基づく限定データ</a:t>
                </a:r>
                <a:r>
                  <a:rPr lang="en-US" altLang="ja-JP" sz="1200" dirty="0">
                    <a:latin typeface="Meiryo UI" panose="020B0604030504040204" pitchFamily="50" charset="-128"/>
                    <a:ea typeface="Meiryo UI" panose="020B0604030504040204" pitchFamily="50" charset="-128"/>
                  </a:rPr>
                  <a:t>C</a:t>
                </a:r>
              </a:p>
              <a:p>
                <a:pPr algn="ctr" fontAlgn="auto">
                  <a:spcBef>
                    <a:spcPts val="0"/>
                  </a:spcBef>
                  <a:spcAft>
                    <a:spcPts val="0"/>
                  </a:spcAft>
                </a:pPr>
                <a:r>
                  <a:rPr lang="ja-JP" altLang="en-US" sz="1200" dirty="0">
                    <a:latin typeface="Meiryo UI" panose="020B0604030504040204" pitchFamily="50" charset="-128"/>
                    <a:ea typeface="Meiryo UI" panose="020B0604030504040204" pitchFamily="50" charset="-128"/>
                  </a:rPr>
                  <a:t>（ビジネスデータ）</a:t>
                </a:r>
              </a:p>
            </p:txBody>
          </p:sp>
        </p:grpSp>
        <p:sp>
          <p:nvSpPr>
            <p:cNvPr id="179" name="フローチャート: 書類 178">
              <a:extLst>
                <a:ext uri="{FF2B5EF4-FFF2-40B4-BE49-F238E27FC236}">
                  <a16:creationId xmlns:a16="http://schemas.microsoft.com/office/drawing/2014/main" id="{382361AB-8BF2-4669-A5FC-0E33A563E9DE}"/>
                </a:ext>
              </a:extLst>
            </p:cNvPr>
            <p:cNvSpPr/>
            <p:nvPr/>
          </p:nvSpPr>
          <p:spPr>
            <a:xfrm>
              <a:off x="10878672" y="5889446"/>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80" name="フローチャート: 書類 179">
              <a:extLst>
                <a:ext uri="{FF2B5EF4-FFF2-40B4-BE49-F238E27FC236}">
                  <a16:creationId xmlns:a16="http://schemas.microsoft.com/office/drawing/2014/main" id="{C1F6A5D3-CC2C-4D5A-9FFF-691EE88AC84A}"/>
                </a:ext>
              </a:extLst>
            </p:cNvPr>
            <p:cNvSpPr/>
            <p:nvPr/>
          </p:nvSpPr>
          <p:spPr>
            <a:xfrm>
              <a:off x="10464591" y="5838794"/>
              <a:ext cx="692074" cy="370281"/>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81" name="フローチャート: 書類 180">
              <a:extLst>
                <a:ext uri="{FF2B5EF4-FFF2-40B4-BE49-F238E27FC236}">
                  <a16:creationId xmlns:a16="http://schemas.microsoft.com/office/drawing/2014/main" id="{DAEEF7A2-251D-4D66-A2EA-565A6CCA55E2}"/>
                </a:ext>
              </a:extLst>
            </p:cNvPr>
            <p:cNvSpPr/>
            <p:nvPr/>
          </p:nvSpPr>
          <p:spPr>
            <a:xfrm>
              <a:off x="10156444" y="5788278"/>
              <a:ext cx="722227" cy="383243"/>
            </a:xfrm>
            <a:prstGeom prst="flowChartDocumen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Meiryo UI" panose="020B0604030504040204" pitchFamily="50" charset="-128"/>
                  <a:ea typeface="Meiryo UI" panose="020B0604030504040204" pitchFamily="50" charset="-128"/>
                </a:rPr>
                <a:t>横断検索用データカタログ</a:t>
              </a:r>
            </a:p>
          </p:txBody>
        </p:sp>
      </p:grpSp>
      <p:sp>
        <p:nvSpPr>
          <p:cNvPr id="184" name="テキスト ボックス 183">
            <a:extLst>
              <a:ext uri="{FF2B5EF4-FFF2-40B4-BE49-F238E27FC236}">
                <a16:creationId xmlns:a16="http://schemas.microsoft.com/office/drawing/2014/main" id="{7A0609C6-D3A3-4FAB-BE47-827BE3F84D87}"/>
              </a:ext>
            </a:extLst>
          </p:cNvPr>
          <p:cNvSpPr txBox="1"/>
          <p:nvPr/>
        </p:nvSpPr>
        <p:spPr>
          <a:xfrm>
            <a:off x="8333026" y="269188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5" name="テキスト ボックス 184">
            <a:extLst>
              <a:ext uri="{FF2B5EF4-FFF2-40B4-BE49-F238E27FC236}">
                <a16:creationId xmlns:a16="http://schemas.microsoft.com/office/drawing/2014/main" id="{A5A5AA0F-77CF-47D8-AC69-9EFB4FDECFD7}"/>
              </a:ext>
            </a:extLst>
          </p:cNvPr>
          <p:cNvSpPr txBox="1"/>
          <p:nvPr/>
        </p:nvSpPr>
        <p:spPr>
          <a:xfrm>
            <a:off x="8333026" y="4060119"/>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6" name="テキスト ボックス 185">
            <a:extLst>
              <a:ext uri="{FF2B5EF4-FFF2-40B4-BE49-F238E27FC236}">
                <a16:creationId xmlns:a16="http://schemas.microsoft.com/office/drawing/2014/main" id="{61210E01-4E7E-4486-A86D-D7112744282D}"/>
              </a:ext>
            </a:extLst>
          </p:cNvPr>
          <p:cNvSpPr txBox="1"/>
          <p:nvPr/>
        </p:nvSpPr>
        <p:spPr>
          <a:xfrm>
            <a:off x="8333026" y="5339070"/>
            <a:ext cx="1140990"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①</a:t>
            </a:r>
            <a:r>
              <a:rPr lang="ja-JP" altLang="en-US" sz="1200" dirty="0">
                <a:latin typeface="Meiryo UI" panose="020B0604030504040204" pitchFamily="50" charset="-128"/>
                <a:ea typeface="Meiryo UI" panose="020B0604030504040204" pitchFamily="50" charset="-128"/>
              </a:rPr>
              <a:t>クローリング</a:t>
            </a:r>
          </a:p>
        </p:txBody>
      </p:sp>
      <p:sp>
        <p:nvSpPr>
          <p:cNvPr id="187" name="テキスト ボックス 186">
            <a:extLst>
              <a:ext uri="{FF2B5EF4-FFF2-40B4-BE49-F238E27FC236}">
                <a16:creationId xmlns:a16="http://schemas.microsoft.com/office/drawing/2014/main" id="{302E636D-8194-4499-9179-B29518419853}"/>
              </a:ext>
            </a:extLst>
          </p:cNvPr>
          <p:cNvSpPr txBox="1"/>
          <p:nvPr/>
        </p:nvSpPr>
        <p:spPr>
          <a:xfrm>
            <a:off x="2439821" y="4003200"/>
            <a:ext cx="764164"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②</a:t>
            </a:r>
            <a:r>
              <a:rPr lang="ja-JP" altLang="en-US" sz="1200" dirty="0">
                <a:latin typeface="Meiryo UI" panose="020B0604030504040204" pitchFamily="50" charset="-128"/>
                <a:ea typeface="Meiryo UI" panose="020B0604030504040204" pitchFamily="50" charset="-128"/>
              </a:rPr>
              <a:t>検索</a:t>
            </a:r>
          </a:p>
        </p:txBody>
      </p:sp>
      <p:sp>
        <p:nvSpPr>
          <p:cNvPr id="188" name="テキスト ボックス 187">
            <a:extLst>
              <a:ext uri="{FF2B5EF4-FFF2-40B4-BE49-F238E27FC236}">
                <a16:creationId xmlns:a16="http://schemas.microsoft.com/office/drawing/2014/main" id="{E096641B-D88F-4D19-AB68-285142E2651F}"/>
              </a:ext>
            </a:extLst>
          </p:cNvPr>
          <p:cNvSpPr txBox="1"/>
          <p:nvPr/>
        </p:nvSpPr>
        <p:spPr>
          <a:xfrm>
            <a:off x="2328160" y="4583937"/>
            <a:ext cx="1012297" cy="276999"/>
          </a:xfrm>
          <a:prstGeom prst="rect">
            <a:avLst/>
          </a:prstGeom>
          <a:noFill/>
          <a:ln w="28575">
            <a:noFill/>
          </a:ln>
        </p:spPr>
        <p:txBody>
          <a:bodyPr vert="horz"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③</a:t>
            </a:r>
            <a:r>
              <a:rPr lang="ja-JP" altLang="en-US" sz="1200" dirty="0">
                <a:latin typeface="Meiryo UI" panose="020B0604030504040204" pitchFamily="50" charset="-128"/>
                <a:ea typeface="Meiryo UI" panose="020B0604030504040204" pitchFamily="50" charset="-128"/>
              </a:rPr>
              <a:t>検索結果</a:t>
            </a:r>
          </a:p>
        </p:txBody>
      </p:sp>
      <p:cxnSp>
        <p:nvCxnSpPr>
          <p:cNvPr id="189" name="直線矢印コネクタ 188">
            <a:extLst>
              <a:ext uri="{FF2B5EF4-FFF2-40B4-BE49-F238E27FC236}">
                <a16:creationId xmlns:a16="http://schemas.microsoft.com/office/drawing/2014/main" id="{6EF55E44-56CD-457E-BCD4-248B29ECD807}"/>
              </a:ext>
            </a:extLst>
          </p:cNvPr>
          <p:cNvCxnSpPr/>
          <p:nvPr/>
        </p:nvCxnSpPr>
        <p:spPr>
          <a:xfrm>
            <a:off x="1642033" y="4300092"/>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11B8F52C-55E1-492B-B3CE-B4AEE6F68CFB}"/>
              </a:ext>
            </a:extLst>
          </p:cNvPr>
          <p:cNvCxnSpPr>
            <a:cxnSpLocks/>
          </p:cNvCxnSpPr>
          <p:nvPr/>
        </p:nvCxnSpPr>
        <p:spPr>
          <a:xfrm flipH="1">
            <a:off x="1642024" y="4526724"/>
            <a:ext cx="239164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46E7532B-B5CF-4649-AA63-CD7C45D6211D}"/>
              </a:ext>
            </a:extLst>
          </p:cNvPr>
          <p:cNvCxnSpPr>
            <a:cxnSpLocks/>
          </p:cNvCxnSpPr>
          <p:nvPr/>
        </p:nvCxnSpPr>
        <p:spPr>
          <a:xfrm>
            <a:off x="7894516" y="29940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D101D4F6-21C6-441D-A121-1F46EEE588D4}"/>
              </a:ext>
            </a:extLst>
          </p:cNvPr>
          <p:cNvCxnSpPr>
            <a:cxnSpLocks/>
          </p:cNvCxnSpPr>
          <p:nvPr/>
        </p:nvCxnSpPr>
        <p:spPr>
          <a:xfrm flipH="1">
            <a:off x="7894520" y="32207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A6502A96-8DF6-4DB9-899F-5EF6C8E1D54A}"/>
              </a:ext>
            </a:extLst>
          </p:cNvPr>
          <p:cNvCxnSpPr>
            <a:cxnSpLocks/>
          </p:cNvCxnSpPr>
          <p:nvPr/>
        </p:nvCxnSpPr>
        <p:spPr>
          <a:xfrm>
            <a:off x="7894654" y="4357305"/>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7B2A7EA7-2E4E-4D2C-BCE8-9DEABEC5C994}"/>
              </a:ext>
            </a:extLst>
          </p:cNvPr>
          <p:cNvCxnSpPr>
            <a:cxnSpLocks/>
          </p:cNvCxnSpPr>
          <p:nvPr/>
        </p:nvCxnSpPr>
        <p:spPr>
          <a:xfrm flipH="1">
            <a:off x="7894654" y="4583937"/>
            <a:ext cx="203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FC95AB96-2201-42DA-AFCA-984DD22F7066}"/>
              </a:ext>
            </a:extLst>
          </p:cNvPr>
          <p:cNvCxnSpPr>
            <a:cxnSpLocks/>
          </p:cNvCxnSpPr>
          <p:nvPr/>
        </p:nvCxnSpPr>
        <p:spPr>
          <a:xfrm>
            <a:off x="7894516" y="5648671"/>
            <a:ext cx="203427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2C2FAF58-22B6-498C-B468-13DF09F09316}"/>
              </a:ext>
            </a:extLst>
          </p:cNvPr>
          <p:cNvCxnSpPr>
            <a:cxnSpLocks/>
          </p:cNvCxnSpPr>
          <p:nvPr/>
        </p:nvCxnSpPr>
        <p:spPr>
          <a:xfrm flipH="1">
            <a:off x="7894520" y="5875303"/>
            <a:ext cx="20342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7" name="正方形/長方形 196">
            <a:extLst>
              <a:ext uri="{FF2B5EF4-FFF2-40B4-BE49-F238E27FC236}">
                <a16:creationId xmlns:a16="http://schemas.microsoft.com/office/drawing/2014/main" id="{6B06AC96-9B9C-4CCD-8E15-FDCDB26B7E1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3.2.1</a:t>
            </a:r>
            <a:r>
              <a:rPr lang="ja-JP" altLang="en-US" sz="2000" b="1" dirty="0">
                <a:latin typeface="Meiryo UI" panose="020B0604030504040204" pitchFamily="50" charset="-128"/>
                <a:ea typeface="Meiryo UI" panose="020B0604030504040204" pitchFamily="50" charset="-128"/>
              </a:rPr>
              <a:t> データカタログ横断検索サービスの概要</a:t>
            </a:r>
            <a:endParaRPr lang="en-US" altLang="ja-JP" sz="2000" b="1" dirty="0">
              <a:latin typeface="Meiryo UI" panose="020B0604030504040204" pitchFamily="50" charset="-128"/>
              <a:ea typeface="Meiryo UI" panose="020B0604030504040204" pitchFamily="50" charset="-128"/>
            </a:endParaRPr>
          </a:p>
        </p:txBody>
      </p:sp>
      <p:sp>
        <p:nvSpPr>
          <p:cNvPr id="198" name="タイトル 4">
            <a:extLst>
              <a:ext uri="{FF2B5EF4-FFF2-40B4-BE49-F238E27FC236}">
                <a16:creationId xmlns:a16="http://schemas.microsoft.com/office/drawing/2014/main" id="{0386EFBC-36FD-4577-848F-1E29FBAEE34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200" name="正方形/長方形 199">
            <a:extLst>
              <a:ext uri="{FF2B5EF4-FFF2-40B4-BE49-F238E27FC236}">
                <a16:creationId xmlns:a16="http://schemas.microsoft.com/office/drawing/2014/main" id="{7C66363A-1111-4934-A9AD-11BAE124A028}"/>
              </a:ext>
            </a:extLst>
          </p:cNvPr>
          <p:cNvSpPr/>
          <p:nvPr/>
        </p:nvSpPr>
        <p:spPr>
          <a:xfrm>
            <a:off x="4345589" y="6360627"/>
            <a:ext cx="3996000" cy="22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dirty="0">
                <a:solidFill>
                  <a:schemeClr val="tx1"/>
                </a:solidFill>
                <a:latin typeface="Meiryo UI" panose="020B0604030504040204" pitchFamily="50" charset="-128"/>
                <a:ea typeface="Meiryo UI" panose="020B0604030504040204" pitchFamily="50" charset="-128"/>
              </a:rPr>
              <a:t>※ </a:t>
            </a:r>
            <a:r>
              <a:rPr lang="ja-JP" altLang="en-US" sz="1050" dirty="0">
                <a:solidFill>
                  <a:schemeClr val="tx1"/>
                </a:solidFill>
                <a:latin typeface="Meiryo UI" panose="020B0604030504040204" pitchFamily="50" charset="-128"/>
                <a:ea typeface="Meiryo UI" panose="020B0604030504040204" pitchFamily="50" charset="-128"/>
              </a:rPr>
              <a:t>対応ブラウザ：</a:t>
            </a:r>
            <a:r>
              <a:rPr lang="en-US" altLang="ja-JP" sz="1050" dirty="0">
                <a:solidFill>
                  <a:schemeClr val="tx1"/>
                </a:solidFill>
                <a:latin typeface="Meiryo UI" panose="020B0604030504040204" pitchFamily="50" charset="-128"/>
                <a:ea typeface="Meiryo UI" panose="020B0604030504040204" pitchFamily="50" charset="-128"/>
              </a:rPr>
              <a:t>Firefox, Chrome, Safari, Edge</a:t>
            </a:r>
          </a:p>
        </p:txBody>
      </p:sp>
      <p:sp>
        <p:nvSpPr>
          <p:cNvPr id="203" name="正方形/長方形 202">
            <a:extLst>
              <a:ext uri="{FF2B5EF4-FFF2-40B4-BE49-F238E27FC236}">
                <a16:creationId xmlns:a16="http://schemas.microsoft.com/office/drawing/2014/main" id="{37427759-4867-41B4-8FB1-DB81B2EAD32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4488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DAF8D57-9593-4CC9-B2A9-47327DF25C04}"/>
              </a:ext>
            </a:extLst>
          </p:cNvPr>
          <p:cNvSpPr txBox="1"/>
          <p:nvPr/>
        </p:nvSpPr>
        <p:spPr>
          <a:xfrm>
            <a:off x="1338876" y="1203257"/>
            <a:ext cx="9490608" cy="387913"/>
          </a:xfrm>
          <a:prstGeom prst="rect">
            <a:avLst/>
          </a:prstGeom>
          <a:noFill/>
        </p:spPr>
        <p:txBody>
          <a:bodyPr wrap="square">
            <a:spAutoFit/>
          </a:bodyPr>
          <a:lstStyle/>
          <a:p>
            <a:pPr>
              <a:defRPr/>
            </a:pPr>
            <a:r>
              <a:rPr lang="ja-JP" altLang="en-US" sz="2400">
                <a:latin typeface="Meiryo UI" panose="020B0604030504040204" pitchFamily="50" charset="-128"/>
                <a:ea typeface="Meiryo UI" panose="020B0604030504040204" pitchFamily="50" charset="-128"/>
              </a:rPr>
              <a:t>　</a:t>
            </a: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0B9528DA-2B4C-4702-8D06-28E088769EE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6616" y="1363007"/>
            <a:ext cx="10357202" cy="4386950"/>
          </a:xfrm>
          <a:prstGeom prst="rect">
            <a:avLst/>
          </a:prstGeom>
          <a:ln>
            <a:solidFill>
              <a:schemeClr val="tx1"/>
            </a:solidFill>
          </a:ln>
        </p:spPr>
      </p:pic>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56C8DDC1-195C-417E-AEED-0280200A2F4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6617" y="2578368"/>
            <a:ext cx="10357202" cy="4140884"/>
          </a:xfrm>
          <a:prstGeom prst="rect">
            <a:avLst/>
          </a:prstGeom>
          <a:ln>
            <a:solidFill>
              <a:schemeClr val="tx1"/>
            </a:solidFill>
          </a:ln>
        </p:spPr>
      </p:pic>
      <p:pic>
        <p:nvPicPr>
          <p:cNvPr id="17" name="図 16">
            <a:extLst>
              <a:ext uri="{FF2B5EF4-FFF2-40B4-BE49-F238E27FC236}">
                <a16:creationId xmlns:a16="http://schemas.microsoft.com/office/drawing/2014/main" id="{28425902-E0DB-49EC-9768-5E02BE3886C2}"/>
              </a:ext>
            </a:extLst>
          </p:cNvPr>
          <p:cNvPicPr>
            <a:picLocks noChangeAspect="1"/>
          </p:cNvPicPr>
          <p:nvPr/>
        </p:nvPicPr>
        <p:blipFill>
          <a:blip r:embed="rId5"/>
          <a:stretch>
            <a:fillRect/>
          </a:stretch>
        </p:blipFill>
        <p:spPr>
          <a:xfrm>
            <a:off x="3943307" y="3050869"/>
            <a:ext cx="5980631" cy="3632726"/>
          </a:xfrm>
          <a:prstGeom prst="rect">
            <a:avLst/>
          </a:prstGeom>
        </p:spPr>
      </p:pic>
      <p:sp>
        <p:nvSpPr>
          <p:cNvPr id="18" name="正方形/長方形 17">
            <a:extLst>
              <a:ext uri="{FF2B5EF4-FFF2-40B4-BE49-F238E27FC236}">
                <a16:creationId xmlns:a16="http://schemas.microsoft.com/office/drawing/2014/main" id="{6BDD0BE6-E089-4060-96C1-932AE89DCAA1}"/>
              </a:ext>
            </a:extLst>
          </p:cNvPr>
          <p:cNvSpPr/>
          <p:nvPr/>
        </p:nvSpPr>
        <p:spPr>
          <a:xfrm>
            <a:off x="3943307" y="3050869"/>
            <a:ext cx="5980631" cy="36327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2" name="正方形/長方形 11">
            <a:extLst>
              <a:ext uri="{FF2B5EF4-FFF2-40B4-BE49-F238E27FC236}">
                <a16:creationId xmlns:a16="http://schemas.microsoft.com/office/drawing/2014/main" id="{AEEC51E3-4EFE-4BFB-B874-EF7259DAC686}"/>
              </a:ext>
            </a:extLst>
          </p:cNvPr>
          <p:cNvSpPr/>
          <p:nvPr/>
        </p:nvSpPr>
        <p:spPr>
          <a:xfrm>
            <a:off x="7928956" y="2593378"/>
            <a:ext cx="1482375" cy="2460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 name="正方形/長方形 9">
            <a:extLst>
              <a:ext uri="{FF2B5EF4-FFF2-40B4-BE49-F238E27FC236}">
                <a16:creationId xmlns:a16="http://schemas.microsoft.com/office/drawing/2014/main" id="{50D9385B-6BBA-4525-81A3-66AEF7B55BBA}"/>
              </a:ext>
            </a:extLst>
          </p:cNvPr>
          <p:cNvSpPr/>
          <p:nvPr/>
        </p:nvSpPr>
        <p:spPr>
          <a:xfrm>
            <a:off x="2458097" y="2593378"/>
            <a:ext cx="1962577" cy="2460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 name="正方形/長方形 10">
            <a:extLst>
              <a:ext uri="{FF2B5EF4-FFF2-40B4-BE49-F238E27FC236}">
                <a16:creationId xmlns:a16="http://schemas.microsoft.com/office/drawing/2014/main" id="{0E66B37B-46CA-4EE9-8009-F2252D5A2B9E}"/>
              </a:ext>
            </a:extLst>
          </p:cNvPr>
          <p:cNvSpPr/>
          <p:nvPr/>
        </p:nvSpPr>
        <p:spPr>
          <a:xfrm>
            <a:off x="2521175" y="3050870"/>
            <a:ext cx="1363164" cy="36327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21" name="正方形/長方形 20">
            <a:extLst>
              <a:ext uri="{FF2B5EF4-FFF2-40B4-BE49-F238E27FC236}">
                <a16:creationId xmlns:a16="http://schemas.microsoft.com/office/drawing/2014/main" id="{2469912D-194F-4432-BB4A-410EA4A65706}"/>
              </a:ext>
            </a:extLst>
          </p:cNvPr>
          <p:cNvSpPr/>
          <p:nvPr/>
        </p:nvSpPr>
        <p:spPr>
          <a:xfrm>
            <a:off x="878160" y="1784799"/>
            <a:ext cx="1518237" cy="37177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①検索結果件数</a:t>
            </a:r>
          </a:p>
        </p:txBody>
      </p:sp>
      <p:sp>
        <p:nvSpPr>
          <p:cNvPr id="23" name="正方形/長方形 22">
            <a:extLst>
              <a:ext uri="{FF2B5EF4-FFF2-40B4-BE49-F238E27FC236}">
                <a16:creationId xmlns:a16="http://schemas.microsoft.com/office/drawing/2014/main" id="{B58E3AA1-64C7-4C72-B2D6-15D20E3FC12C}"/>
              </a:ext>
            </a:extLst>
          </p:cNvPr>
          <p:cNvSpPr/>
          <p:nvPr/>
        </p:nvSpPr>
        <p:spPr>
          <a:xfrm>
            <a:off x="150888" y="2873237"/>
            <a:ext cx="2021651" cy="1737488"/>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③検索条件</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以下の項目で絞込可能。</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・組織</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・サイト名</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・タグ</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・ファイル形式</a:t>
            </a:r>
          </a:p>
        </p:txBody>
      </p:sp>
      <p:sp>
        <p:nvSpPr>
          <p:cNvPr id="24" name="正方形/長方形 23">
            <a:extLst>
              <a:ext uri="{FF2B5EF4-FFF2-40B4-BE49-F238E27FC236}">
                <a16:creationId xmlns:a16="http://schemas.microsoft.com/office/drawing/2014/main" id="{F4AB82A6-6675-4BAE-AB7D-4045FDC749AF}"/>
              </a:ext>
            </a:extLst>
          </p:cNvPr>
          <p:cNvSpPr/>
          <p:nvPr/>
        </p:nvSpPr>
        <p:spPr>
          <a:xfrm>
            <a:off x="10026063" y="2831583"/>
            <a:ext cx="1518237" cy="352040"/>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②検索結果一覧</a:t>
            </a:r>
          </a:p>
        </p:txBody>
      </p:sp>
      <p:sp>
        <p:nvSpPr>
          <p:cNvPr id="25" name="正方形/長方形 24">
            <a:extLst>
              <a:ext uri="{FF2B5EF4-FFF2-40B4-BE49-F238E27FC236}">
                <a16:creationId xmlns:a16="http://schemas.microsoft.com/office/drawing/2014/main" id="{2CA1D182-FB66-46BE-8724-A163AB7FD9D6}"/>
              </a:ext>
            </a:extLst>
          </p:cNvPr>
          <p:cNvSpPr/>
          <p:nvPr/>
        </p:nvSpPr>
        <p:spPr>
          <a:xfrm>
            <a:off x="9411330" y="1904046"/>
            <a:ext cx="2101385" cy="37177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④ソート条件と表示件数</a:t>
            </a:r>
          </a:p>
        </p:txBody>
      </p:sp>
      <p:cxnSp>
        <p:nvCxnSpPr>
          <p:cNvPr id="29" name="直線コネクタ 28">
            <a:extLst>
              <a:ext uri="{FF2B5EF4-FFF2-40B4-BE49-F238E27FC236}">
                <a16:creationId xmlns:a16="http://schemas.microsoft.com/office/drawing/2014/main" id="{50E324EE-2CE3-49F5-A540-AF3B41F8745E}"/>
              </a:ext>
            </a:extLst>
          </p:cNvPr>
          <p:cNvCxnSpPr>
            <a:cxnSpLocks/>
            <a:stCxn id="12" idx="3"/>
            <a:endCxn id="25" idx="2"/>
          </p:cNvCxnSpPr>
          <p:nvPr/>
        </p:nvCxnSpPr>
        <p:spPr>
          <a:xfrm flipV="1">
            <a:off x="9411331" y="2275825"/>
            <a:ext cx="1050692" cy="440586"/>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線コネクタ 31">
            <a:extLst>
              <a:ext uri="{FF2B5EF4-FFF2-40B4-BE49-F238E27FC236}">
                <a16:creationId xmlns:a16="http://schemas.microsoft.com/office/drawing/2014/main" id="{3B234238-50D0-49BE-8FD3-14F6E17B8107}"/>
              </a:ext>
            </a:extLst>
          </p:cNvPr>
          <p:cNvCxnSpPr>
            <a:cxnSpLocks/>
            <a:endCxn id="24" idx="2"/>
          </p:cNvCxnSpPr>
          <p:nvPr/>
        </p:nvCxnSpPr>
        <p:spPr>
          <a:xfrm flipV="1">
            <a:off x="9923938" y="3183624"/>
            <a:ext cx="861244" cy="1683610"/>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線コネクタ 35">
            <a:extLst>
              <a:ext uri="{FF2B5EF4-FFF2-40B4-BE49-F238E27FC236}">
                <a16:creationId xmlns:a16="http://schemas.microsoft.com/office/drawing/2014/main" id="{2F12D549-E488-4687-BE8B-C5B1AE055A25}"/>
              </a:ext>
            </a:extLst>
          </p:cNvPr>
          <p:cNvCxnSpPr>
            <a:cxnSpLocks/>
            <a:stCxn id="10" idx="1"/>
            <a:endCxn id="21" idx="2"/>
          </p:cNvCxnSpPr>
          <p:nvPr/>
        </p:nvCxnSpPr>
        <p:spPr>
          <a:xfrm flipH="1" flipV="1">
            <a:off x="1637278" y="2156578"/>
            <a:ext cx="820817" cy="559834"/>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線コネクタ 39">
            <a:extLst>
              <a:ext uri="{FF2B5EF4-FFF2-40B4-BE49-F238E27FC236}">
                <a16:creationId xmlns:a16="http://schemas.microsoft.com/office/drawing/2014/main" id="{A973990A-F8DD-4495-BEB8-B85F1A1853A6}"/>
              </a:ext>
            </a:extLst>
          </p:cNvPr>
          <p:cNvCxnSpPr>
            <a:cxnSpLocks/>
            <a:endCxn id="23" idx="2"/>
          </p:cNvCxnSpPr>
          <p:nvPr/>
        </p:nvCxnSpPr>
        <p:spPr>
          <a:xfrm flipH="1" flipV="1">
            <a:off x="1161714" y="4610725"/>
            <a:ext cx="1359461" cy="256509"/>
          </a:xfrm>
          <a:prstGeom prst="lin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sp>
        <p:nvSpPr>
          <p:cNvPr id="26" name="正方形/長方形 25">
            <a:extLst>
              <a:ext uri="{FF2B5EF4-FFF2-40B4-BE49-F238E27FC236}">
                <a16:creationId xmlns:a16="http://schemas.microsoft.com/office/drawing/2014/main" id="{FFCD5FED-B744-4556-9D89-02024759125A}"/>
              </a:ext>
            </a:extLst>
          </p:cNvPr>
          <p:cNvSpPr/>
          <p:nvPr/>
        </p:nvSpPr>
        <p:spPr>
          <a:xfrm>
            <a:off x="257026" y="675813"/>
            <a:ext cx="11724494" cy="63189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横断検索検索サービスでは、検索フィールドに検索キーワードを入力して検索を行うと、①検索結果件数、②検索結果一覧、</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③検索条件、④ソート条件と表示件数、の</a:t>
            </a:r>
            <a:r>
              <a:rPr lang="en-US" altLang="ja-JP" sz="1600" dirty="0">
                <a:latin typeface="Meiryo UI" panose="020B0604030504040204" pitchFamily="50" charset="-128"/>
                <a:ea typeface="Meiryo UI" panose="020B0604030504040204" pitchFamily="50" charset="-128"/>
              </a:rPr>
              <a:t>4</a:t>
            </a:r>
            <a:r>
              <a:rPr lang="ja-JP" altLang="en-US" sz="1600" dirty="0">
                <a:latin typeface="Meiryo UI" panose="020B0604030504040204" pitchFamily="50" charset="-128"/>
                <a:ea typeface="Meiryo UI" panose="020B0604030504040204" pitchFamily="50" charset="-128"/>
              </a:rPr>
              <a:t>つのブロックで構成された検索結果を表示。</a:t>
            </a:r>
          </a:p>
        </p:txBody>
      </p:sp>
      <p:sp>
        <p:nvSpPr>
          <p:cNvPr id="28" name="正方形/長方形 27">
            <a:extLst>
              <a:ext uri="{FF2B5EF4-FFF2-40B4-BE49-F238E27FC236}">
                <a16:creationId xmlns:a16="http://schemas.microsoft.com/office/drawing/2014/main" id="{07EC88D7-BE35-4721-BD54-6D3A58684C6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3.2.2</a:t>
            </a:r>
            <a:r>
              <a:rPr lang="ja-JP" altLang="en-US" sz="2000" b="1" dirty="0">
                <a:latin typeface="Meiryo UI" panose="020B0604030504040204" pitchFamily="50" charset="-128"/>
                <a:ea typeface="Meiryo UI" panose="020B0604030504040204" pitchFamily="50" charset="-128"/>
              </a:rPr>
              <a:t> データカタログ横断検索サービス　　検索結果の画面イメージ</a:t>
            </a:r>
            <a:endParaRPr lang="en-US" altLang="ja-JP" sz="2000" b="1" dirty="0">
              <a:latin typeface="Meiryo UI" panose="020B0604030504040204" pitchFamily="50" charset="-128"/>
              <a:ea typeface="Meiryo UI" panose="020B0604030504040204" pitchFamily="50" charset="-128"/>
            </a:endParaRPr>
          </a:p>
        </p:txBody>
      </p:sp>
      <p:sp>
        <p:nvSpPr>
          <p:cNvPr id="30" name="タイトル 4">
            <a:extLst>
              <a:ext uri="{FF2B5EF4-FFF2-40B4-BE49-F238E27FC236}">
                <a16:creationId xmlns:a16="http://schemas.microsoft.com/office/drawing/2014/main" id="{D9A994C7-B2F4-4D50-BB5D-2038E2F98B2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8E4C68E7-DD6B-4F9A-B6F7-D883A4BA8C4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33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E3E2F133-F92B-416C-952B-20DDCC63AA4F}"/>
              </a:ext>
            </a:extLst>
          </p:cNvPr>
          <p:cNvSpPr/>
          <p:nvPr/>
        </p:nvSpPr>
        <p:spPr>
          <a:xfrm>
            <a:off x="7097752" y="5045264"/>
            <a:ext cx="4853754" cy="155124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7" name="円柱 56">
            <a:extLst>
              <a:ext uri="{FF2B5EF4-FFF2-40B4-BE49-F238E27FC236}">
                <a16:creationId xmlns:a16="http://schemas.microsoft.com/office/drawing/2014/main" id="{2B3AC544-BF67-402C-BA26-3AB6F84BD348}"/>
              </a:ext>
            </a:extLst>
          </p:cNvPr>
          <p:cNvSpPr/>
          <p:nvPr/>
        </p:nvSpPr>
        <p:spPr>
          <a:xfrm flipH="1">
            <a:off x="8206290" y="601466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39E61E15-0607-4691-B062-6BF4E7AFBD8D}"/>
              </a:ext>
            </a:extLst>
          </p:cNvPr>
          <p:cNvSpPr/>
          <p:nvPr/>
        </p:nvSpPr>
        <p:spPr>
          <a:xfrm>
            <a:off x="7097751" y="3431227"/>
            <a:ext cx="4853755" cy="152019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0E1FAE0-6216-449F-B597-49FAA2CCE2ED}"/>
              </a:ext>
            </a:extLst>
          </p:cNvPr>
          <p:cNvSpPr txBox="1"/>
          <p:nvPr/>
        </p:nvSpPr>
        <p:spPr>
          <a:xfrm>
            <a:off x="7141392" y="3471075"/>
            <a:ext cx="4208866"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A</a:t>
            </a:r>
            <a:r>
              <a:rPr lang="ja-JP" altLang="en-US" sz="1400" dirty="0">
                <a:latin typeface="Meiryo UI" panose="020B0604030504040204" pitchFamily="50" charset="-128"/>
                <a:ea typeface="Meiryo UI" panose="020B0604030504040204" pitchFamily="50" charset="-128"/>
              </a:rPr>
              <a:t>（自治体 </a:t>
            </a:r>
            <a:r>
              <a:rPr lang="en-US" altLang="ja-JP" sz="1400" dirty="0">
                <a:latin typeface="Meiryo UI" panose="020B0604030504040204" pitchFamily="50" charset="-128"/>
                <a:ea typeface="Meiryo UI" panose="020B0604030504040204" pitchFamily="50" charset="-128"/>
              </a:rPr>
              <a:t>OpenData</a:t>
            </a:r>
            <a:r>
              <a:rPr lang="ja-JP" altLang="en-US" sz="1400" dirty="0">
                <a:latin typeface="Meiryo UI" panose="020B0604030504040204" pitchFamily="50" charset="-128"/>
                <a:ea typeface="Meiryo UI" panose="020B0604030504040204" pitchFamily="50" charset="-128"/>
              </a:rPr>
              <a:t>）</a:t>
            </a:r>
          </a:p>
          <a:p>
            <a:endParaRPr lang="ja-JP" altLang="en-US" sz="1100"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B83644A2-5A20-43EB-8D64-5A36716D4584}"/>
              </a:ext>
            </a:extLst>
          </p:cNvPr>
          <p:cNvSpPr/>
          <p:nvPr/>
        </p:nvSpPr>
        <p:spPr>
          <a:xfrm>
            <a:off x="8661593" y="3727618"/>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r>
              <a:rPr lang="en-US" altLang="ja-JP" sz="1001" dirty="0">
                <a:solidFill>
                  <a:schemeClr val="tx1"/>
                </a:solidFill>
                <a:latin typeface="Meiryo UI" panose="020B0604030504040204" pitchFamily="50" charset="-128"/>
                <a:ea typeface="Meiryo UI" panose="020B0604030504040204" pitchFamily="50" charset="-128"/>
              </a:rPr>
              <a:t>)</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E94D946D-20DF-444B-872A-60BBBA6721FE}"/>
              </a:ext>
            </a:extLst>
          </p:cNvPr>
          <p:cNvSpPr/>
          <p:nvPr/>
        </p:nvSpPr>
        <p:spPr>
          <a:xfrm>
            <a:off x="8198492" y="3727618"/>
            <a:ext cx="468000" cy="504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F4B1A673-90D6-4EAA-B061-6C62D7519C89}"/>
              </a:ext>
            </a:extLst>
          </p:cNvPr>
          <p:cNvSpPr txBox="1"/>
          <p:nvPr/>
        </p:nvSpPr>
        <p:spPr>
          <a:xfrm>
            <a:off x="7142667" y="5051252"/>
            <a:ext cx="4381118" cy="215572"/>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B</a:t>
            </a:r>
            <a:r>
              <a:rPr lang="ja-JP" altLang="en-US" sz="1401" dirty="0">
                <a:latin typeface="Meiryo UI" panose="020B0604030504040204" pitchFamily="50" charset="-128"/>
                <a:ea typeface="Meiryo UI" panose="020B0604030504040204" pitchFamily="50" charset="-128"/>
              </a:rPr>
              <a:t>（</a:t>
            </a:r>
            <a:r>
              <a:rPr lang="en-US" altLang="ja-JP" sz="1401" dirty="0">
                <a:latin typeface="Meiryo UI" panose="020B0604030504040204" pitchFamily="50" charset="-128"/>
                <a:ea typeface="Meiryo UI" panose="020B0604030504040204" pitchFamily="50" charset="-128"/>
              </a:rPr>
              <a:t>CADDE</a:t>
            </a:r>
            <a:r>
              <a:rPr lang="ja-JP" altLang="en-US" sz="1401" dirty="0">
                <a:latin typeface="Meiryo UI" panose="020B0604030504040204" pitchFamily="50" charset="-128"/>
                <a:ea typeface="Meiryo UI" panose="020B0604030504040204" pitchFamily="50" charset="-128"/>
              </a:rPr>
              <a:t>提供ツールの利用サイト）</a:t>
            </a:r>
            <a:endParaRPr lang="ja-JP" altLang="en-US" sz="1100" dirty="0">
              <a:solidFill>
                <a:srgbClr val="009900"/>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503882C4-FF5D-43A6-9FE0-4DBC33ED6B95}"/>
              </a:ext>
            </a:extLst>
          </p:cNvPr>
          <p:cNvSpPr/>
          <p:nvPr/>
        </p:nvSpPr>
        <p:spPr>
          <a:xfrm>
            <a:off x="8189614" y="5278573"/>
            <a:ext cx="468000" cy="504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70" name="円柱 69">
            <a:extLst>
              <a:ext uri="{FF2B5EF4-FFF2-40B4-BE49-F238E27FC236}">
                <a16:creationId xmlns:a16="http://schemas.microsoft.com/office/drawing/2014/main" id="{EEA5133A-7822-44A4-BC9C-8B562EC86DF7}"/>
              </a:ext>
            </a:extLst>
          </p:cNvPr>
          <p:cNvSpPr/>
          <p:nvPr/>
        </p:nvSpPr>
        <p:spPr>
          <a:xfrm flipH="1">
            <a:off x="8206290" y="4456917"/>
            <a:ext cx="828000" cy="445502"/>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1" name="フローチャート: 複数書類 70">
            <a:extLst>
              <a:ext uri="{FF2B5EF4-FFF2-40B4-BE49-F238E27FC236}">
                <a16:creationId xmlns:a16="http://schemas.microsoft.com/office/drawing/2014/main" id="{53E95B77-F78B-4736-93EB-79704F6A192B}"/>
              </a:ext>
            </a:extLst>
          </p:cNvPr>
          <p:cNvSpPr/>
          <p:nvPr/>
        </p:nvSpPr>
        <p:spPr>
          <a:xfrm>
            <a:off x="8449922" y="4575849"/>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3C9E3765-87EB-47AB-9810-B6B9FDE18446}"/>
              </a:ext>
            </a:extLst>
          </p:cNvPr>
          <p:cNvSpPr txBox="1"/>
          <p:nvPr/>
        </p:nvSpPr>
        <p:spPr>
          <a:xfrm>
            <a:off x="8258623" y="4219712"/>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73" name="正方形/長方形 72">
            <a:extLst>
              <a:ext uri="{FF2B5EF4-FFF2-40B4-BE49-F238E27FC236}">
                <a16:creationId xmlns:a16="http://schemas.microsoft.com/office/drawing/2014/main" id="{73FA7C01-182D-41A1-8274-123A32527506}"/>
              </a:ext>
            </a:extLst>
          </p:cNvPr>
          <p:cNvSpPr/>
          <p:nvPr/>
        </p:nvSpPr>
        <p:spPr>
          <a:xfrm>
            <a:off x="7295873" y="6102969"/>
            <a:ext cx="828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74" name="フローチャート: 複数書類 73">
            <a:extLst>
              <a:ext uri="{FF2B5EF4-FFF2-40B4-BE49-F238E27FC236}">
                <a16:creationId xmlns:a16="http://schemas.microsoft.com/office/drawing/2014/main" id="{1A0C2FD2-B4B8-427B-93EF-1A3160E1D224}"/>
              </a:ext>
            </a:extLst>
          </p:cNvPr>
          <p:cNvSpPr/>
          <p:nvPr/>
        </p:nvSpPr>
        <p:spPr>
          <a:xfrm>
            <a:off x="8449922" y="6172765"/>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2F635E35-DCE9-4E58-AA50-19A18DE54361}"/>
              </a:ext>
            </a:extLst>
          </p:cNvPr>
          <p:cNvSpPr txBox="1"/>
          <p:nvPr/>
        </p:nvSpPr>
        <p:spPr>
          <a:xfrm>
            <a:off x="8258623" y="578936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78" name="正方形/長方形 77">
            <a:extLst>
              <a:ext uri="{FF2B5EF4-FFF2-40B4-BE49-F238E27FC236}">
                <a16:creationId xmlns:a16="http://schemas.microsoft.com/office/drawing/2014/main" id="{AC725511-9132-461C-B63B-CC25C0F31418}"/>
              </a:ext>
            </a:extLst>
          </p:cNvPr>
          <p:cNvSpPr/>
          <p:nvPr/>
        </p:nvSpPr>
        <p:spPr>
          <a:xfrm>
            <a:off x="7295873" y="4497544"/>
            <a:ext cx="828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cxnSp>
        <p:nvCxnSpPr>
          <p:cNvPr id="79" name="直線コネクタ 78">
            <a:extLst>
              <a:ext uri="{FF2B5EF4-FFF2-40B4-BE49-F238E27FC236}">
                <a16:creationId xmlns:a16="http://schemas.microsoft.com/office/drawing/2014/main" id="{63571B3C-591C-4357-85DF-B685B1F237A8}"/>
              </a:ext>
            </a:extLst>
          </p:cNvPr>
          <p:cNvCxnSpPr>
            <a:cxnSpLocks/>
          </p:cNvCxnSpPr>
          <p:nvPr/>
        </p:nvCxnSpPr>
        <p:spPr bwMode="auto">
          <a:xfrm>
            <a:off x="7097752" y="3263738"/>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pic>
        <p:nvPicPr>
          <p:cNvPr id="80" name="図 79">
            <a:extLst>
              <a:ext uri="{FF2B5EF4-FFF2-40B4-BE49-F238E27FC236}">
                <a16:creationId xmlns:a16="http://schemas.microsoft.com/office/drawing/2014/main" id="{399D945E-4370-4B74-BE37-D7E836FB16F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27387" y="3664815"/>
            <a:ext cx="1387878" cy="1142898"/>
          </a:xfrm>
          <a:prstGeom prst="rect">
            <a:avLst/>
          </a:prstGeom>
        </p:spPr>
        <p:style>
          <a:lnRef idx="2">
            <a:schemeClr val="dk1"/>
          </a:lnRef>
          <a:fillRef idx="1">
            <a:schemeClr val="lt1"/>
          </a:fillRef>
          <a:effectRef idx="0">
            <a:schemeClr val="dk1"/>
          </a:effectRef>
          <a:fontRef idx="minor">
            <a:schemeClr val="dk1"/>
          </a:fontRef>
        </p:style>
      </p:pic>
      <p:sp>
        <p:nvSpPr>
          <p:cNvPr id="83" name="正方形/長方形 82">
            <a:extLst>
              <a:ext uri="{FF2B5EF4-FFF2-40B4-BE49-F238E27FC236}">
                <a16:creationId xmlns:a16="http://schemas.microsoft.com/office/drawing/2014/main" id="{534268D3-35ED-4836-B8AF-1ACB9055097E}"/>
              </a:ext>
            </a:extLst>
          </p:cNvPr>
          <p:cNvSpPr/>
          <p:nvPr/>
        </p:nvSpPr>
        <p:spPr>
          <a:xfrm>
            <a:off x="10393710" y="5278574"/>
            <a:ext cx="1421554" cy="49907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データカタログ</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作成ツール</a:t>
            </a:r>
          </a:p>
        </p:txBody>
      </p:sp>
      <p:sp>
        <p:nvSpPr>
          <p:cNvPr id="85" name="正方形/長方形 84">
            <a:extLst>
              <a:ext uri="{FF2B5EF4-FFF2-40B4-BE49-F238E27FC236}">
                <a16:creationId xmlns:a16="http://schemas.microsoft.com/office/drawing/2014/main" id="{53D59D51-0EEB-4F26-87E3-ADC753683E9A}"/>
              </a:ext>
            </a:extLst>
          </p:cNvPr>
          <p:cNvSpPr/>
          <p:nvPr/>
        </p:nvSpPr>
        <p:spPr>
          <a:xfrm>
            <a:off x="8658361" y="5278572"/>
            <a:ext cx="124606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r>
              <a:rPr lang="en-US" altLang="ja-JP" sz="1001" dirty="0">
                <a:solidFill>
                  <a:schemeClr val="tx1"/>
                </a:solidFill>
                <a:latin typeface="Meiryo UI" panose="020B0604030504040204" pitchFamily="50" charset="-128"/>
                <a:ea typeface="Meiryo UI" panose="020B0604030504040204" pitchFamily="50" charset="-128"/>
              </a:rPr>
              <a:t>)</a:t>
            </a:r>
            <a:endParaRPr lang="ja-JP" altLang="en-US" sz="1001" dirty="0">
              <a:solidFill>
                <a:schemeClr val="tx1"/>
              </a:solidFill>
              <a:latin typeface="Meiryo UI" panose="020B0604030504040204" pitchFamily="50" charset="-128"/>
              <a:ea typeface="Meiryo UI" panose="020B0604030504040204" pitchFamily="50" charset="-128"/>
            </a:endParaRPr>
          </a:p>
        </p:txBody>
      </p:sp>
      <p:cxnSp>
        <p:nvCxnSpPr>
          <p:cNvPr id="87" name="直線矢印コネクタ 24">
            <a:extLst>
              <a:ext uri="{FF2B5EF4-FFF2-40B4-BE49-F238E27FC236}">
                <a16:creationId xmlns:a16="http://schemas.microsoft.com/office/drawing/2014/main" id="{BC3F3C9E-8A07-4191-A7FB-847288618F18}"/>
              </a:ext>
            </a:extLst>
          </p:cNvPr>
          <p:cNvCxnSpPr>
            <a:cxnSpLocks/>
            <a:endCxn id="85" idx="3"/>
          </p:cNvCxnSpPr>
          <p:nvPr/>
        </p:nvCxnSpPr>
        <p:spPr>
          <a:xfrm flipH="1">
            <a:off x="9904421" y="5530572"/>
            <a:ext cx="489292"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64670DE-DFE8-444D-AD3F-A91C6CD0B609}"/>
              </a:ext>
            </a:extLst>
          </p:cNvPr>
          <p:cNvSpPr/>
          <p:nvPr/>
        </p:nvSpPr>
        <p:spPr>
          <a:xfrm>
            <a:off x="2806952" y="4807713"/>
            <a:ext cx="3349632" cy="1779166"/>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395C44B-6F23-4D07-BB82-F60FC2DFD8F5}"/>
              </a:ext>
            </a:extLst>
          </p:cNvPr>
          <p:cNvSpPr txBox="1"/>
          <p:nvPr/>
        </p:nvSpPr>
        <p:spPr>
          <a:xfrm>
            <a:off x="2773830" y="6318177"/>
            <a:ext cx="1848583" cy="307905"/>
          </a:xfrm>
          <a:prstGeom prst="rect">
            <a:avLst/>
          </a:prstGeom>
          <a:noFill/>
        </p:spPr>
        <p:txBody>
          <a:bodyPr wrap="none" rtlCol="0">
            <a:spAutoFit/>
          </a:bodyPr>
          <a:lstStyle/>
          <a:p>
            <a:pPr algn="ctr"/>
            <a:r>
              <a:rPr lang="ja-JP" altLang="en-US" sz="1401" b="1" dirty="0">
                <a:latin typeface="Meiryo UI" panose="020B0604030504040204" pitchFamily="50" charset="-128"/>
                <a:ea typeface="Meiryo UI" panose="020B0604030504040204" pitchFamily="50" charset="-128"/>
              </a:rPr>
              <a:t>分野横断検索サービス</a:t>
            </a:r>
            <a:endParaRPr lang="en-US" altLang="ja-JP" sz="1401" b="1"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F2400889-5554-4DA2-A0D0-A1EDF01A26F1}"/>
              </a:ext>
            </a:extLst>
          </p:cNvPr>
          <p:cNvSpPr/>
          <p:nvPr/>
        </p:nvSpPr>
        <p:spPr>
          <a:xfrm>
            <a:off x="274879" y="3407472"/>
            <a:ext cx="2275065" cy="189219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3738E998-0D5B-4A8C-90B9-C28BD9E24316}"/>
              </a:ext>
            </a:extLst>
          </p:cNvPr>
          <p:cNvSpPr/>
          <p:nvPr/>
        </p:nvSpPr>
        <p:spPr>
          <a:xfrm>
            <a:off x="4707029" y="4868175"/>
            <a:ext cx="1240615" cy="708923"/>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カタログ情報収集</a:t>
            </a:r>
          </a:p>
        </p:txBody>
      </p:sp>
      <p:sp>
        <p:nvSpPr>
          <p:cNvPr id="13" name="正方形/長方形 12">
            <a:extLst>
              <a:ext uri="{FF2B5EF4-FFF2-40B4-BE49-F238E27FC236}">
                <a16:creationId xmlns:a16="http://schemas.microsoft.com/office/drawing/2014/main" id="{E8D8743F-C12A-44B1-9D77-2D5E24268009}"/>
              </a:ext>
            </a:extLst>
          </p:cNvPr>
          <p:cNvSpPr/>
          <p:nvPr/>
        </p:nvSpPr>
        <p:spPr>
          <a:xfrm>
            <a:off x="2939285" y="4868175"/>
            <a:ext cx="1240615" cy="708923"/>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p>
        </p:txBody>
      </p:sp>
      <p:sp>
        <p:nvSpPr>
          <p:cNvPr id="14" name="正方形/長方形 13">
            <a:extLst>
              <a:ext uri="{FF2B5EF4-FFF2-40B4-BE49-F238E27FC236}">
                <a16:creationId xmlns:a16="http://schemas.microsoft.com/office/drawing/2014/main" id="{2BDC637B-02FE-4169-A204-5CBD949A432D}"/>
              </a:ext>
            </a:extLst>
          </p:cNvPr>
          <p:cNvSpPr/>
          <p:nvPr/>
        </p:nvSpPr>
        <p:spPr>
          <a:xfrm>
            <a:off x="406842" y="3520953"/>
            <a:ext cx="1584740" cy="167802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7B9B87-4599-418F-9374-774BB04BD546}"/>
              </a:ext>
            </a:extLst>
          </p:cNvPr>
          <p:cNvSpPr txBox="1"/>
          <p:nvPr/>
        </p:nvSpPr>
        <p:spPr>
          <a:xfrm>
            <a:off x="1984565" y="3431252"/>
            <a:ext cx="647172" cy="484748"/>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p>
          <a:p>
            <a:r>
              <a:rPr lang="ja-JP" altLang="en-US" dirty="0"/>
              <a:t>ブラウザ）</a:t>
            </a:r>
          </a:p>
        </p:txBody>
      </p:sp>
      <p:cxnSp>
        <p:nvCxnSpPr>
          <p:cNvPr id="19" name="直線矢印コネクタ 198">
            <a:extLst>
              <a:ext uri="{FF2B5EF4-FFF2-40B4-BE49-F238E27FC236}">
                <a16:creationId xmlns:a16="http://schemas.microsoft.com/office/drawing/2014/main" id="{54AE3091-145B-4494-B152-B018BD9C111E}"/>
              </a:ext>
            </a:extLst>
          </p:cNvPr>
          <p:cNvCxnSpPr>
            <a:cxnSpLocks/>
            <a:stCxn id="69" idx="1"/>
            <a:endCxn id="11" idx="0"/>
          </p:cNvCxnSpPr>
          <p:nvPr/>
        </p:nvCxnSpPr>
        <p:spPr>
          <a:xfrm rot="10800000">
            <a:off x="5327338" y="4868175"/>
            <a:ext cx="2862277" cy="662398"/>
          </a:xfrm>
          <a:prstGeom prst="bentConnector4">
            <a:avLst>
              <a:gd name="adj1" fmla="val 39164"/>
              <a:gd name="adj2" fmla="val 134511"/>
            </a:avLst>
          </a:prstGeom>
          <a:ln w="508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84338C88-8A99-42B0-BA81-01A945A0E161}"/>
              </a:ext>
            </a:extLst>
          </p:cNvPr>
          <p:cNvSpPr/>
          <p:nvPr/>
        </p:nvSpPr>
        <p:spPr>
          <a:xfrm>
            <a:off x="3170249" y="3049828"/>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2" name="スマイル 31">
            <a:extLst>
              <a:ext uri="{FF2B5EF4-FFF2-40B4-BE49-F238E27FC236}">
                <a16:creationId xmlns:a16="http://schemas.microsoft.com/office/drawing/2014/main" id="{FCBEDA62-3F7C-46BE-8122-7C2C16C37B68}"/>
              </a:ext>
            </a:extLst>
          </p:cNvPr>
          <p:cNvSpPr/>
          <p:nvPr/>
        </p:nvSpPr>
        <p:spPr>
          <a:xfrm>
            <a:off x="1270676" y="371272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p>
        </p:txBody>
      </p:sp>
      <p:sp>
        <p:nvSpPr>
          <p:cNvPr id="37" name="スマイル 36">
            <a:extLst>
              <a:ext uri="{FF2B5EF4-FFF2-40B4-BE49-F238E27FC236}">
                <a16:creationId xmlns:a16="http://schemas.microsoft.com/office/drawing/2014/main" id="{08CB82EF-F3B0-49F7-95C8-C8FBC537E326}"/>
              </a:ext>
            </a:extLst>
          </p:cNvPr>
          <p:cNvSpPr/>
          <p:nvPr/>
        </p:nvSpPr>
        <p:spPr>
          <a:xfrm>
            <a:off x="1267100" y="4537342"/>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p>
        </p:txBody>
      </p:sp>
      <p:sp>
        <p:nvSpPr>
          <p:cNvPr id="47" name="フローチャート: 複数書類 46">
            <a:extLst>
              <a:ext uri="{FF2B5EF4-FFF2-40B4-BE49-F238E27FC236}">
                <a16:creationId xmlns:a16="http://schemas.microsoft.com/office/drawing/2014/main" id="{EB0CF18E-464C-4E7B-82A1-29C72A5DDFDE}"/>
              </a:ext>
            </a:extLst>
          </p:cNvPr>
          <p:cNvSpPr/>
          <p:nvPr/>
        </p:nvSpPr>
        <p:spPr>
          <a:xfrm>
            <a:off x="1711451" y="4893654"/>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1" name="円柱 50">
            <a:extLst>
              <a:ext uri="{FF2B5EF4-FFF2-40B4-BE49-F238E27FC236}">
                <a16:creationId xmlns:a16="http://schemas.microsoft.com/office/drawing/2014/main" id="{C9241A41-DB4E-482D-82A3-0B4E9F0F330D}"/>
              </a:ext>
            </a:extLst>
          </p:cNvPr>
          <p:cNvSpPr/>
          <p:nvPr/>
        </p:nvSpPr>
        <p:spPr>
          <a:xfrm flipH="1">
            <a:off x="4022899" y="5375860"/>
            <a:ext cx="760181"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cxnSp>
        <p:nvCxnSpPr>
          <p:cNvPr id="52" name="直線矢印コネクタ 51">
            <a:extLst>
              <a:ext uri="{FF2B5EF4-FFF2-40B4-BE49-F238E27FC236}">
                <a16:creationId xmlns:a16="http://schemas.microsoft.com/office/drawing/2014/main" id="{06DDA6BB-42CF-4846-9554-A2CF042E0E8A}"/>
              </a:ext>
            </a:extLst>
          </p:cNvPr>
          <p:cNvCxnSpPr>
            <a:stCxn id="32" idx="4"/>
            <a:endCxn id="37" idx="0"/>
          </p:cNvCxnSpPr>
          <p:nvPr/>
        </p:nvCxnSpPr>
        <p:spPr>
          <a:xfrm flipH="1">
            <a:off x="1500436" y="4148946"/>
            <a:ext cx="3575" cy="38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370B94D-5851-47B6-89BB-F3E1222904ED}"/>
              </a:ext>
            </a:extLst>
          </p:cNvPr>
          <p:cNvCxnSpPr>
            <a:cxnSpLocks/>
            <a:stCxn id="13" idx="0"/>
            <a:endCxn id="32" idx="6"/>
          </p:cNvCxnSpPr>
          <p:nvPr/>
        </p:nvCxnSpPr>
        <p:spPr>
          <a:xfrm rot="16200000" flipV="1">
            <a:off x="2179802" y="3488383"/>
            <a:ext cx="937337" cy="182224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4627DE48-A689-4E6A-AF36-0FA6D1869849}"/>
              </a:ext>
            </a:extLst>
          </p:cNvPr>
          <p:cNvCxnSpPr>
            <a:cxnSpLocks/>
          </p:cNvCxnSpPr>
          <p:nvPr/>
        </p:nvCxnSpPr>
        <p:spPr bwMode="auto">
          <a:xfrm>
            <a:off x="274879" y="3263738"/>
            <a:ext cx="2275065"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64" name="直線コネクタ 63">
            <a:extLst>
              <a:ext uri="{FF2B5EF4-FFF2-40B4-BE49-F238E27FC236}">
                <a16:creationId xmlns:a16="http://schemas.microsoft.com/office/drawing/2014/main" id="{3DA49C75-591B-450F-846D-45EE9938E210}"/>
              </a:ext>
            </a:extLst>
          </p:cNvPr>
          <p:cNvCxnSpPr>
            <a:cxnSpLocks/>
          </p:cNvCxnSpPr>
          <p:nvPr/>
        </p:nvCxnSpPr>
        <p:spPr bwMode="auto">
          <a:xfrm>
            <a:off x="7097752" y="3263738"/>
            <a:ext cx="485375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5" name="テキスト ボックス 64">
            <a:extLst>
              <a:ext uri="{FF2B5EF4-FFF2-40B4-BE49-F238E27FC236}">
                <a16:creationId xmlns:a16="http://schemas.microsoft.com/office/drawing/2014/main" id="{6D9C3BC9-AE9F-429C-A9FC-AD3335888DA0}"/>
              </a:ext>
            </a:extLst>
          </p:cNvPr>
          <p:cNvSpPr txBox="1"/>
          <p:nvPr/>
        </p:nvSpPr>
        <p:spPr>
          <a:xfrm>
            <a:off x="8123873" y="2893368"/>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66" name="テキスト ボックス 65">
            <a:extLst>
              <a:ext uri="{FF2B5EF4-FFF2-40B4-BE49-F238E27FC236}">
                <a16:creationId xmlns:a16="http://schemas.microsoft.com/office/drawing/2014/main" id="{70AA29E0-D99A-4DBB-946D-66E94C6FAA99}"/>
              </a:ext>
            </a:extLst>
          </p:cNvPr>
          <p:cNvSpPr txBox="1"/>
          <p:nvPr/>
        </p:nvSpPr>
        <p:spPr>
          <a:xfrm>
            <a:off x="556781" y="2902076"/>
            <a:ext cx="1632155"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34" name="四角形: メモ 33">
            <a:extLst>
              <a:ext uri="{FF2B5EF4-FFF2-40B4-BE49-F238E27FC236}">
                <a16:creationId xmlns:a16="http://schemas.microsoft.com/office/drawing/2014/main" id="{C4E79B45-8664-4351-9E19-46A0E46A5AE0}"/>
              </a:ext>
            </a:extLst>
          </p:cNvPr>
          <p:cNvSpPr/>
          <p:nvPr/>
        </p:nvSpPr>
        <p:spPr>
          <a:xfrm>
            <a:off x="6326414" y="5557470"/>
            <a:ext cx="693798" cy="87365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88615" rIns="0" bIns="0" rtlCol="0" anchor="ctr" anchorCtr="1"/>
          <a:lstStyle/>
          <a:p>
            <a:pPr algn="ctr"/>
            <a:r>
              <a:rPr lang="ja-JP" altLang="en-US" sz="985" dirty="0">
                <a:solidFill>
                  <a:schemeClr val="tx1"/>
                </a:solidFill>
                <a:latin typeface="Meiryo UI" panose="020B0604030504040204" pitchFamily="50" charset="-128"/>
                <a:ea typeface="Meiryo UI" panose="020B0604030504040204" pitchFamily="50" charset="-128"/>
              </a:rPr>
              <a:t>クローリング</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対象</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カタログ</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サイト情報</a:t>
            </a:r>
            <a:endParaRPr lang="en-US" altLang="ja-JP" sz="985" dirty="0">
              <a:solidFill>
                <a:schemeClr val="tx1"/>
              </a:solidFill>
              <a:latin typeface="Meiryo UI" panose="020B0604030504040204" pitchFamily="50" charset="-128"/>
              <a:ea typeface="Meiryo UI" panose="020B0604030504040204" pitchFamily="50" charset="-128"/>
            </a:endParaRPr>
          </a:p>
          <a:p>
            <a:pPr algn="ctr"/>
            <a:r>
              <a:rPr lang="ja-JP" altLang="en-US" sz="985" dirty="0">
                <a:solidFill>
                  <a:schemeClr val="tx1"/>
                </a:solidFill>
                <a:latin typeface="Meiryo UI" panose="020B0604030504040204" pitchFamily="50" charset="-128"/>
                <a:ea typeface="Meiryo UI" panose="020B0604030504040204" pitchFamily="50" charset="-128"/>
              </a:rPr>
              <a:t>登録</a:t>
            </a:r>
            <a:r>
              <a:rPr lang="en-US" altLang="ja-JP" sz="985" dirty="0">
                <a:solidFill>
                  <a:schemeClr val="tx1"/>
                </a:solidFill>
                <a:latin typeface="Meiryo UI" panose="020B0604030504040204" pitchFamily="50" charset="-128"/>
                <a:ea typeface="Meiryo UI" panose="020B0604030504040204" pitchFamily="50" charset="-128"/>
              </a:rPr>
              <a:t>*</a:t>
            </a:r>
            <a:r>
              <a:rPr lang="en-US" altLang="ja-JP" sz="985" baseline="30000" dirty="0">
                <a:solidFill>
                  <a:schemeClr val="tx1"/>
                </a:solidFill>
                <a:latin typeface="Meiryo UI" panose="020B0604030504040204" pitchFamily="50" charset="-128"/>
                <a:ea typeface="Meiryo UI" panose="020B0604030504040204" pitchFamily="50" charset="-128"/>
              </a:rPr>
              <a:t>1</a:t>
            </a:r>
            <a:endParaRPr lang="ja-JP" altLang="en-US" sz="985" baseline="30000" dirty="0">
              <a:solidFill>
                <a:schemeClr val="tx1"/>
              </a:solidFill>
              <a:latin typeface="Meiryo UI" panose="020B0604030504040204" pitchFamily="50" charset="-128"/>
              <a:ea typeface="Meiryo UI" panose="020B0604030504040204" pitchFamily="50" charset="-128"/>
            </a:endParaRPr>
          </a:p>
        </p:txBody>
      </p:sp>
      <p:sp>
        <p:nvSpPr>
          <p:cNvPr id="36" name="矢印: 左 35">
            <a:extLst>
              <a:ext uri="{FF2B5EF4-FFF2-40B4-BE49-F238E27FC236}">
                <a16:creationId xmlns:a16="http://schemas.microsoft.com/office/drawing/2014/main" id="{79978C37-2CEE-4577-9C43-15F57E7F3EAB}"/>
              </a:ext>
            </a:extLst>
          </p:cNvPr>
          <p:cNvSpPr/>
          <p:nvPr/>
        </p:nvSpPr>
        <p:spPr>
          <a:xfrm>
            <a:off x="5984153" y="5932804"/>
            <a:ext cx="310154" cy="1983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cxnSp>
        <p:nvCxnSpPr>
          <p:cNvPr id="18" name="直線矢印コネクタ 198">
            <a:extLst>
              <a:ext uri="{FF2B5EF4-FFF2-40B4-BE49-F238E27FC236}">
                <a16:creationId xmlns:a16="http://schemas.microsoft.com/office/drawing/2014/main" id="{00FD0DA8-8435-41DF-B11A-13D9B2808F04}"/>
              </a:ext>
            </a:extLst>
          </p:cNvPr>
          <p:cNvCxnSpPr>
            <a:cxnSpLocks/>
            <a:stCxn id="67" idx="1"/>
            <a:endCxn id="11" idx="0"/>
          </p:cNvCxnSpPr>
          <p:nvPr/>
        </p:nvCxnSpPr>
        <p:spPr>
          <a:xfrm rot="10800000" flipV="1">
            <a:off x="5327338" y="3979617"/>
            <a:ext cx="2871155" cy="888557"/>
          </a:xfrm>
          <a:prstGeom prst="bentConnector2">
            <a:avLst/>
          </a:prstGeom>
          <a:ln w="508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84" name="表 83">
            <a:extLst>
              <a:ext uri="{FF2B5EF4-FFF2-40B4-BE49-F238E27FC236}">
                <a16:creationId xmlns:a16="http://schemas.microsoft.com/office/drawing/2014/main" id="{297B9CD9-1A72-43B9-9EEA-07C95C722B04}"/>
              </a:ext>
            </a:extLst>
          </p:cNvPr>
          <p:cNvGraphicFramePr>
            <a:graphicFrameLocks noGrp="1"/>
          </p:cNvGraphicFramePr>
          <p:nvPr>
            <p:extLst>
              <p:ext uri="{D42A27DB-BD31-4B8C-83A1-F6EECF244321}">
                <p14:modId xmlns:p14="http://schemas.microsoft.com/office/powerpoint/2010/main" val="141104812"/>
              </p:ext>
            </p:extLst>
          </p:nvPr>
        </p:nvGraphicFramePr>
        <p:xfrm>
          <a:off x="226647" y="1413495"/>
          <a:ext cx="11721255" cy="1483140"/>
        </p:xfrm>
        <a:graphic>
          <a:graphicData uri="http://schemas.openxmlformats.org/drawingml/2006/table">
            <a:tbl>
              <a:tblPr firstRow="1" bandRow="1">
                <a:tableStyleId>{9D7B26C5-4107-4FEC-AEDC-1716B250A1EF}</a:tableStyleId>
              </a:tblPr>
              <a:tblGrid>
                <a:gridCol w="700186">
                  <a:extLst>
                    <a:ext uri="{9D8B030D-6E8A-4147-A177-3AD203B41FA5}">
                      <a16:colId xmlns:a16="http://schemas.microsoft.com/office/drawing/2014/main" val="89588545"/>
                    </a:ext>
                  </a:extLst>
                </a:gridCol>
                <a:gridCol w="5151871">
                  <a:extLst>
                    <a:ext uri="{9D8B030D-6E8A-4147-A177-3AD203B41FA5}">
                      <a16:colId xmlns:a16="http://schemas.microsoft.com/office/drawing/2014/main" val="3444134373"/>
                    </a:ext>
                  </a:extLst>
                </a:gridCol>
                <a:gridCol w="5869198">
                  <a:extLst>
                    <a:ext uri="{9D8B030D-6E8A-4147-A177-3AD203B41FA5}">
                      <a16:colId xmlns:a16="http://schemas.microsoft.com/office/drawing/2014/main" val="485166475"/>
                    </a:ext>
                  </a:extLst>
                </a:gridCol>
              </a:tblGrid>
              <a:tr h="210106">
                <a:tc>
                  <a:txBody>
                    <a:bodyPr/>
                    <a:lstStyle/>
                    <a:p>
                      <a:pPr algn="ctr" fontAlgn="ctr"/>
                      <a:r>
                        <a:rPr lang="ja-JP" altLang="en-US" sz="1400" u="none" strike="noStrike" dirty="0">
                          <a:solidFill>
                            <a:schemeClr val="bg1"/>
                          </a:solidFill>
                          <a:effectLst/>
                          <a:latin typeface="Meiryo UI" panose="020B0604030504040204" pitchFamily="50" charset="-128"/>
                          <a:ea typeface="Meiryo UI" panose="020B0604030504040204" pitchFamily="50" charset="-128"/>
                        </a:rPr>
                        <a:t>メソッド</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en-US" altLang="ja-JP" sz="1400" u="none" strike="noStrike" dirty="0">
                          <a:solidFill>
                            <a:schemeClr val="bg1"/>
                          </a:solidFill>
                          <a:effectLst/>
                          <a:latin typeface="Meiryo UI" panose="020B0604030504040204" pitchFamily="50" charset="-128"/>
                          <a:ea typeface="Meiryo UI" panose="020B0604030504040204" pitchFamily="50" charset="-128"/>
                        </a:rPr>
                        <a:t>API</a:t>
                      </a:r>
                      <a:r>
                        <a:rPr lang="ja-JP" altLang="en-US" sz="1400" u="none" strike="noStrike" dirty="0">
                          <a:solidFill>
                            <a:schemeClr val="bg1"/>
                          </a:solidFill>
                          <a:effectLst/>
                          <a:latin typeface="Meiryo UI" panose="020B0604030504040204" pitchFamily="50" charset="-128"/>
                          <a:ea typeface="Meiryo UI" panose="020B0604030504040204" pitchFamily="50" charset="-128"/>
                        </a:rPr>
                        <a:t>の説明</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en-US" altLang="ja-JP" sz="1400" u="none" strike="noStrike">
                          <a:solidFill>
                            <a:schemeClr val="bg1"/>
                          </a:solidFill>
                          <a:effectLst/>
                          <a:latin typeface="Meiryo UI" panose="020B0604030504040204" pitchFamily="50" charset="-128"/>
                          <a:ea typeface="Meiryo UI" panose="020B0604030504040204" pitchFamily="50" charset="-128"/>
                        </a:rPr>
                        <a:t>CKAN</a:t>
                      </a:r>
                      <a:r>
                        <a:rPr lang="ja-JP" altLang="en-US" sz="1400" u="none" strike="noStrike">
                          <a:solidFill>
                            <a:schemeClr val="bg1"/>
                          </a:solidFill>
                          <a:effectLst/>
                          <a:latin typeface="Meiryo UI" panose="020B0604030504040204" pitchFamily="50" charset="-128"/>
                          <a:ea typeface="Meiryo UI" panose="020B0604030504040204" pitchFamily="50" charset="-128"/>
                        </a:rPr>
                        <a:t>　</a:t>
                      </a:r>
                      <a:r>
                        <a:rPr lang="en-US" sz="1400" u="none" strike="noStrike">
                          <a:solidFill>
                            <a:schemeClr val="bg1"/>
                          </a:solidFill>
                          <a:effectLst/>
                          <a:latin typeface="Meiryo UI" panose="020B0604030504040204" pitchFamily="50" charset="-128"/>
                          <a:ea typeface="Meiryo UI" panose="020B0604030504040204" pitchFamily="50" charset="-128"/>
                        </a:rPr>
                        <a:t>API</a:t>
                      </a:r>
                      <a:endParaRPr lang="en-US" sz="1400" b="1" i="0" u="none" strike="noStrike" dirty="0">
                        <a:solidFill>
                          <a:schemeClr val="bg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796187231"/>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データカタログサイトのデータセット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の一覧を返します。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4"/>
                        </a:rPr>
                        <a:t>https://demo.ckan.org/api/3/action/package_list</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951"/>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引数で渡したデータセット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とその配信</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リソース</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に関する</a:t>
                      </a:r>
                      <a:br>
                        <a:rPr lang="en-US" altLang="ja-JP"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データカタログデータを返します。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5"/>
                        </a:rPr>
                        <a:t>https://demo.ckan.org/api/3/action/package_show</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60258528"/>
                  </a:ext>
                </a:extLst>
              </a:tr>
              <a:tr h="415482">
                <a:tc>
                  <a:txBody>
                    <a:bodyPr/>
                    <a:lstStyle/>
                    <a:p>
                      <a:pPr algn="ctr" fontAlgn="ctr"/>
                      <a:r>
                        <a:rPr lang="en-US" sz="1400" u="none" strike="noStrike" dirty="0">
                          <a:effectLst/>
                          <a:latin typeface="Meiryo UI" panose="020B0604030504040204" pitchFamily="50" charset="-128"/>
                          <a:ea typeface="Meiryo UI" panose="020B0604030504040204" pitchFamily="50" charset="-128"/>
                        </a:rPr>
                        <a:t>GET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指定された検索条件を満たすデータセット</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パッケージ</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を検索します。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sng" strike="noStrike" dirty="0">
                          <a:effectLst/>
                          <a:latin typeface="Meiryo UI" panose="020B0604030504040204" pitchFamily="50" charset="-128"/>
                          <a:ea typeface="Meiryo UI" panose="020B0604030504040204" pitchFamily="50" charset="-128"/>
                          <a:hlinkClick r:id="rId6"/>
                        </a:rPr>
                        <a:t>https://demo.ckan.org/api/3/action/package_search</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6048" marR="6048" marT="604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6195381"/>
                  </a:ext>
                </a:extLst>
              </a:tr>
            </a:tbl>
          </a:graphicData>
        </a:graphic>
      </p:graphicFrame>
      <p:sp>
        <p:nvSpPr>
          <p:cNvPr id="62" name="正方形/長方形 61">
            <a:extLst>
              <a:ext uri="{FF2B5EF4-FFF2-40B4-BE49-F238E27FC236}">
                <a16:creationId xmlns:a16="http://schemas.microsoft.com/office/drawing/2014/main" id="{6F04C340-BCB7-4C20-83B0-07F31E8CFE50}"/>
              </a:ext>
            </a:extLst>
          </p:cNvPr>
          <p:cNvSpPr/>
          <p:nvPr/>
        </p:nvSpPr>
        <p:spPr>
          <a:xfrm>
            <a:off x="2675378" y="3086164"/>
            <a:ext cx="3908968" cy="751515"/>
          </a:xfrm>
          <a:prstGeom prst="rect">
            <a:avLst/>
          </a:prstGeom>
          <a:solidFill>
            <a:srgbClr val="FFFFCC"/>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eiryo UI" panose="020B0604030504040204" pitchFamily="50" charset="-128"/>
                <a:ea typeface="Meiryo UI" panose="020B0604030504040204" pitchFamily="50" charset="-128"/>
              </a:rPr>
              <a:t>横断検索サービスでは、データ提供者のデータカタログを収集する際に、上記で示した</a:t>
            </a:r>
            <a:r>
              <a:rPr lang="en-US" altLang="ja-JP" sz="1400" dirty="0">
                <a:solidFill>
                  <a:schemeClr val="tx1"/>
                </a:solidFill>
                <a:latin typeface="Meiryo UI" panose="020B0604030504040204" pitchFamily="50" charset="-128"/>
                <a:ea typeface="Meiryo UI" panose="020B0604030504040204" pitchFamily="50" charset="-128"/>
              </a:rPr>
              <a:t>API</a:t>
            </a:r>
            <a:r>
              <a:rPr lang="ja-JP" altLang="en-US" sz="1400" dirty="0">
                <a:solidFill>
                  <a:schemeClr val="tx1"/>
                </a:solidFill>
                <a:latin typeface="Meiryo UI" panose="020B0604030504040204" pitchFamily="50" charset="-128"/>
                <a:ea typeface="Meiryo UI" panose="020B0604030504040204" pitchFamily="50" charset="-128"/>
              </a:rPr>
              <a:t>にアクセスする。</a:t>
            </a:r>
          </a:p>
        </p:txBody>
      </p:sp>
      <p:cxnSp>
        <p:nvCxnSpPr>
          <p:cNvPr id="76" name="直線コネクタ 75">
            <a:extLst>
              <a:ext uri="{FF2B5EF4-FFF2-40B4-BE49-F238E27FC236}">
                <a16:creationId xmlns:a16="http://schemas.microsoft.com/office/drawing/2014/main" id="{E51CF463-E57C-41AF-8DE8-F3A1B466687F}"/>
              </a:ext>
            </a:extLst>
          </p:cNvPr>
          <p:cNvCxnSpPr>
            <a:cxnSpLocks/>
            <a:endCxn id="62" idx="3"/>
          </p:cNvCxnSpPr>
          <p:nvPr/>
        </p:nvCxnSpPr>
        <p:spPr>
          <a:xfrm flipH="1" flipV="1">
            <a:off x="6584346" y="3461922"/>
            <a:ext cx="1539527" cy="394032"/>
          </a:xfrm>
          <a:prstGeom prst="lin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直線コネクタ 81">
            <a:extLst>
              <a:ext uri="{FF2B5EF4-FFF2-40B4-BE49-F238E27FC236}">
                <a16:creationId xmlns:a16="http://schemas.microsoft.com/office/drawing/2014/main" id="{D37C1204-EB1B-4864-99EA-955E3F57FD59}"/>
              </a:ext>
            </a:extLst>
          </p:cNvPr>
          <p:cNvCxnSpPr>
            <a:cxnSpLocks/>
            <a:endCxn id="62" idx="3"/>
          </p:cNvCxnSpPr>
          <p:nvPr/>
        </p:nvCxnSpPr>
        <p:spPr>
          <a:xfrm flipH="1" flipV="1">
            <a:off x="6584346" y="3461922"/>
            <a:ext cx="1539527" cy="1956533"/>
          </a:xfrm>
          <a:prstGeom prst="lin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92" name="正方形/長方形 91">
            <a:extLst>
              <a:ext uri="{FF2B5EF4-FFF2-40B4-BE49-F238E27FC236}">
                <a16:creationId xmlns:a16="http://schemas.microsoft.com/office/drawing/2014/main" id="{DE6DAF56-5965-4DC7-A05C-AD2B9C22C6B5}"/>
              </a:ext>
            </a:extLst>
          </p:cNvPr>
          <p:cNvSpPr/>
          <p:nvPr/>
        </p:nvSpPr>
        <p:spPr>
          <a:xfrm>
            <a:off x="-52187" y="5305710"/>
            <a:ext cx="2896940" cy="1477328"/>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：データ提供者のデータカタログ情報を、分野横断   　</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検索サービスで検索可能にするため、新規のデー</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タ提供者の場合は、分野横断検索サービスより</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サイト登録を行う。登録の完了後は、分野</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横断検索サービスが定期的にデータ提供者の</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データカタログ情報を収集。詳細は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a:t>
            </a: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22</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で提供されているデータカタログ管</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理ソフトウェア。詳細は</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正方形/長方形 80">
            <a:extLst>
              <a:ext uri="{FF2B5EF4-FFF2-40B4-BE49-F238E27FC236}">
                <a16:creationId xmlns:a16="http://schemas.microsoft.com/office/drawing/2014/main" id="{63E2246E-A588-4DC3-9A3B-CB61E4600880}"/>
              </a:ext>
            </a:extLst>
          </p:cNvPr>
          <p:cNvSpPr/>
          <p:nvPr/>
        </p:nvSpPr>
        <p:spPr>
          <a:xfrm>
            <a:off x="223408" y="715310"/>
            <a:ext cx="11724494" cy="60654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分野横断検索サービスがデータ提供者のサイトをクローリングする際には、以下の３つの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 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コマンドを使用。</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データ提供者のサイトでは、これらのコマンドに対応する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準拠の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API</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を外部に公開する必要がある。</a:t>
            </a:r>
          </a:p>
        </p:txBody>
      </p:sp>
      <p:sp>
        <p:nvSpPr>
          <p:cNvPr id="75" name="正方形/長方形 74">
            <a:extLst>
              <a:ext uri="{FF2B5EF4-FFF2-40B4-BE49-F238E27FC236}">
                <a16:creationId xmlns:a16="http://schemas.microsoft.com/office/drawing/2014/main" id="{FE968279-15B6-4201-B771-3666962538A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3.3</a:t>
            </a:r>
            <a:r>
              <a:rPr lang="ja-JP" altLang="en-US" sz="2000" b="1" dirty="0">
                <a:latin typeface="Meiryo UI" panose="020B0604030504040204" pitchFamily="50" charset="-128"/>
                <a:ea typeface="Meiryo UI" panose="020B0604030504040204" pitchFamily="50" charset="-128"/>
              </a:rPr>
              <a:t> 横断検索が利用する</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の</a:t>
            </a:r>
            <a:r>
              <a:rPr lang="en-US" altLang="ja-JP" sz="2000" b="1" dirty="0">
                <a:latin typeface="Meiryo UI" panose="020B0604030504040204" pitchFamily="50" charset="-128"/>
                <a:ea typeface="Meiryo UI" panose="020B0604030504040204" pitchFamily="50" charset="-128"/>
              </a:rPr>
              <a:t>API</a:t>
            </a:r>
            <a:endParaRPr lang="ja-JP" altLang="en-US" sz="2000" b="1" dirty="0">
              <a:latin typeface="Meiryo UI" panose="020B0604030504040204" pitchFamily="50" charset="-128"/>
              <a:ea typeface="Meiryo UI" panose="020B0604030504040204" pitchFamily="50" charset="-128"/>
            </a:endParaRPr>
          </a:p>
        </p:txBody>
      </p:sp>
      <p:sp>
        <p:nvSpPr>
          <p:cNvPr id="86" name="タイトル 4">
            <a:extLst>
              <a:ext uri="{FF2B5EF4-FFF2-40B4-BE49-F238E27FC236}">
                <a16:creationId xmlns:a16="http://schemas.microsoft.com/office/drawing/2014/main" id="{E2A67D0D-529B-43A0-920D-840AA7DC3DC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データカタログ作成ツール・分野横断検索</a:t>
            </a:r>
            <a:endParaRPr lang="en-US" altLang="ja-JP" sz="1600" b="1" dirty="0">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666A8405-3B35-47FF-B6DA-62AF95B2FC52}"/>
              </a:ext>
            </a:extLst>
          </p:cNvPr>
          <p:cNvSpPr/>
          <p:nvPr/>
        </p:nvSpPr>
        <p:spPr>
          <a:xfrm>
            <a:off x="4711431" y="5827004"/>
            <a:ext cx="1240615" cy="708923"/>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カタログサイト</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リポジトリ</a:t>
            </a: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登録）</a:t>
            </a:r>
          </a:p>
        </p:txBody>
      </p:sp>
      <p:sp>
        <p:nvSpPr>
          <p:cNvPr id="35" name="円柱 34">
            <a:extLst>
              <a:ext uri="{FF2B5EF4-FFF2-40B4-BE49-F238E27FC236}">
                <a16:creationId xmlns:a16="http://schemas.microsoft.com/office/drawing/2014/main" id="{1CA2F7DE-E11A-4AC2-A501-78FD2AB2B83F}"/>
              </a:ext>
            </a:extLst>
          </p:cNvPr>
          <p:cNvSpPr/>
          <p:nvPr/>
        </p:nvSpPr>
        <p:spPr>
          <a:xfrm flipH="1">
            <a:off x="4022899" y="5932803"/>
            <a:ext cx="760182" cy="41264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サイト情報</a:t>
            </a:r>
          </a:p>
        </p:txBody>
      </p:sp>
      <p:cxnSp>
        <p:nvCxnSpPr>
          <p:cNvPr id="16" name="直線矢印コネクタ 15">
            <a:extLst>
              <a:ext uri="{FF2B5EF4-FFF2-40B4-BE49-F238E27FC236}">
                <a16:creationId xmlns:a16="http://schemas.microsoft.com/office/drawing/2014/main" id="{A59B6BB4-0A22-4A0A-BCED-3C2A5D9ACA48}"/>
              </a:ext>
            </a:extLst>
          </p:cNvPr>
          <p:cNvCxnSpPr>
            <a:cxnSpLocks/>
          </p:cNvCxnSpPr>
          <p:nvPr/>
        </p:nvCxnSpPr>
        <p:spPr>
          <a:xfrm flipV="1">
            <a:off x="5588156" y="5426446"/>
            <a:ext cx="2757" cy="4752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A9BD5976-09A3-4875-B7A0-8379D9636F5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26993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データカタログと</a:t>
            </a:r>
            <a:r>
              <a:rPr lang="en-US" altLang="ja-JP"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CADDE</a:t>
            </a:r>
            <a:r>
              <a:rPr lang="ja-JP" altLang="en-US" sz="44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コネクタの利用方法</a:t>
            </a:r>
          </a:p>
        </p:txBody>
      </p:sp>
    </p:spTree>
    <p:extLst>
      <p:ext uri="{BB962C8B-B14F-4D97-AF65-F5344CB8AC3E}">
        <p14:creationId xmlns:p14="http://schemas.microsoft.com/office/powerpoint/2010/main" val="42352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D688D485-165C-4AF6-AFB2-EE9DF3BF0FF2}"/>
              </a:ext>
            </a:extLst>
          </p:cNvPr>
          <p:cNvSpPr/>
          <p:nvPr/>
        </p:nvSpPr>
        <p:spPr>
          <a:xfrm>
            <a:off x="246027" y="667628"/>
            <a:ext cx="11506870" cy="134938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横断検索用データカタログ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は、データ提供者がどのようなデータを保有しているのかを示すためのデータカタログの情報であり、</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不特定多数のデータ利用者に向けて提供されるデータカタログ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は</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横断検索用データカタログとは異なり、</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データ提供者とデータ利用者との双方の合意に基づいて</a:t>
            </a:r>
            <a:b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データ提供を行う際に用いたり</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データ取引市場を介したデータ契約を行う際に用いたりするデータカタログ</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詳細検索用データカタログは、横断検索用データカタログと比べ、主に契約に関する項目やデータ交換に必要な項目に違いがある</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baseline="300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p>
        </p:txBody>
      </p:sp>
      <p:sp>
        <p:nvSpPr>
          <p:cNvPr id="33" name="正方形/長方形 32">
            <a:extLst>
              <a:ext uri="{FF2B5EF4-FFF2-40B4-BE49-F238E27FC236}">
                <a16:creationId xmlns:a16="http://schemas.microsoft.com/office/drawing/2014/main" id="{F1C68CB7-66A0-4408-94E4-E5B6E3890AF6}"/>
              </a:ext>
            </a:extLst>
          </p:cNvPr>
          <p:cNvSpPr/>
          <p:nvPr/>
        </p:nvSpPr>
        <p:spPr>
          <a:xfrm>
            <a:off x="6982476" y="2674959"/>
            <a:ext cx="4770421" cy="2828809"/>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B125C82C-092C-46E5-9572-8D35472D14C6}"/>
              </a:ext>
            </a:extLst>
          </p:cNvPr>
          <p:cNvSpPr/>
          <p:nvPr/>
        </p:nvSpPr>
        <p:spPr>
          <a:xfrm>
            <a:off x="3523225" y="5443156"/>
            <a:ext cx="2852142" cy="111441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ACC554A8-3304-4EE9-9E12-C2DEF2A02775}"/>
              </a:ext>
            </a:extLst>
          </p:cNvPr>
          <p:cNvSpPr txBox="1"/>
          <p:nvPr/>
        </p:nvSpPr>
        <p:spPr>
          <a:xfrm>
            <a:off x="3523225" y="6269721"/>
            <a:ext cx="2355449"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分野横断検索サービス</a:t>
            </a:r>
            <a:endParaRPr lang="en-US" altLang="ja-JP" sz="1200" dirty="0">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C25208D2-AE4A-4B2B-A40F-16A3B174424A}"/>
              </a:ext>
            </a:extLst>
          </p:cNvPr>
          <p:cNvSpPr/>
          <p:nvPr/>
        </p:nvSpPr>
        <p:spPr>
          <a:xfrm>
            <a:off x="5173055" y="5518355"/>
            <a:ext cx="974769" cy="664616"/>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38" name="正方形/長方形 37">
            <a:extLst>
              <a:ext uri="{FF2B5EF4-FFF2-40B4-BE49-F238E27FC236}">
                <a16:creationId xmlns:a16="http://schemas.microsoft.com/office/drawing/2014/main" id="{8AB9A862-B17A-4122-BDDF-E404B5ACF6AA}"/>
              </a:ext>
            </a:extLst>
          </p:cNvPr>
          <p:cNvSpPr/>
          <p:nvPr/>
        </p:nvSpPr>
        <p:spPr>
          <a:xfrm>
            <a:off x="3750767" y="5518355"/>
            <a:ext cx="974769" cy="6646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41" name="円柱 40">
            <a:extLst>
              <a:ext uri="{FF2B5EF4-FFF2-40B4-BE49-F238E27FC236}">
                <a16:creationId xmlns:a16="http://schemas.microsoft.com/office/drawing/2014/main" id="{BA112A1F-49D5-446F-A70F-0C4891A5188E}"/>
              </a:ext>
            </a:extLst>
          </p:cNvPr>
          <p:cNvSpPr/>
          <p:nvPr/>
        </p:nvSpPr>
        <p:spPr>
          <a:xfrm flipH="1">
            <a:off x="4505041" y="5782165"/>
            <a:ext cx="793247" cy="498896"/>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DE877345-DBD1-4221-BF4F-9E1DB986F5BE}"/>
              </a:ext>
            </a:extLst>
          </p:cNvPr>
          <p:cNvSpPr/>
          <p:nvPr/>
        </p:nvSpPr>
        <p:spPr>
          <a:xfrm>
            <a:off x="428255" y="2674958"/>
            <a:ext cx="2656913" cy="280521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D83EEE7E-C02B-4F9B-9979-722969EBBE69}"/>
              </a:ext>
            </a:extLst>
          </p:cNvPr>
          <p:cNvSpPr/>
          <p:nvPr/>
        </p:nvSpPr>
        <p:spPr>
          <a:xfrm>
            <a:off x="3038869" y="3165840"/>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4" name="スマイル 43">
            <a:extLst>
              <a:ext uri="{FF2B5EF4-FFF2-40B4-BE49-F238E27FC236}">
                <a16:creationId xmlns:a16="http://schemas.microsoft.com/office/drawing/2014/main" id="{8DF43B25-CF06-48DB-BAC3-C0CA24364BD1}"/>
              </a:ext>
            </a:extLst>
          </p:cNvPr>
          <p:cNvSpPr/>
          <p:nvPr/>
        </p:nvSpPr>
        <p:spPr>
          <a:xfrm>
            <a:off x="682303" y="396575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E333A9D3-5648-4B1A-92A1-677DAD46B538}"/>
              </a:ext>
            </a:extLst>
          </p:cNvPr>
          <p:cNvSpPr/>
          <p:nvPr/>
        </p:nvSpPr>
        <p:spPr>
          <a:xfrm>
            <a:off x="2404048" y="3412890"/>
            <a:ext cx="645044" cy="2030617"/>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63C48B2E-3D22-4B2E-8003-81EC26ADC742}"/>
              </a:ext>
            </a:extLst>
          </p:cNvPr>
          <p:cNvSpPr/>
          <p:nvPr/>
        </p:nvSpPr>
        <p:spPr>
          <a:xfrm>
            <a:off x="7039885" y="3710764"/>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1B0BC4C2-8668-4241-BDDD-D9015017531B}"/>
              </a:ext>
            </a:extLst>
          </p:cNvPr>
          <p:cNvSpPr/>
          <p:nvPr/>
        </p:nvSpPr>
        <p:spPr>
          <a:xfrm>
            <a:off x="9188075" y="3176631"/>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C22A3C90-836E-42D5-AFE7-BC4AED94B700}"/>
              </a:ext>
            </a:extLst>
          </p:cNvPr>
          <p:cNvSpPr/>
          <p:nvPr/>
        </p:nvSpPr>
        <p:spPr>
          <a:xfrm>
            <a:off x="9183806" y="4316924"/>
            <a:ext cx="1144502" cy="7704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49" name="フローチャート: 書類 48">
            <a:extLst>
              <a:ext uri="{FF2B5EF4-FFF2-40B4-BE49-F238E27FC236}">
                <a16:creationId xmlns:a16="http://schemas.microsoft.com/office/drawing/2014/main" id="{527FF2AC-4D43-4EFE-A902-44F58D238C28}"/>
              </a:ext>
            </a:extLst>
          </p:cNvPr>
          <p:cNvSpPr/>
          <p:nvPr/>
        </p:nvSpPr>
        <p:spPr>
          <a:xfrm>
            <a:off x="9310550" y="3554403"/>
            <a:ext cx="897746"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50" name="フローチャート: 書類 49">
            <a:extLst>
              <a:ext uri="{FF2B5EF4-FFF2-40B4-BE49-F238E27FC236}">
                <a16:creationId xmlns:a16="http://schemas.microsoft.com/office/drawing/2014/main" id="{3FDD7B32-4E3A-495D-A975-629CFAFBBFD8}"/>
              </a:ext>
            </a:extLst>
          </p:cNvPr>
          <p:cNvSpPr/>
          <p:nvPr/>
        </p:nvSpPr>
        <p:spPr>
          <a:xfrm>
            <a:off x="9288147" y="4670095"/>
            <a:ext cx="904036" cy="404847"/>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213CB85B-26B0-44C4-A438-FA0A8E8AF7CB}"/>
              </a:ext>
            </a:extLst>
          </p:cNvPr>
          <p:cNvSpPr/>
          <p:nvPr/>
        </p:nvSpPr>
        <p:spPr>
          <a:xfrm>
            <a:off x="10634312" y="3117145"/>
            <a:ext cx="971969" cy="972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52" name="円柱 51">
            <a:extLst>
              <a:ext uri="{FF2B5EF4-FFF2-40B4-BE49-F238E27FC236}">
                <a16:creationId xmlns:a16="http://schemas.microsoft.com/office/drawing/2014/main" id="{BB440AE8-F221-4373-B94A-DD06FC438BF7}"/>
              </a:ext>
            </a:extLst>
          </p:cNvPr>
          <p:cNvSpPr/>
          <p:nvPr/>
        </p:nvSpPr>
        <p:spPr>
          <a:xfrm>
            <a:off x="10724648" y="3313427"/>
            <a:ext cx="774725" cy="73444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06D9FD43-69C3-480E-BC06-2AA95B865C6E}"/>
              </a:ext>
            </a:extLst>
          </p:cNvPr>
          <p:cNvSpPr/>
          <p:nvPr/>
        </p:nvSpPr>
        <p:spPr>
          <a:xfrm>
            <a:off x="10634312" y="4225808"/>
            <a:ext cx="971969" cy="972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54" name="円柱 53">
            <a:extLst>
              <a:ext uri="{FF2B5EF4-FFF2-40B4-BE49-F238E27FC236}">
                <a16:creationId xmlns:a16="http://schemas.microsoft.com/office/drawing/2014/main" id="{2C7A691A-12D8-4CFD-8A69-352BDC68B7E6}"/>
              </a:ext>
            </a:extLst>
          </p:cNvPr>
          <p:cNvSpPr/>
          <p:nvPr/>
        </p:nvSpPr>
        <p:spPr>
          <a:xfrm>
            <a:off x="10724648" y="4447869"/>
            <a:ext cx="774725" cy="734400"/>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DC9FE04D-C5BC-410A-9FED-1A01BB3A97EF}"/>
              </a:ext>
            </a:extLst>
          </p:cNvPr>
          <p:cNvCxnSpPr>
            <a:cxnSpLocks/>
            <a:stCxn id="49" idx="3"/>
            <a:endCxn id="52" idx="2"/>
          </p:cNvCxnSpPr>
          <p:nvPr/>
        </p:nvCxnSpPr>
        <p:spPr>
          <a:xfrm flipV="1">
            <a:off x="10208296" y="3680648"/>
            <a:ext cx="516352" cy="59456"/>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325B4016-8BCB-401F-96A7-B4D28947E543}"/>
              </a:ext>
            </a:extLst>
          </p:cNvPr>
          <p:cNvCxnSpPr>
            <a:cxnSpLocks/>
            <a:stCxn id="49" idx="3"/>
            <a:endCxn id="54" idx="2"/>
          </p:cNvCxnSpPr>
          <p:nvPr/>
        </p:nvCxnSpPr>
        <p:spPr>
          <a:xfrm>
            <a:off x="10208296" y="3740104"/>
            <a:ext cx="516352" cy="107496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8498654A-7347-47D2-9EC2-37F34900FFF7}"/>
              </a:ext>
            </a:extLst>
          </p:cNvPr>
          <p:cNvCxnSpPr>
            <a:cxnSpLocks/>
            <a:stCxn id="50" idx="3"/>
            <a:endCxn id="52" idx="2"/>
          </p:cNvCxnSpPr>
          <p:nvPr/>
        </p:nvCxnSpPr>
        <p:spPr>
          <a:xfrm flipV="1">
            <a:off x="10192183" y="3680648"/>
            <a:ext cx="532465" cy="119187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8" name="直線矢印コネクタ 57">
            <a:extLst>
              <a:ext uri="{FF2B5EF4-FFF2-40B4-BE49-F238E27FC236}">
                <a16:creationId xmlns:a16="http://schemas.microsoft.com/office/drawing/2014/main" id="{3870B69C-48C2-4536-B8C2-2FC5DA821CDE}"/>
              </a:ext>
            </a:extLst>
          </p:cNvPr>
          <p:cNvCxnSpPr>
            <a:cxnSpLocks/>
            <a:stCxn id="50" idx="3"/>
            <a:endCxn id="54" idx="2"/>
          </p:cNvCxnSpPr>
          <p:nvPr/>
        </p:nvCxnSpPr>
        <p:spPr>
          <a:xfrm flipV="1">
            <a:off x="10192183" y="4815069"/>
            <a:ext cx="532465" cy="57450"/>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9" name="直線矢印コネクタ 198">
            <a:extLst>
              <a:ext uri="{FF2B5EF4-FFF2-40B4-BE49-F238E27FC236}">
                <a16:creationId xmlns:a16="http://schemas.microsoft.com/office/drawing/2014/main" id="{4E3B5D7A-5C08-4913-B65E-87DB2860ADF5}"/>
              </a:ext>
            </a:extLst>
          </p:cNvPr>
          <p:cNvCxnSpPr>
            <a:cxnSpLocks/>
            <a:stCxn id="47" idx="1"/>
            <a:endCxn id="37" idx="3"/>
          </p:cNvCxnSpPr>
          <p:nvPr/>
        </p:nvCxnSpPr>
        <p:spPr>
          <a:xfrm rot="10800000" flipV="1">
            <a:off x="6147825" y="3562066"/>
            <a:ext cx="3040250" cy="2288596"/>
          </a:xfrm>
          <a:prstGeom prst="bentConnector3">
            <a:avLst>
              <a:gd name="adj1" fmla="val 79241"/>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スマイル 59">
            <a:extLst>
              <a:ext uri="{FF2B5EF4-FFF2-40B4-BE49-F238E27FC236}">
                <a16:creationId xmlns:a16="http://schemas.microsoft.com/office/drawing/2014/main" id="{B9865058-FD5C-44EC-A545-0CD0F3B2FA20}"/>
              </a:ext>
            </a:extLst>
          </p:cNvPr>
          <p:cNvSpPr/>
          <p:nvPr/>
        </p:nvSpPr>
        <p:spPr>
          <a:xfrm>
            <a:off x="7762301" y="3913347"/>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ECAF621B-B32B-4A11-8821-61A3AE3AE4CB}"/>
              </a:ext>
            </a:extLst>
          </p:cNvPr>
          <p:cNvSpPr/>
          <p:nvPr/>
        </p:nvSpPr>
        <p:spPr>
          <a:xfrm>
            <a:off x="3108742" y="3394429"/>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18D0BCB1-A8EC-43DD-B813-BA0A85CD35A6}"/>
              </a:ext>
            </a:extLst>
          </p:cNvPr>
          <p:cNvSpPr/>
          <p:nvPr/>
        </p:nvSpPr>
        <p:spPr>
          <a:xfrm>
            <a:off x="4168976" y="4115386"/>
            <a:ext cx="2327516"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（データ提供者の認可を得る</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　　　　ことにより参照することが可能）</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1953515F-91CB-4B91-9ECF-18BF33DDBFA0}"/>
              </a:ext>
            </a:extLst>
          </p:cNvPr>
          <p:cNvSpPr/>
          <p:nvPr/>
        </p:nvSpPr>
        <p:spPr>
          <a:xfrm>
            <a:off x="1469147" y="3412890"/>
            <a:ext cx="805547" cy="2030266"/>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64" name="直線矢印コネクタ 198">
            <a:extLst>
              <a:ext uri="{FF2B5EF4-FFF2-40B4-BE49-F238E27FC236}">
                <a16:creationId xmlns:a16="http://schemas.microsoft.com/office/drawing/2014/main" id="{25A503AD-E753-405B-8BF5-33E623895AAA}"/>
              </a:ext>
            </a:extLst>
          </p:cNvPr>
          <p:cNvCxnSpPr>
            <a:cxnSpLocks/>
            <a:stCxn id="44" idx="4"/>
            <a:endCxn id="48" idx="1"/>
          </p:cNvCxnSpPr>
          <p:nvPr/>
        </p:nvCxnSpPr>
        <p:spPr>
          <a:xfrm rot="16200000" flipH="1">
            <a:off x="4899646" y="417963"/>
            <a:ext cx="300153" cy="8268168"/>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コネクタ: カギ線 64">
            <a:extLst>
              <a:ext uri="{FF2B5EF4-FFF2-40B4-BE49-F238E27FC236}">
                <a16:creationId xmlns:a16="http://schemas.microsoft.com/office/drawing/2014/main" id="{7A983698-8C07-487C-9A2C-FEDF59CC541C}"/>
              </a:ext>
            </a:extLst>
          </p:cNvPr>
          <p:cNvCxnSpPr>
            <a:cxnSpLocks/>
            <a:stCxn id="38" idx="0"/>
            <a:endCxn id="44" idx="0"/>
          </p:cNvCxnSpPr>
          <p:nvPr/>
        </p:nvCxnSpPr>
        <p:spPr>
          <a:xfrm rot="16200000" flipV="1">
            <a:off x="1800596" y="3080796"/>
            <a:ext cx="1552600" cy="3322515"/>
          </a:xfrm>
          <a:prstGeom prst="bentConnector3">
            <a:avLst>
              <a:gd name="adj1" fmla="val 114724"/>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3C8116C-D0D4-4C05-BE89-D95F70D904E7}"/>
              </a:ext>
            </a:extLst>
          </p:cNvPr>
          <p:cNvCxnSpPr>
            <a:cxnSpLocks/>
          </p:cNvCxnSpPr>
          <p:nvPr/>
        </p:nvCxnSpPr>
        <p:spPr bwMode="auto">
          <a:xfrm>
            <a:off x="398954" y="2610129"/>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67" name="直線コネクタ 66">
            <a:extLst>
              <a:ext uri="{FF2B5EF4-FFF2-40B4-BE49-F238E27FC236}">
                <a16:creationId xmlns:a16="http://schemas.microsoft.com/office/drawing/2014/main" id="{784C0C8B-6275-4FBB-B7E3-0786128027BB}"/>
              </a:ext>
            </a:extLst>
          </p:cNvPr>
          <p:cNvCxnSpPr>
            <a:cxnSpLocks/>
          </p:cNvCxnSpPr>
          <p:nvPr/>
        </p:nvCxnSpPr>
        <p:spPr bwMode="auto">
          <a:xfrm>
            <a:off x="6725777" y="2610129"/>
            <a:ext cx="5161234" cy="20133"/>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68" name="テキスト ボックス 67">
            <a:extLst>
              <a:ext uri="{FF2B5EF4-FFF2-40B4-BE49-F238E27FC236}">
                <a16:creationId xmlns:a16="http://schemas.microsoft.com/office/drawing/2014/main" id="{E5ADCC5B-AEB0-4341-8030-B20B795FA852}"/>
              </a:ext>
            </a:extLst>
          </p:cNvPr>
          <p:cNvSpPr txBox="1"/>
          <p:nvPr/>
        </p:nvSpPr>
        <p:spPr>
          <a:xfrm>
            <a:off x="7981593" y="2197352"/>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69" name="テキスト ボックス 68">
            <a:extLst>
              <a:ext uri="{FF2B5EF4-FFF2-40B4-BE49-F238E27FC236}">
                <a16:creationId xmlns:a16="http://schemas.microsoft.com/office/drawing/2014/main" id="{C5F89E0B-9FA8-4CE8-845C-846B0825B8A0}"/>
              </a:ext>
            </a:extLst>
          </p:cNvPr>
          <p:cNvSpPr txBox="1"/>
          <p:nvPr/>
        </p:nvSpPr>
        <p:spPr>
          <a:xfrm>
            <a:off x="398954" y="2179325"/>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70" name="テキスト ボックス 69">
            <a:extLst>
              <a:ext uri="{FF2B5EF4-FFF2-40B4-BE49-F238E27FC236}">
                <a16:creationId xmlns:a16="http://schemas.microsoft.com/office/drawing/2014/main" id="{62B1D144-0F0C-42C1-BD66-4933B28A2EF8}"/>
              </a:ext>
            </a:extLst>
          </p:cNvPr>
          <p:cNvSpPr txBox="1"/>
          <p:nvPr/>
        </p:nvSpPr>
        <p:spPr>
          <a:xfrm>
            <a:off x="430395" y="2674959"/>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71" name="テキスト ボックス 70">
            <a:extLst>
              <a:ext uri="{FF2B5EF4-FFF2-40B4-BE49-F238E27FC236}">
                <a16:creationId xmlns:a16="http://schemas.microsoft.com/office/drawing/2014/main" id="{30598ADA-D2E0-4E83-A447-259D3C14E6D6}"/>
              </a:ext>
            </a:extLst>
          </p:cNvPr>
          <p:cNvSpPr txBox="1"/>
          <p:nvPr/>
        </p:nvSpPr>
        <p:spPr>
          <a:xfrm>
            <a:off x="6982475" y="2674959"/>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72" name="正方形/長方形 71">
            <a:extLst>
              <a:ext uri="{FF2B5EF4-FFF2-40B4-BE49-F238E27FC236}">
                <a16:creationId xmlns:a16="http://schemas.microsoft.com/office/drawing/2014/main" id="{C870B35D-D185-4B5D-AD4D-C5C4EA222AA4}"/>
              </a:ext>
            </a:extLst>
          </p:cNvPr>
          <p:cNvSpPr/>
          <p:nvPr/>
        </p:nvSpPr>
        <p:spPr>
          <a:xfrm>
            <a:off x="9878871" y="4008073"/>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参照</a:t>
            </a:r>
            <a:endParaRPr lang="en-US" altLang="ja-JP" sz="1000" dirty="0">
              <a:solidFill>
                <a:schemeClr val="tx1"/>
              </a:solidFill>
              <a:latin typeface="Meiryo UI" panose="020B0604030504040204" pitchFamily="50" charset="-128"/>
              <a:ea typeface="Meiryo UI" panose="020B0604030504040204" pitchFamily="50" charset="-128"/>
            </a:endParaRPr>
          </a:p>
        </p:txBody>
      </p:sp>
      <p:cxnSp>
        <p:nvCxnSpPr>
          <p:cNvPr id="73" name="直線矢印コネクタ 198">
            <a:extLst>
              <a:ext uri="{FF2B5EF4-FFF2-40B4-BE49-F238E27FC236}">
                <a16:creationId xmlns:a16="http://schemas.microsoft.com/office/drawing/2014/main" id="{57D345D7-3369-48A8-98A6-5779B15C0EC7}"/>
              </a:ext>
            </a:extLst>
          </p:cNvPr>
          <p:cNvCxnSpPr>
            <a:cxnSpLocks/>
            <a:stCxn id="44" idx="3"/>
            <a:endCxn id="53" idx="2"/>
          </p:cNvCxnSpPr>
          <p:nvPr/>
        </p:nvCxnSpPr>
        <p:spPr>
          <a:xfrm rot="16200000" flipH="1">
            <a:off x="5505611" y="-416878"/>
            <a:ext cx="859720" cy="10369652"/>
          </a:xfrm>
          <a:prstGeom prst="bentConnector3">
            <a:avLst>
              <a:gd name="adj1" fmla="val 118408"/>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D5422740-F7E6-4F95-90C2-A63EF0B22EAC}"/>
              </a:ext>
            </a:extLst>
          </p:cNvPr>
          <p:cNvSpPr/>
          <p:nvPr/>
        </p:nvSpPr>
        <p:spPr>
          <a:xfrm>
            <a:off x="4333293" y="4984909"/>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データ取得</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2A8C72DC-C632-4551-A545-2C5BA17C791D}"/>
              </a:ext>
            </a:extLst>
          </p:cNvPr>
          <p:cNvSpPr/>
          <p:nvPr/>
        </p:nvSpPr>
        <p:spPr>
          <a:xfrm>
            <a:off x="8292037" y="3710764"/>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76" name="直線矢印コネクタ 75">
            <a:extLst>
              <a:ext uri="{FF2B5EF4-FFF2-40B4-BE49-F238E27FC236}">
                <a16:creationId xmlns:a16="http://schemas.microsoft.com/office/drawing/2014/main" id="{F24D4908-0D87-4155-9098-0D0C38024973}"/>
              </a:ext>
            </a:extLst>
          </p:cNvPr>
          <p:cNvCxnSpPr>
            <a:cxnSpLocks/>
            <a:stCxn id="75" idx="3"/>
            <a:endCxn id="47" idx="2"/>
          </p:cNvCxnSpPr>
          <p:nvPr/>
        </p:nvCxnSpPr>
        <p:spPr>
          <a:xfrm flipV="1">
            <a:off x="8767076" y="3947500"/>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線矢印コネクタ 76">
            <a:extLst>
              <a:ext uri="{FF2B5EF4-FFF2-40B4-BE49-F238E27FC236}">
                <a16:creationId xmlns:a16="http://schemas.microsoft.com/office/drawing/2014/main" id="{1605232B-7D02-40B1-9A81-1B202F42C6CF}"/>
              </a:ext>
            </a:extLst>
          </p:cNvPr>
          <p:cNvCxnSpPr>
            <a:cxnSpLocks/>
            <a:stCxn id="75" idx="3"/>
            <a:endCxn id="48" idx="0"/>
          </p:cNvCxnSpPr>
          <p:nvPr/>
        </p:nvCxnSpPr>
        <p:spPr>
          <a:xfrm>
            <a:off x="8767076" y="4137461"/>
            <a:ext cx="988981"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四角形: メモ 77">
            <a:extLst>
              <a:ext uri="{FF2B5EF4-FFF2-40B4-BE49-F238E27FC236}">
                <a16:creationId xmlns:a16="http://schemas.microsoft.com/office/drawing/2014/main" id="{F9042494-3FBE-4A2C-8A9B-50643EB468BE}"/>
              </a:ext>
            </a:extLst>
          </p:cNvPr>
          <p:cNvSpPr/>
          <p:nvPr/>
        </p:nvSpPr>
        <p:spPr>
          <a:xfrm>
            <a:off x="1141560" y="3377137"/>
            <a:ext cx="961489" cy="4481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79" name="四角形: メモ 78">
            <a:extLst>
              <a:ext uri="{FF2B5EF4-FFF2-40B4-BE49-F238E27FC236}">
                <a16:creationId xmlns:a16="http://schemas.microsoft.com/office/drawing/2014/main" id="{F2F74325-FD58-4EBC-89D0-77086268DCDD}"/>
              </a:ext>
            </a:extLst>
          </p:cNvPr>
          <p:cNvSpPr/>
          <p:nvPr/>
        </p:nvSpPr>
        <p:spPr>
          <a:xfrm>
            <a:off x="1141560" y="4665353"/>
            <a:ext cx="961489" cy="44819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80" name="フローチャート: 書類 79">
            <a:extLst>
              <a:ext uri="{FF2B5EF4-FFF2-40B4-BE49-F238E27FC236}">
                <a16:creationId xmlns:a16="http://schemas.microsoft.com/office/drawing/2014/main" id="{68545CBA-20FB-48F3-A95C-6514ACD2A745}"/>
              </a:ext>
            </a:extLst>
          </p:cNvPr>
          <p:cNvSpPr/>
          <p:nvPr/>
        </p:nvSpPr>
        <p:spPr>
          <a:xfrm>
            <a:off x="5106302" y="6109320"/>
            <a:ext cx="834112"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985" dirty="0">
              <a:latin typeface="Meiryo UI" panose="020B0604030504040204" pitchFamily="50" charset="-128"/>
              <a:ea typeface="Meiryo UI" panose="020B0604030504040204" pitchFamily="50" charset="-128"/>
            </a:endParaRPr>
          </a:p>
        </p:txBody>
      </p:sp>
      <p:sp>
        <p:nvSpPr>
          <p:cNvPr id="81" name="フローチャート: 書類 80">
            <a:extLst>
              <a:ext uri="{FF2B5EF4-FFF2-40B4-BE49-F238E27FC236}">
                <a16:creationId xmlns:a16="http://schemas.microsoft.com/office/drawing/2014/main" id="{7BCEB529-6357-48A3-BE1E-2B39C86BCC6A}"/>
              </a:ext>
            </a:extLst>
          </p:cNvPr>
          <p:cNvSpPr/>
          <p:nvPr/>
        </p:nvSpPr>
        <p:spPr>
          <a:xfrm>
            <a:off x="5136795" y="6155528"/>
            <a:ext cx="870372"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83" name="正方形/長方形 82">
            <a:extLst>
              <a:ext uri="{FF2B5EF4-FFF2-40B4-BE49-F238E27FC236}">
                <a16:creationId xmlns:a16="http://schemas.microsoft.com/office/drawing/2014/main" id="{609EADF2-67CC-4877-A6DF-173E19C3E10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4.1.1.</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横断検索用データカタログと詳細検索用データカタログの概念</a:t>
            </a:r>
          </a:p>
        </p:txBody>
      </p:sp>
      <p:sp>
        <p:nvSpPr>
          <p:cNvPr id="84" name="タイトル 4">
            <a:extLst>
              <a:ext uri="{FF2B5EF4-FFF2-40B4-BE49-F238E27FC236}">
                <a16:creationId xmlns:a16="http://schemas.microsoft.com/office/drawing/2014/main" id="{EB837C3A-6E53-4C04-9BD4-EDEBDA4B7FD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86" name="正方形/長方形 85">
            <a:extLst>
              <a:ext uri="{FF2B5EF4-FFF2-40B4-BE49-F238E27FC236}">
                <a16:creationId xmlns:a16="http://schemas.microsoft.com/office/drawing/2014/main" id="{F3BD3237-9CF5-4837-8E96-43C33AF009E8}"/>
              </a:ext>
            </a:extLst>
          </p:cNvPr>
          <p:cNvSpPr/>
          <p:nvPr/>
        </p:nvSpPr>
        <p:spPr>
          <a:xfrm>
            <a:off x="7069301" y="6339737"/>
            <a:ext cx="4782968" cy="262829"/>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：項目差異の詳細は、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TIPS-32</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用途別のカタログ項目の選定方針を参照。</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正方形/長方形 87">
            <a:extLst>
              <a:ext uri="{FF2B5EF4-FFF2-40B4-BE49-F238E27FC236}">
                <a16:creationId xmlns:a16="http://schemas.microsoft.com/office/drawing/2014/main" id="{06A29F8E-E353-4844-A040-B9B2967D52D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402011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2D927D-FC27-499D-8D1E-7BD9A1177DC4}"/>
              </a:ext>
            </a:extLst>
          </p:cNvPr>
          <p:cNvSpPr/>
          <p:nvPr/>
        </p:nvSpPr>
        <p:spPr>
          <a:xfrm>
            <a:off x="256705" y="706103"/>
            <a:ext cx="11454988" cy="1251371"/>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285757" indent="-285757">
              <a:buFont typeface="Wingdings" panose="05000000000000000000" pitchFamily="2" charset="2"/>
              <a:buChar char="ü"/>
            </a:pP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a:t>
            </a:r>
            <a:r>
              <a:rPr lang="ja-JP" altLang="en-US"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のデータセットについて、詳細検索用データカタログと横断検索用データカタログの</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2</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つのデータカタログを作成する場合、</a:t>
            </a:r>
            <a:br>
              <a:rPr lang="en-US" altLang="ja-JP" sz="1600" kern="10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それらを紐づけるために、</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14020 </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b="1"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という項目が設けられている。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具体的には、①詳細検索用データカタログで付与されたデータセット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を、②横断検索用データカタログの「詳細検索用データセット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」に入力。データカタログ作成ツールを用いることにより、データ提供者は簡単に紐づけを行うことが可能。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3" name="正方形/長方形 2">
            <a:extLst>
              <a:ext uri="{FF2B5EF4-FFF2-40B4-BE49-F238E27FC236}">
                <a16:creationId xmlns:a16="http://schemas.microsoft.com/office/drawing/2014/main" id="{463C1946-39B6-4FF8-99A9-F9079FF7BE8C}"/>
              </a:ext>
            </a:extLst>
          </p:cNvPr>
          <p:cNvSpPr/>
          <p:nvPr/>
        </p:nvSpPr>
        <p:spPr>
          <a:xfrm>
            <a:off x="256706" y="2032956"/>
            <a:ext cx="11454988" cy="4287198"/>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6B0C15B0-0034-414F-8D4D-08216A281657}"/>
              </a:ext>
            </a:extLst>
          </p:cNvPr>
          <p:cNvSpPr/>
          <p:nvPr/>
        </p:nvSpPr>
        <p:spPr>
          <a:xfrm>
            <a:off x="1447800" y="2828831"/>
            <a:ext cx="1279793" cy="102024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B61CAB31-E891-4033-A48D-13429FABD704}"/>
              </a:ext>
            </a:extLst>
          </p:cNvPr>
          <p:cNvSpPr/>
          <p:nvPr/>
        </p:nvSpPr>
        <p:spPr>
          <a:xfrm>
            <a:off x="1443531" y="4799958"/>
            <a:ext cx="1279793" cy="893175"/>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6" name="フローチャート: 書類 5">
            <a:extLst>
              <a:ext uri="{FF2B5EF4-FFF2-40B4-BE49-F238E27FC236}">
                <a16:creationId xmlns:a16="http://schemas.microsoft.com/office/drawing/2014/main" id="{54CF1580-1DB9-46B4-8FFD-0E76EBE2B680}"/>
              </a:ext>
            </a:extLst>
          </p:cNvPr>
          <p:cNvSpPr/>
          <p:nvPr/>
        </p:nvSpPr>
        <p:spPr>
          <a:xfrm>
            <a:off x="1673086" y="3271887"/>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7" name="フローチャート: 書類 6">
            <a:extLst>
              <a:ext uri="{FF2B5EF4-FFF2-40B4-BE49-F238E27FC236}">
                <a16:creationId xmlns:a16="http://schemas.microsoft.com/office/drawing/2014/main" id="{7D1E1E62-8F37-4473-8A0D-E83F112C523A}"/>
              </a:ext>
            </a:extLst>
          </p:cNvPr>
          <p:cNvSpPr/>
          <p:nvPr/>
        </p:nvSpPr>
        <p:spPr>
          <a:xfrm>
            <a:off x="1673086" y="5165350"/>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8" name="スマイル 7">
            <a:extLst>
              <a:ext uri="{FF2B5EF4-FFF2-40B4-BE49-F238E27FC236}">
                <a16:creationId xmlns:a16="http://schemas.microsoft.com/office/drawing/2014/main" id="{81664BFF-79C6-4C7F-BD5B-26BC07689B63}"/>
              </a:ext>
            </a:extLst>
          </p:cNvPr>
          <p:cNvSpPr/>
          <p:nvPr/>
        </p:nvSpPr>
        <p:spPr>
          <a:xfrm>
            <a:off x="10070310" y="4083743"/>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52C0493-D74A-42E8-A2D0-6AC829B6E265}"/>
              </a:ext>
            </a:extLst>
          </p:cNvPr>
          <p:cNvSpPr txBox="1"/>
          <p:nvPr/>
        </p:nvSpPr>
        <p:spPr>
          <a:xfrm>
            <a:off x="9414223" y="4592320"/>
            <a:ext cx="1778844"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 name="正方形/長方形 9">
            <a:extLst>
              <a:ext uri="{FF2B5EF4-FFF2-40B4-BE49-F238E27FC236}">
                <a16:creationId xmlns:a16="http://schemas.microsoft.com/office/drawing/2014/main" id="{8A623847-C42D-4C9C-8E37-82608ADEE8FD}"/>
              </a:ext>
            </a:extLst>
          </p:cNvPr>
          <p:cNvSpPr/>
          <p:nvPr/>
        </p:nvSpPr>
        <p:spPr>
          <a:xfrm>
            <a:off x="8863061" y="3644011"/>
            <a:ext cx="627466" cy="1594745"/>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11" name="直線矢印コネクタ 10">
            <a:extLst>
              <a:ext uri="{FF2B5EF4-FFF2-40B4-BE49-F238E27FC236}">
                <a16:creationId xmlns:a16="http://schemas.microsoft.com/office/drawing/2014/main" id="{010B7066-FB6E-4EBD-9403-147E6A6E0E83}"/>
              </a:ext>
            </a:extLst>
          </p:cNvPr>
          <p:cNvCxnSpPr>
            <a:cxnSpLocks/>
            <a:stCxn id="10" idx="1"/>
            <a:endCxn id="15" idx="3"/>
          </p:cNvCxnSpPr>
          <p:nvPr/>
        </p:nvCxnSpPr>
        <p:spPr>
          <a:xfrm flipH="1" flipV="1">
            <a:off x="7325813" y="3371596"/>
            <a:ext cx="1537248" cy="10697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a:extLst>
              <a:ext uri="{FF2B5EF4-FFF2-40B4-BE49-F238E27FC236}">
                <a16:creationId xmlns:a16="http://schemas.microsoft.com/office/drawing/2014/main" id="{D5B2308E-4CD3-43D7-A461-B21DA78AFBC8}"/>
              </a:ext>
            </a:extLst>
          </p:cNvPr>
          <p:cNvCxnSpPr>
            <a:cxnSpLocks/>
            <a:stCxn id="10" idx="1"/>
            <a:endCxn id="22" idx="3"/>
          </p:cNvCxnSpPr>
          <p:nvPr/>
        </p:nvCxnSpPr>
        <p:spPr>
          <a:xfrm flipH="1">
            <a:off x="7325813" y="4441384"/>
            <a:ext cx="1537248" cy="925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7E24D973-27F8-4A6D-8485-5EB8AFC429CC}"/>
              </a:ext>
            </a:extLst>
          </p:cNvPr>
          <p:cNvSpPr txBox="1"/>
          <p:nvPr/>
        </p:nvSpPr>
        <p:spPr>
          <a:xfrm>
            <a:off x="2952879" y="4387578"/>
            <a:ext cx="2159373" cy="253916"/>
          </a:xfrm>
          <a:prstGeom prst="rect">
            <a:avLst/>
          </a:prstGeom>
          <a:noFill/>
          <a:ln>
            <a:noFill/>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①詳細検索用データカタログ</a:t>
            </a:r>
          </a:p>
        </p:txBody>
      </p:sp>
      <p:sp>
        <p:nvSpPr>
          <p:cNvPr id="14" name="テキスト ボックス 13">
            <a:extLst>
              <a:ext uri="{FF2B5EF4-FFF2-40B4-BE49-F238E27FC236}">
                <a16:creationId xmlns:a16="http://schemas.microsoft.com/office/drawing/2014/main" id="{B1977A3E-2539-42E2-A112-5009CD931FD1}"/>
              </a:ext>
            </a:extLst>
          </p:cNvPr>
          <p:cNvSpPr txBox="1"/>
          <p:nvPr/>
        </p:nvSpPr>
        <p:spPr>
          <a:xfrm>
            <a:off x="2952879" y="2401749"/>
            <a:ext cx="2159373" cy="253916"/>
          </a:xfrm>
          <a:prstGeom prst="rect">
            <a:avLst/>
          </a:prstGeom>
          <a:noFill/>
          <a:ln>
            <a:noFill/>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②横断検索用データカタログ</a:t>
            </a:r>
          </a:p>
        </p:txBody>
      </p:sp>
      <p:graphicFrame>
        <p:nvGraphicFramePr>
          <p:cNvPr id="15" name="表 14">
            <a:extLst>
              <a:ext uri="{FF2B5EF4-FFF2-40B4-BE49-F238E27FC236}">
                <a16:creationId xmlns:a16="http://schemas.microsoft.com/office/drawing/2014/main" id="{FBFFCC0D-928F-4BE5-ABD3-55D9424DD8CB}"/>
              </a:ext>
            </a:extLst>
          </p:cNvPr>
          <p:cNvGraphicFramePr>
            <a:graphicFrameLocks noGrp="1"/>
          </p:cNvGraphicFramePr>
          <p:nvPr>
            <p:extLst>
              <p:ext uri="{D42A27DB-BD31-4B8C-83A1-F6EECF244321}">
                <p14:modId xmlns:p14="http://schemas.microsoft.com/office/powerpoint/2010/main" val="2646075167"/>
              </p:ext>
            </p:extLst>
          </p:nvPr>
        </p:nvGraphicFramePr>
        <p:xfrm>
          <a:off x="3001509" y="2659448"/>
          <a:ext cx="4324304" cy="1424296"/>
        </p:xfrm>
        <a:graphic>
          <a:graphicData uri="http://schemas.openxmlformats.org/drawingml/2006/table">
            <a:tbl>
              <a:tblPr>
                <a:tableStyleId>{BC89EF96-8CEA-46FF-86C4-4CE0E7609802}</a:tableStyleId>
              </a:tblPr>
              <a:tblGrid>
                <a:gridCol w="2227354">
                  <a:extLst>
                    <a:ext uri="{9D8B030D-6E8A-4147-A177-3AD203B41FA5}">
                      <a16:colId xmlns:a16="http://schemas.microsoft.com/office/drawing/2014/main" val="1580386725"/>
                    </a:ext>
                  </a:extLst>
                </a:gridCol>
                <a:gridCol w="2096950">
                  <a:extLst>
                    <a:ext uri="{9D8B030D-6E8A-4147-A177-3AD203B41FA5}">
                      <a16:colId xmlns:a16="http://schemas.microsoft.com/office/drawing/2014/main" val="834270018"/>
                    </a:ext>
                  </a:extLst>
                </a:gridCol>
              </a:tblGrid>
              <a:tr h="165268">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9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ysClr val="windowText" lastClr="000000"/>
                          </a:solidFill>
                          <a:effectLst/>
                          <a:latin typeface="Meiryo UI" panose="020B0604030504040204" pitchFamily="50" charset="-128"/>
                          <a:ea typeface="Meiryo UI" panose="020B0604030504040204" pitchFamily="50" charset="-128"/>
                        </a:rPr>
                        <a:t>def456</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9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1" i="0" u="none" strike="noStrike" dirty="0">
                          <a:solidFill>
                            <a:srgbClr val="FF0000"/>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cxnSp>
        <p:nvCxnSpPr>
          <p:cNvPr id="16" name="直線コネクタ 15">
            <a:extLst>
              <a:ext uri="{FF2B5EF4-FFF2-40B4-BE49-F238E27FC236}">
                <a16:creationId xmlns:a16="http://schemas.microsoft.com/office/drawing/2014/main" id="{E147774C-D7FC-43D7-BF73-E860AA63ACD8}"/>
              </a:ext>
            </a:extLst>
          </p:cNvPr>
          <p:cNvCxnSpPr>
            <a:cxnSpLocks/>
          </p:cNvCxnSpPr>
          <p:nvPr/>
        </p:nvCxnSpPr>
        <p:spPr>
          <a:xfrm flipV="1">
            <a:off x="2505340" y="2659448"/>
            <a:ext cx="447539" cy="612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53E7CDC-360D-4C88-A86C-F6325A290281}"/>
              </a:ext>
            </a:extLst>
          </p:cNvPr>
          <p:cNvCxnSpPr>
            <a:cxnSpLocks/>
          </p:cNvCxnSpPr>
          <p:nvPr/>
        </p:nvCxnSpPr>
        <p:spPr>
          <a:xfrm>
            <a:off x="2505340" y="3561220"/>
            <a:ext cx="447539" cy="522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E1CB0-0E10-4767-BC06-33B67086A97C}"/>
              </a:ext>
            </a:extLst>
          </p:cNvPr>
          <p:cNvCxnSpPr>
            <a:cxnSpLocks/>
          </p:cNvCxnSpPr>
          <p:nvPr/>
        </p:nvCxnSpPr>
        <p:spPr>
          <a:xfrm flipV="1">
            <a:off x="2505340" y="4654474"/>
            <a:ext cx="447539" cy="520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BCDF2D6-B3D1-4721-BE96-E7A0B4E18A3F}"/>
              </a:ext>
            </a:extLst>
          </p:cNvPr>
          <p:cNvCxnSpPr>
            <a:cxnSpLocks/>
          </p:cNvCxnSpPr>
          <p:nvPr/>
        </p:nvCxnSpPr>
        <p:spPr>
          <a:xfrm>
            <a:off x="2505340" y="5394758"/>
            <a:ext cx="447539" cy="684012"/>
          </a:xfrm>
          <a:prstGeom prst="line">
            <a:avLst/>
          </a:prstGeom>
        </p:spPr>
        <p:style>
          <a:lnRef idx="1">
            <a:schemeClr val="accent1"/>
          </a:lnRef>
          <a:fillRef idx="0">
            <a:schemeClr val="accent1"/>
          </a:fillRef>
          <a:effectRef idx="0">
            <a:schemeClr val="accent1"/>
          </a:effectRef>
          <a:fontRef idx="minor">
            <a:schemeClr val="tx1"/>
          </a:fontRef>
        </p:style>
      </p:cxnSp>
      <p:sp>
        <p:nvSpPr>
          <p:cNvPr id="20" name="円弧 19">
            <a:extLst>
              <a:ext uri="{FF2B5EF4-FFF2-40B4-BE49-F238E27FC236}">
                <a16:creationId xmlns:a16="http://schemas.microsoft.com/office/drawing/2014/main" id="{A257CD0C-F0CE-4A27-ABD7-2AE0B62BCEC5}"/>
              </a:ext>
            </a:extLst>
          </p:cNvPr>
          <p:cNvSpPr/>
          <p:nvPr/>
        </p:nvSpPr>
        <p:spPr>
          <a:xfrm>
            <a:off x="5829587" y="3644011"/>
            <a:ext cx="3120788" cy="1653542"/>
          </a:xfrm>
          <a:prstGeom prst="arc">
            <a:avLst>
              <a:gd name="adj1" fmla="val 15880744"/>
              <a:gd name="adj2" fmla="val 5699314"/>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62CC819-3BDF-4A0A-B514-8F104A25FFC5}"/>
              </a:ext>
            </a:extLst>
          </p:cNvPr>
          <p:cNvSpPr txBox="1"/>
          <p:nvPr/>
        </p:nvSpPr>
        <p:spPr>
          <a:xfrm>
            <a:off x="7477897" y="5544786"/>
            <a:ext cx="4141328" cy="461665"/>
          </a:xfrm>
          <a:prstGeom prst="rect">
            <a:avLst/>
          </a:prstGeom>
          <a:solidFill>
            <a:schemeClr val="accent2">
              <a:lumMod val="20000"/>
              <a:lumOff val="80000"/>
            </a:schemeClr>
          </a:solidFill>
          <a:ln>
            <a:noFill/>
          </a:ln>
        </p:spPr>
        <p:txBody>
          <a:bodyPr wrap="square" rtlCol="0">
            <a:spAutoFit/>
          </a:bodyPr>
          <a:lstStyle/>
          <a:p>
            <a:r>
              <a:rPr lang="ja-JP" altLang="en-US" sz="1200" dirty="0">
                <a:latin typeface="Meiryo UI" panose="020B0604030504040204" pitchFamily="50" charset="-128"/>
                <a:ea typeface="Meiryo UI" panose="020B0604030504040204" pitchFamily="50" charset="-128"/>
              </a:rPr>
              <a:t>横断検索用データカタログと詳細検索用データカタログの紐づけを、</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カタログ作成ツールにより実現</a:t>
            </a:r>
          </a:p>
        </p:txBody>
      </p:sp>
      <p:graphicFrame>
        <p:nvGraphicFramePr>
          <p:cNvPr id="22" name="表 21">
            <a:extLst>
              <a:ext uri="{FF2B5EF4-FFF2-40B4-BE49-F238E27FC236}">
                <a16:creationId xmlns:a16="http://schemas.microsoft.com/office/drawing/2014/main" id="{887BAF8F-BFB9-4AEC-AF9C-24162D7955EE}"/>
              </a:ext>
            </a:extLst>
          </p:cNvPr>
          <p:cNvGraphicFramePr>
            <a:graphicFrameLocks noGrp="1"/>
          </p:cNvGraphicFramePr>
          <p:nvPr>
            <p:extLst>
              <p:ext uri="{D42A27DB-BD31-4B8C-83A1-F6EECF244321}">
                <p14:modId xmlns:p14="http://schemas.microsoft.com/office/powerpoint/2010/main" val="952671354"/>
              </p:ext>
            </p:extLst>
          </p:nvPr>
        </p:nvGraphicFramePr>
        <p:xfrm>
          <a:off x="3001509" y="4654474"/>
          <a:ext cx="4324304" cy="1424296"/>
        </p:xfrm>
        <a:graphic>
          <a:graphicData uri="http://schemas.openxmlformats.org/drawingml/2006/table">
            <a:tbl>
              <a:tblPr>
                <a:tableStyleId>{BC89EF96-8CEA-46FF-86C4-4CE0E7609802}</a:tableStyleId>
              </a:tblPr>
              <a:tblGrid>
                <a:gridCol w="2227354">
                  <a:extLst>
                    <a:ext uri="{9D8B030D-6E8A-4147-A177-3AD203B41FA5}">
                      <a16:colId xmlns:a16="http://schemas.microsoft.com/office/drawing/2014/main" val="1580386725"/>
                    </a:ext>
                  </a:extLst>
                </a:gridCol>
                <a:gridCol w="2096950">
                  <a:extLst>
                    <a:ext uri="{9D8B030D-6E8A-4147-A177-3AD203B41FA5}">
                      <a16:colId xmlns:a16="http://schemas.microsoft.com/office/drawing/2014/main" val="834270018"/>
                    </a:ext>
                  </a:extLst>
                </a:gridCol>
              </a:tblGrid>
              <a:tr h="165268">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9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1" i="0" u="none" strike="noStrike" dirty="0">
                          <a:solidFill>
                            <a:srgbClr val="FF0000"/>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14757">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9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314757">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https://closed.xx.co.jo/data/xxx.csv</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sp>
        <p:nvSpPr>
          <p:cNvPr id="23" name="正方形/長方形 22">
            <a:extLst>
              <a:ext uri="{FF2B5EF4-FFF2-40B4-BE49-F238E27FC236}">
                <a16:creationId xmlns:a16="http://schemas.microsoft.com/office/drawing/2014/main" id="{6DFDD91D-7D51-44F4-8196-CA73BE7C15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横断検索用データカタログと詳細検索用データカタログの関係（１）</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タイトル 4">
            <a:extLst>
              <a:ext uri="{FF2B5EF4-FFF2-40B4-BE49-F238E27FC236}">
                <a16:creationId xmlns:a16="http://schemas.microsoft.com/office/drawing/2014/main" id="{EBBECA25-ACEC-40A2-B9E3-93680338F5B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29" name="正方形/長方形 28">
            <a:extLst>
              <a:ext uri="{FF2B5EF4-FFF2-40B4-BE49-F238E27FC236}">
                <a16:creationId xmlns:a16="http://schemas.microsoft.com/office/drawing/2014/main" id="{03A5DA3A-110C-4FFC-B771-03AADAA5931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4499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8B7E92A-78D6-4A51-981B-EDE87A5EFCD3}"/>
              </a:ext>
            </a:extLst>
          </p:cNvPr>
          <p:cNvSpPr/>
          <p:nvPr/>
        </p:nvSpPr>
        <p:spPr>
          <a:xfrm>
            <a:off x="274710" y="668263"/>
            <a:ext cx="11388774" cy="396187"/>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#14020</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のデータカタログ作成ツールでの表示画面例</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grpSp>
        <p:nvGrpSpPr>
          <p:cNvPr id="3" name="グループ化 2">
            <a:extLst>
              <a:ext uri="{FF2B5EF4-FFF2-40B4-BE49-F238E27FC236}">
                <a16:creationId xmlns:a16="http://schemas.microsoft.com/office/drawing/2014/main" id="{710B0836-11BC-45B3-860E-D34764764E6C}"/>
              </a:ext>
            </a:extLst>
          </p:cNvPr>
          <p:cNvGrpSpPr/>
          <p:nvPr/>
        </p:nvGrpSpPr>
        <p:grpSpPr>
          <a:xfrm>
            <a:off x="1047928" y="1117599"/>
            <a:ext cx="9861372" cy="5575601"/>
            <a:chOff x="558470" y="883795"/>
            <a:chExt cx="10056521" cy="5755544"/>
          </a:xfrm>
        </p:grpSpPr>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92D8E56F-62D0-4462-9E51-532D9C6CC0B1}"/>
                </a:ext>
              </a:extLst>
            </p:cNvPr>
            <p:cNvPicPr>
              <a:picLocks noChangeAspect="1"/>
            </p:cNvPicPr>
            <p:nvPr/>
          </p:nvPicPr>
          <p:blipFill rotWithShape="1">
            <a:blip r:embed="rId3">
              <a:extLst>
                <a:ext uri="{28A0092B-C50C-407E-A947-70E740481C1C}">
                  <a14:useLocalDpi xmlns:a14="http://schemas.microsoft.com/office/drawing/2010/main" val="0"/>
                </a:ext>
              </a:extLst>
            </a:blip>
            <a:srcRect r="1764"/>
            <a:stretch/>
          </p:blipFill>
          <p:spPr>
            <a:xfrm>
              <a:off x="558470" y="883795"/>
              <a:ext cx="10056521" cy="5755544"/>
            </a:xfrm>
            <a:prstGeom prst="rect">
              <a:avLst/>
            </a:prstGeom>
          </p:spPr>
        </p:pic>
        <p:sp>
          <p:nvSpPr>
            <p:cNvPr id="5" name="吹き出し: 四角形 4">
              <a:extLst>
                <a:ext uri="{FF2B5EF4-FFF2-40B4-BE49-F238E27FC236}">
                  <a16:creationId xmlns:a16="http://schemas.microsoft.com/office/drawing/2014/main" id="{416B382C-85F6-4B90-ACE0-D19B510F1062}"/>
                </a:ext>
              </a:extLst>
            </p:cNvPr>
            <p:cNvSpPr/>
            <p:nvPr/>
          </p:nvSpPr>
          <p:spPr bwMode="auto">
            <a:xfrm>
              <a:off x="5577025" y="3508512"/>
              <a:ext cx="4004844" cy="968920"/>
            </a:xfrm>
            <a:prstGeom prst="wedgeRectCallout">
              <a:avLst>
                <a:gd name="adj1" fmla="val -73266"/>
                <a:gd name="adj2" fmla="val 19987"/>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詳細検索用データセット</a:t>
              </a:r>
              <a:r>
                <a:rPr lang="en-US" altLang="ja-JP" sz="1400" b="1" dirty="0">
                  <a:solidFill>
                    <a:schemeClr val="tx1"/>
                  </a:solidFill>
                  <a:latin typeface="Meiryo UI" panose="020B0604030504040204" pitchFamily="50" charset="-128"/>
                  <a:ea typeface="Meiryo UI" panose="020B0604030504040204" pitchFamily="50" charset="-128"/>
                </a:rPr>
                <a:t>ID]</a:t>
              </a:r>
            </a:p>
            <a:p>
              <a:r>
                <a:rPr lang="ja-JP" altLang="en-US" sz="1400" dirty="0">
                  <a:solidFill>
                    <a:schemeClr val="tx1"/>
                  </a:solidFill>
                  <a:latin typeface="Meiryo UI" panose="020B0604030504040204" pitchFamily="50" charset="-128"/>
                  <a:ea typeface="Meiryo UI" panose="020B0604030504040204" pitchFamily="50" charset="-128"/>
                </a:rPr>
                <a:t>ユーザによる入力不可。</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横断・詳細登録サーバ側で設定され表示されます。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grpSp>
      <p:sp>
        <p:nvSpPr>
          <p:cNvPr id="6" name="正方形/長方形 5">
            <a:extLst>
              <a:ext uri="{FF2B5EF4-FFF2-40B4-BE49-F238E27FC236}">
                <a16:creationId xmlns:a16="http://schemas.microsoft.com/office/drawing/2014/main" id="{1E28D316-6E13-464F-8368-05F741DF20D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横断検索用データカタログと詳細検索用データカタログの関係（２）</a:t>
            </a:r>
          </a:p>
        </p:txBody>
      </p:sp>
      <p:sp>
        <p:nvSpPr>
          <p:cNvPr id="7" name="タイトル 4">
            <a:extLst>
              <a:ext uri="{FF2B5EF4-FFF2-40B4-BE49-F238E27FC236}">
                <a16:creationId xmlns:a16="http://schemas.microsoft.com/office/drawing/2014/main" id="{2448F8AB-0832-43DB-8A75-FB52BAD65D9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11" name="正方形/長方形 10">
            <a:extLst>
              <a:ext uri="{FF2B5EF4-FFF2-40B4-BE49-F238E27FC236}">
                <a16:creationId xmlns:a16="http://schemas.microsoft.com/office/drawing/2014/main" id="{7F3AF449-C350-4C58-BCF5-04B58C02E43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333547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12FD90-4D34-4365-83F2-E9690A881FEF}"/>
              </a:ext>
            </a:extLst>
          </p:cNvPr>
          <p:cNvSpPr/>
          <p:nvPr/>
        </p:nvSpPr>
        <p:spPr>
          <a:xfrm>
            <a:off x="290556" y="1325820"/>
            <a:ext cx="1127684" cy="588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新規登録</a:t>
            </a:r>
          </a:p>
        </p:txBody>
      </p:sp>
      <p:sp>
        <p:nvSpPr>
          <p:cNvPr id="3" name="正方形/長方形 2">
            <a:extLst>
              <a:ext uri="{FF2B5EF4-FFF2-40B4-BE49-F238E27FC236}">
                <a16:creationId xmlns:a16="http://schemas.microsoft.com/office/drawing/2014/main" id="{9343295F-4668-40E3-BCFE-B588AA0444D1}"/>
              </a:ext>
            </a:extLst>
          </p:cNvPr>
          <p:cNvSpPr/>
          <p:nvPr/>
        </p:nvSpPr>
        <p:spPr>
          <a:xfrm>
            <a:off x="6030970" y="1335652"/>
            <a:ext cx="1127684" cy="588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編集モード</a:t>
            </a:r>
          </a:p>
        </p:txBody>
      </p:sp>
      <p:sp>
        <p:nvSpPr>
          <p:cNvPr id="4" name="正方形/長方形 3">
            <a:extLst>
              <a:ext uri="{FF2B5EF4-FFF2-40B4-BE49-F238E27FC236}">
                <a16:creationId xmlns:a16="http://schemas.microsoft.com/office/drawing/2014/main" id="{E5116DED-B60E-4D00-901C-F41A92B91A8C}"/>
              </a:ext>
            </a:extLst>
          </p:cNvPr>
          <p:cNvSpPr/>
          <p:nvPr/>
        </p:nvSpPr>
        <p:spPr>
          <a:xfrm>
            <a:off x="290556" y="692661"/>
            <a:ext cx="11388774" cy="58851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データカタログ作成ツールでの </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確認画面</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より入力した各項目の値を確認。</a:t>
            </a:r>
            <a:endParaRPr lang="en-US" altLang="ja-JP" sz="1600" dirty="0">
              <a:solidFill>
                <a:schemeClr val="bg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問題がなければ、「横断登録」ボタン、「横断・詳細登録」ボタン、または「詳細登録」ボタンを押下することによりデータカタログを登録。</a:t>
            </a:r>
            <a:endParaRPr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9DB6660F-3615-447B-9B0F-2CAD8997BBA1}"/>
              </a:ext>
            </a:extLst>
          </p:cNvPr>
          <p:cNvPicPr>
            <a:picLocks noChangeAspect="1"/>
          </p:cNvPicPr>
          <p:nvPr/>
        </p:nvPicPr>
        <p:blipFill rotWithShape="1">
          <a:blip r:embed="rId3"/>
          <a:srcRect l="16935"/>
          <a:stretch/>
        </p:blipFill>
        <p:spPr>
          <a:xfrm>
            <a:off x="6030970" y="1800443"/>
            <a:ext cx="5635376" cy="4512528"/>
          </a:xfrm>
          <a:prstGeom prst="rect">
            <a:avLst/>
          </a:prstGeom>
        </p:spPr>
      </p:pic>
      <p:pic>
        <p:nvPicPr>
          <p:cNvPr id="6" name="図 5">
            <a:extLst>
              <a:ext uri="{FF2B5EF4-FFF2-40B4-BE49-F238E27FC236}">
                <a16:creationId xmlns:a16="http://schemas.microsoft.com/office/drawing/2014/main" id="{AC34B779-B383-4EF4-9A32-0AF51B3B176C}"/>
              </a:ext>
            </a:extLst>
          </p:cNvPr>
          <p:cNvPicPr>
            <a:picLocks noChangeAspect="1"/>
          </p:cNvPicPr>
          <p:nvPr/>
        </p:nvPicPr>
        <p:blipFill rotWithShape="1">
          <a:blip r:embed="rId4"/>
          <a:srcRect l="17645"/>
          <a:stretch/>
        </p:blipFill>
        <p:spPr>
          <a:xfrm>
            <a:off x="290556" y="1800444"/>
            <a:ext cx="5575058" cy="4512527"/>
          </a:xfrm>
          <a:prstGeom prst="rect">
            <a:avLst/>
          </a:prstGeom>
        </p:spPr>
      </p:pic>
      <p:sp>
        <p:nvSpPr>
          <p:cNvPr id="7" name="吹き出し: 四角形 6">
            <a:extLst>
              <a:ext uri="{FF2B5EF4-FFF2-40B4-BE49-F238E27FC236}">
                <a16:creationId xmlns:a16="http://schemas.microsoft.com/office/drawing/2014/main" id="{B69B5769-1759-447D-BF52-59B390CB620D}"/>
              </a:ext>
            </a:extLst>
          </p:cNvPr>
          <p:cNvSpPr/>
          <p:nvPr/>
        </p:nvSpPr>
        <p:spPr bwMode="auto">
          <a:xfrm>
            <a:off x="8322266" y="5312840"/>
            <a:ext cx="1920784" cy="537312"/>
          </a:xfrm>
          <a:prstGeom prst="wedgeRectCallout">
            <a:avLst>
              <a:gd name="adj1" fmla="val 91115"/>
              <a:gd name="adj2" fmla="val 90215"/>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詳細編集ボタン</a:t>
            </a:r>
            <a:r>
              <a:rPr lang="en-US" altLang="ja-JP" sz="1400" b="1" dirty="0">
                <a:solidFill>
                  <a:schemeClr val="tx1"/>
                </a:solidFill>
                <a:latin typeface="Meiryo UI" panose="020B0604030504040204" pitchFamily="50" charset="-128"/>
                <a:ea typeface="Meiryo UI" panose="020B0604030504040204" pitchFamily="50" charset="-128"/>
              </a:rPr>
              <a:t>]</a:t>
            </a:r>
          </a:p>
          <a:p>
            <a:r>
              <a:rPr lang="ja-JP" altLang="en-US" sz="1400" dirty="0">
                <a:solidFill>
                  <a:schemeClr val="tx1"/>
                </a:solidFill>
                <a:latin typeface="Meiryo UI" panose="020B0604030504040204" pitchFamily="50" charset="-128"/>
                <a:ea typeface="Meiryo UI" panose="020B0604030504040204" pitchFamily="50" charset="-128"/>
              </a:rPr>
              <a:t>編集データが登録されます。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8" name="吹き出し: 四角形 7">
            <a:extLst>
              <a:ext uri="{FF2B5EF4-FFF2-40B4-BE49-F238E27FC236}">
                <a16:creationId xmlns:a16="http://schemas.microsoft.com/office/drawing/2014/main" id="{5D8333C1-11BF-4531-AA77-1BA37C9358D2}"/>
              </a:ext>
            </a:extLst>
          </p:cNvPr>
          <p:cNvSpPr/>
          <p:nvPr/>
        </p:nvSpPr>
        <p:spPr bwMode="auto">
          <a:xfrm>
            <a:off x="9091520" y="2687403"/>
            <a:ext cx="2587809" cy="690845"/>
          </a:xfrm>
          <a:prstGeom prst="wedgeRectCallout">
            <a:avLst>
              <a:gd name="adj1" fmla="val 28247"/>
              <a:gd name="adj2" fmla="val 82543"/>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ja-JP" altLang="en-US" sz="1400" dirty="0">
                <a:solidFill>
                  <a:schemeClr val="tx1"/>
                </a:solidFill>
                <a:latin typeface="Meiryo UI" panose="020B0604030504040204" pitchFamily="50" charset="-128"/>
                <a:ea typeface="Meiryo UI" panose="020B0604030504040204" pitchFamily="50" charset="-128"/>
              </a:rPr>
              <a:t>フィールドごとに横断カタログに編集</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内容を反映するかを選択します。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9" name="吹き出し: 四角形 8">
            <a:extLst>
              <a:ext uri="{FF2B5EF4-FFF2-40B4-BE49-F238E27FC236}">
                <a16:creationId xmlns:a16="http://schemas.microsoft.com/office/drawing/2014/main" id="{BFEA1B86-03B2-4E80-94E9-1B95E4DC8FD1}"/>
              </a:ext>
            </a:extLst>
          </p:cNvPr>
          <p:cNvSpPr/>
          <p:nvPr/>
        </p:nvSpPr>
        <p:spPr bwMode="auto">
          <a:xfrm>
            <a:off x="1099457" y="5044184"/>
            <a:ext cx="4931513" cy="537312"/>
          </a:xfrm>
          <a:prstGeom prst="wedgeRectCallout">
            <a:avLst>
              <a:gd name="adj1" fmla="val 28453"/>
              <a:gd name="adj2" fmla="val 119940"/>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solidFill>
                  <a:schemeClr val="tx1"/>
                </a:solidFill>
                <a:latin typeface="Meiryo UI" panose="020B0604030504040204" pitchFamily="50" charset="-128"/>
                <a:ea typeface="Meiryo UI" panose="020B0604030504040204" pitchFamily="50" charset="-128"/>
              </a:rPr>
              <a:t>[</a:t>
            </a:r>
            <a:r>
              <a:rPr lang="ja-JP" altLang="en-US" sz="1400" b="1" dirty="0">
                <a:solidFill>
                  <a:schemeClr val="tx1"/>
                </a:solidFill>
                <a:latin typeface="Meiryo UI" panose="020B0604030504040204" pitchFamily="50" charset="-128"/>
                <a:ea typeface="Meiryo UI" panose="020B0604030504040204" pitchFamily="50" charset="-128"/>
              </a:rPr>
              <a:t>横断・詳細登録ボタン</a:t>
            </a:r>
            <a:r>
              <a:rPr lang="en-US" altLang="ja-JP" sz="1400" b="1" dirty="0">
                <a:solidFill>
                  <a:schemeClr val="tx1"/>
                </a:solidFill>
                <a:latin typeface="Meiryo UI" panose="020B0604030504040204" pitchFamily="50" charset="-128"/>
                <a:ea typeface="Meiryo UI" panose="020B0604030504040204" pitchFamily="50" charset="-128"/>
              </a:rPr>
              <a:t>]</a:t>
            </a:r>
          </a:p>
          <a:p>
            <a:r>
              <a:rPr lang="ja-JP" altLang="en-US" sz="1400" dirty="0">
                <a:solidFill>
                  <a:schemeClr val="tx1"/>
                </a:solidFill>
                <a:latin typeface="Meiryo UI" panose="020B0604030504040204" pitchFamily="50" charset="-128"/>
                <a:ea typeface="Meiryo UI" panose="020B0604030504040204" pitchFamily="50" charset="-128"/>
              </a:rPr>
              <a:t>横断カタログおよび詳細カタログを</a:t>
            </a:r>
            <a:r>
              <a:rPr lang="en-US" altLang="ja-JP" sz="1400" dirty="0">
                <a:solidFill>
                  <a:schemeClr val="tx1"/>
                </a:solidFill>
                <a:latin typeface="Meiryo UI" panose="020B0604030504040204" pitchFamily="50" charset="-128"/>
                <a:ea typeface="Meiryo UI" panose="020B0604030504040204" pitchFamily="50" charset="-128"/>
              </a:rPr>
              <a:t>CKAN</a:t>
            </a:r>
            <a:r>
              <a:rPr lang="ja-JP" altLang="en-US" sz="1400" dirty="0">
                <a:solidFill>
                  <a:schemeClr val="tx1"/>
                </a:solidFill>
                <a:latin typeface="Meiryo UI" panose="020B0604030504040204" pitchFamily="50" charset="-128"/>
                <a:ea typeface="Meiryo UI" panose="020B0604030504040204" pitchFamily="50" charset="-128"/>
              </a:rPr>
              <a:t>カタログサイトに登録します。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54957455-7F6A-4DFD-B16D-7B9EB9CA76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4.1.2.</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横断検索用データカタログと詳細検索用データカタログの関係（３）</a:t>
            </a:r>
          </a:p>
        </p:txBody>
      </p:sp>
      <p:sp>
        <p:nvSpPr>
          <p:cNvPr id="11" name="タイトル 4">
            <a:extLst>
              <a:ext uri="{FF2B5EF4-FFF2-40B4-BE49-F238E27FC236}">
                <a16:creationId xmlns:a16="http://schemas.microsoft.com/office/drawing/2014/main" id="{00EC7EB9-7FCF-4672-81F5-7A34303C11C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15" name="正方形/長方形 14">
            <a:extLst>
              <a:ext uri="{FF2B5EF4-FFF2-40B4-BE49-F238E27FC236}">
                <a16:creationId xmlns:a16="http://schemas.microsoft.com/office/drawing/2014/main" id="{D13412E6-23D7-4673-B611-8DA39042C5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25867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CA91ABD-30E4-43C4-B922-54CFFC6F7BB2}"/>
              </a:ext>
            </a:extLst>
          </p:cNvPr>
          <p:cNvSpPr/>
          <p:nvPr/>
        </p:nvSpPr>
        <p:spPr>
          <a:xfrm>
            <a:off x="246027" y="667628"/>
            <a:ext cx="11506870" cy="1576456"/>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データ利用者が、データ提供者のコネクタを介してデータを取得する場合、まず①横断検索を行って横断検索用データカタログより、</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ID(abc123)</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を取得。</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次に、詳細検索用データセット</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ID(abc123)</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をキーにして、②詳細検索を行って詳細検索用のデータカタログより、</a:t>
            </a:r>
            <a:b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b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取得したいデータのエンドポイントである、配信のダウンロード</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URL(https://closed.xx.co.jo/data/xxx.csv)</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を取得。</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最後にコネクタを介し、配信のダウンロード</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が示す</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URL</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にアクセスすることにより③データ取得を行う。</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285757" indent="-285757">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コマンドを使った具体的なデータカタログの検索およびデータの取得方法については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TIPS-30</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TIPS-31</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3" name="正方形/長方形 2">
            <a:extLst>
              <a:ext uri="{FF2B5EF4-FFF2-40B4-BE49-F238E27FC236}">
                <a16:creationId xmlns:a16="http://schemas.microsoft.com/office/drawing/2014/main" id="{597781FD-C6A2-4CE1-9A26-9CB4A6C990B7}"/>
              </a:ext>
            </a:extLst>
          </p:cNvPr>
          <p:cNvSpPr/>
          <p:nvPr/>
        </p:nvSpPr>
        <p:spPr>
          <a:xfrm>
            <a:off x="6982476" y="2743620"/>
            <a:ext cx="4770421" cy="2776413"/>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C7E1B697-8D7C-4487-82F1-CC8E562D9250}"/>
              </a:ext>
            </a:extLst>
          </p:cNvPr>
          <p:cNvSpPr/>
          <p:nvPr/>
        </p:nvSpPr>
        <p:spPr>
          <a:xfrm>
            <a:off x="3523225" y="5466662"/>
            <a:ext cx="2852142" cy="111441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B79B687-9D3B-46E8-81F2-2FD0EB6CF51F}"/>
              </a:ext>
            </a:extLst>
          </p:cNvPr>
          <p:cNvSpPr txBox="1"/>
          <p:nvPr/>
        </p:nvSpPr>
        <p:spPr>
          <a:xfrm>
            <a:off x="3523225" y="6293227"/>
            <a:ext cx="2355449"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分野横断検索サービス</a:t>
            </a:r>
            <a:endParaRPr lang="en-US" altLang="ja-JP" sz="1200" dirty="0">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4B591037-0B77-4E3E-BABA-F3FAF9847F6A}"/>
              </a:ext>
            </a:extLst>
          </p:cNvPr>
          <p:cNvSpPr/>
          <p:nvPr/>
        </p:nvSpPr>
        <p:spPr>
          <a:xfrm>
            <a:off x="5173055" y="5541861"/>
            <a:ext cx="974769" cy="664616"/>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7" name="正方形/長方形 6">
            <a:extLst>
              <a:ext uri="{FF2B5EF4-FFF2-40B4-BE49-F238E27FC236}">
                <a16:creationId xmlns:a16="http://schemas.microsoft.com/office/drawing/2014/main" id="{145475A6-E37C-4829-890A-1657C07C4DB6}"/>
              </a:ext>
            </a:extLst>
          </p:cNvPr>
          <p:cNvSpPr/>
          <p:nvPr/>
        </p:nvSpPr>
        <p:spPr>
          <a:xfrm>
            <a:off x="3750767" y="5541861"/>
            <a:ext cx="974769" cy="6646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8" name="円柱 7">
            <a:extLst>
              <a:ext uri="{FF2B5EF4-FFF2-40B4-BE49-F238E27FC236}">
                <a16:creationId xmlns:a16="http://schemas.microsoft.com/office/drawing/2014/main" id="{6761C712-9241-49BE-81A9-EC1A8C22AC99}"/>
              </a:ext>
            </a:extLst>
          </p:cNvPr>
          <p:cNvSpPr/>
          <p:nvPr/>
        </p:nvSpPr>
        <p:spPr>
          <a:xfrm flipH="1">
            <a:off x="4505041" y="5805671"/>
            <a:ext cx="793247" cy="498896"/>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BCCF12B8-537B-4BF1-8483-B1C4DEF79BFC}"/>
              </a:ext>
            </a:extLst>
          </p:cNvPr>
          <p:cNvSpPr/>
          <p:nvPr/>
        </p:nvSpPr>
        <p:spPr>
          <a:xfrm>
            <a:off x="428255" y="2743620"/>
            <a:ext cx="2656913" cy="279663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95A9D92B-ACEC-4492-8F9B-C519C480FDC5}"/>
              </a:ext>
            </a:extLst>
          </p:cNvPr>
          <p:cNvSpPr/>
          <p:nvPr/>
        </p:nvSpPr>
        <p:spPr>
          <a:xfrm>
            <a:off x="3038869" y="3189346"/>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1" name="スマイル 10">
            <a:extLst>
              <a:ext uri="{FF2B5EF4-FFF2-40B4-BE49-F238E27FC236}">
                <a16:creationId xmlns:a16="http://schemas.microsoft.com/office/drawing/2014/main" id="{03A3037E-0E04-4835-8F24-623583676929}"/>
              </a:ext>
            </a:extLst>
          </p:cNvPr>
          <p:cNvSpPr/>
          <p:nvPr/>
        </p:nvSpPr>
        <p:spPr>
          <a:xfrm>
            <a:off x="682303" y="3989260"/>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4C874048-645B-447F-8DA5-06B218CC3F14}"/>
              </a:ext>
            </a:extLst>
          </p:cNvPr>
          <p:cNvSpPr/>
          <p:nvPr/>
        </p:nvSpPr>
        <p:spPr>
          <a:xfrm>
            <a:off x="2404048" y="3436396"/>
            <a:ext cx="645044" cy="2030617"/>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3545B482-42B4-4621-8E62-49C2651C3FBC}"/>
              </a:ext>
            </a:extLst>
          </p:cNvPr>
          <p:cNvSpPr/>
          <p:nvPr/>
        </p:nvSpPr>
        <p:spPr>
          <a:xfrm>
            <a:off x="7039885" y="3734270"/>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64E7EAE-B384-4A26-A8F4-5D412EDAD3A8}"/>
              </a:ext>
            </a:extLst>
          </p:cNvPr>
          <p:cNvSpPr/>
          <p:nvPr/>
        </p:nvSpPr>
        <p:spPr>
          <a:xfrm>
            <a:off x="9185940" y="3119880"/>
            <a:ext cx="1144502" cy="8532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EDEFC35-C467-4A6D-9C93-BE601E99F02E}"/>
              </a:ext>
            </a:extLst>
          </p:cNvPr>
          <p:cNvSpPr/>
          <p:nvPr/>
        </p:nvSpPr>
        <p:spPr>
          <a:xfrm>
            <a:off x="9185940" y="4340430"/>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b="1" dirty="0">
                <a:latin typeface="Meiryo UI" panose="020B0604030504040204" pitchFamily="50" charset="-128"/>
                <a:ea typeface="Meiryo UI" panose="020B0604030504040204" pitchFamily="50" charset="-128"/>
              </a:rPr>
              <a:t>詳細検索用</a:t>
            </a:r>
            <a:r>
              <a:rPr lang="en-US" altLang="ja-JP" sz="985" b="1" dirty="0">
                <a:latin typeface="Meiryo UI" panose="020B0604030504040204" pitchFamily="50" charset="-128"/>
                <a:ea typeface="Meiryo UI" panose="020B0604030504040204" pitchFamily="50" charset="-128"/>
              </a:rPr>
              <a:t>CKAN</a:t>
            </a:r>
            <a:endParaRPr lang="ja-JP" altLang="en-US" sz="985" b="1" dirty="0">
              <a:latin typeface="Meiryo UI" panose="020B0604030504040204" pitchFamily="50" charset="-128"/>
              <a:ea typeface="Meiryo UI" panose="020B0604030504040204" pitchFamily="50" charset="-128"/>
            </a:endParaRPr>
          </a:p>
        </p:txBody>
      </p:sp>
      <p:sp>
        <p:nvSpPr>
          <p:cNvPr id="16" name="フローチャート: 書類 15">
            <a:extLst>
              <a:ext uri="{FF2B5EF4-FFF2-40B4-BE49-F238E27FC236}">
                <a16:creationId xmlns:a16="http://schemas.microsoft.com/office/drawing/2014/main" id="{D04718BD-EB6E-45E6-B1C1-EE8014B362F5}"/>
              </a:ext>
            </a:extLst>
          </p:cNvPr>
          <p:cNvSpPr/>
          <p:nvPr/>
        </p:nvSpPr>
        <p:spPr>
          <a:xfrm>
            <a:off x="9330866" y="3466732"/>
            <a:ext cx="903600" cy="4716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17" name="フローチャート: 書類 16">
            <a:extLst>
              <a:ext uri="{FF2B5EF4-FFF2-40B4-BE49-F238E27FC236}">
                <a16:creationId xmlns:a16="http://schemas.microsoft.com/office/drawing/2014/main" id="{66B7EEA7-D875-4C23-96CB-BE222E91FD19}"/>
              </a:ext>
            </a:extLst>
          </p:cNvPr>
          <p:cNvSpPr/>
          <p:nvPr/>
        </p:nvSpPr>
        <p:spPr>
          <a:xfrm>
            <a:off x="9330648" y="4675727"/>
            <a:ext cx="904036" cy="470996"/>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8D1CCE94-3D26-4713-AFDC-A933D33FF9AE}"/>
              </a:ext>
            </a:extLst>
          </p:cNvPr>
          <p:cNvSpPr/>
          <p:nvPr/>
        </p:nvSpPr>
        <p:spPr>
          <a:xfrm>
            <a:off x="10634312" y="3119880"/>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19" name="円柱 18">
            <a:extLst>
              <a:ext uri="{FF2B5EF4-FFF2-40B4-BE49-F238E27FC236}">
                <a16:creationId xmlns:a16="http://schemas.microsoft.com/office/drawing/2014/main" id="{DCEFDCA0-610F-4193-8A98-9BE37FDF0990}"/>
              </a:ext>
            </a:extLst>
          </p:cNvPr>
          <p:cNvSpPr/>
          <p:nvPr/>
        </p:nvSpPr>
        <p:spPr>
          <a:xfrm>
            <a:off x="10732934" y="3318813"/>
            <a:ext cx="774725" cy="721991"/>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24016F92-68E6-4EF7-BE25-3020E20E1521}"/>
              </a:ext>
            </a:extLst>
          </p:cNvPr>
          <p:cNvSpPr/>
          <p:nvPr/>
        </p:nvSpPr>
        <p:spPr>
          <a:xfrm>
            <a:off x="10634312" y="4244213"/>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21" name="円柱 20">
            <a:extLst>
              <a:ext uri="{FF2B5EF4-FFF2-40B4-BE49-F238E27FC236}">
                <a16:creationId xmlns:a16="http://schemas.microsoft.com/office/drawing/2014/main" id="{85B66DF1-DDD3-46E0-9D8C-381551D15812}"/>
              </a:ext>
            </a:extLst>
          </p:cNvPr>
          <p:cNvSpPr/>
          <p:nvPr/>
        </p:nvSpPr>
        <p:spPr>
          <a:xfrm>
            <a:off x="10732934" y="4443213"/>
            <a:ext cx="774725" cy="721247"/>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22" name="直線矢印コネクタ 21">
            <a:extLst>
              <a:ext uri="{FF2B5EF4-FFF2-40B4-BE49-F238E27FC236}">
                <a16:creationId xmlns:a16="http://schemas.microsoft.com/office/drawing/2014/main" id="{4E6F2A3C-8E34-49A7-A72D-B40BCECDB845}"/>
              </a:ext>
            </a:extLst>
          </p:cNvPr>
          <p:cNvCxnSpPr>
            <a:cxnSpLocks/>
            <a:stCxn id="16" idx="3"/>
            <a:endCxn id="19" idx="2"/>
          </p:cNvCxnSpPr>
          <p:nvPr/>
        </p:nvCxnSpPr>
        <p:spPr>
          <a:xfrm flipV="1">
            <a:off x="10234466" y="3679809"/>
            <a:ext cx="498468" cy="227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E66A259C-DFED-4753-81CD-2D3893E7FC9B}"/>
              </a:ext>
            </a:extLst>
          </p:cNvPr>
          <p:cNvCxnSpPr>
            <a:cxnSpLocks/>
            <a:stCxn id="16" idx="3"/>
            <a:endCxn id="21" idx="2"/>
          </p:cNvCxnSpPr>
          <p:nvPr/>
        </p:nvCxnSpPr>
        <p:spPr>
          <a:xfrm>
            <a:off x="10234466" y="3702532"/>
            <a:ext cx="498468" cy="11013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4" name="直線矢印コネクタ 23">
            <a:extLst>
              <a:ext uri="{FF2B5EF4-FFF2-40B4-BE49-F238E27FC236}">
                <a16:creationId xmlns:a16="http://schemas.microsoft.com/office/drawing/2014/main" id="{43ACBDBF-4151-4481-85A1-8C7E3F6997D2}"/>
              </a:ext>
            </a:extLst>
          </p:cNvPr>
          <p:cNvCxnSpPr>
            <a:cxnSpLocks/>
            <a:stCxn id="17" idx="3"/>
            <a:endCxn id="19" idx="2"/>
          </p:cNvCxnSpPr>
          <p:nvPr/>
        </p:nvCxnSpPr>
        <p:spPr>
          <a:xfrm flipV="1">
            <a:off x="10234684" y="3679809"/>
            <a:ext cx="498250" cy="1231416"/>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2A563B54-86E5-4E47-8FEE-FF90A14C0A45}"/>
              </a:ext>
            </a:extLst>
          </p:cNvPr>
          <p:cNvCxnSpPr>
            <a:cxnSpLocks/>
            <a:stCxn id="17" idx="3"/>
            <a:endCxn id="21" idx="2"/>
          </p:cNvCxnSpPr>
          <p:nvPr/>
        </p:nvCxnSpPr>
        <p:spPr>
          <a:xfrm flipV="1">
            <a:off x="10234684" y="4803837"/>
            <a:ext cx="498250" cy="107388"/>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26" name="直線矢印コネクタ 198">
            <a:extLst>
              <a:ext uri="{FF2B5EF4-FFF2-40B4-BE49-F238E27FC236}">
                <a16:creationId xmlns:a16="http://schemas.microsoft.com/office/drawing/2014/main" id="{AA22E827-8F0A-4C15-A6BD-C32A4752F199}"/>
              </a:ext>
            </a:extLst>
          </p:cNvPr>
          <p:cNvCxnSpPr>
            <a:cxnSpLocks/>
            <a:stCxn id="14" idx="1"/>
            <a:endCxn id="6" idx="3"/>
          </p:cNvCxnSpPr>
          <p:nvPr/>
        </p:nvCxnSpPr>
        <p:spPr>
          <a:xfrm rot="10800000" flipV="1">
            <a:off x="6147824" y="3546479"/>
            <a:ext cx="3038116" cy="2327689"/>
          </a:xfrm>
          <a:prstGeom prst="bentConnector3">
            <a:avLst>
              <a:gd name="adj1" fmla="val 80098"/>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スマイル 26">
            <a:extLst>
              <a:ext uri="{FF2B5EF4-FFF2-40B4-BE49-F238E27FC236}">
                <a16:creationId xmlns:a16="http://schemas.microsoft.com/office/drawing/2014/main" id="{825F88ED-7CB2-4DCF-A3C8-43D5934A7F46}"/>
              </a:ext>
            </a:extLst>
          </p:cNvPr>
          <p:cNvSpPr/>
          <p:nvPr/>
        </p:nvSpPr>
        <p:spPr>
          <a:xfrm>
            <a:off x="7762301" y="3936853"/>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5F68CC6F-2511-48C9-B955-136DA4A13C11}"/>
              </a:ext>
            </a:extLst>
          </p:cNvPr>
          <p:cNvSpPr/>
          <p:nvPr/>
        </p:nvSpPr>
        <p:spPr>
          <a:xfrm>
            <a:off x="2973825" y="3774297"/>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①横断検索</a:t>
            </a:r>
            <a:endParaRPr lang="en-US" altLang="ja-JP" sz="1000" b="1" dirty="0">
              <a:solidFill>
                <a:srgbClr val="FF0000"/>
              </a:solidFill>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40E878F0-18AD-43A2-868E-345635B2B9B5}"/>
              </a:ext>
            </a:extLst>
          </p:cNvPr>
          <p:cNvSpPr/>
          <p:nvPr/>
        </p:nvSpPr>
        <p:spPr>
          <a:xfrm>
            <a:off x="4168976" y="4138892"/>
            <a:ext cx="2185300" cy="58293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②詳細検索</a:t>
            </a:r>
            <a:endParaRPr lang="en-US" altLang="ja-JP" sz="1000" b="1"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（データ提供者の認可を得る</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　　　　ことにより参照することが可能）</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249B2932-B280-423C-BD36-079F494D8D92}"/>
              </a:ext>
            </a:extLst>
          </p:cNvPr>
          <p:cNvSpPr/>
          <p:nvPr/>
        </p:nvSpPr>
        <p:spPr>
          <a:xfrm>
            <a:off x="1446536" y="3436396"/>
            <a:ext cx="805547" cy="1742791"/>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31" name="直線矢印コネクタ 198">
            <a:extLst>
              <a:ext uri="{FF2B5EF4-FFF2-40B4-BE49-F238E27FC236}">
                <a16:creationId xmlns:a16="http://schemas.microsoft.com/office/drawing/2014/main" id="{769B9FFA-8B19-4249-823B-8945511E4C31}"/>
              </a:ext>
            </a:extLst>
          </p:cNvPr>
          <p:cNvCxnSpPr>
            <a:cxnSpLocks/>
            <a:stCxn id="11" idx="4"/>
            <a:endCxn id="15" idx="1"/>
          </p:cNvCxnSpPr>
          <p:nvPr/>
        </p:nvCxnSpPr>
        <p:spPr>
          <a:xfrm rot="16200000" flipH="1">
            <a:off x="4880026" y="461089"/>
            <a:ext cx="341527" cy="8270302"/>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A6522253-F15B-4A3A-8C3A-7CBB8A03B249}"/>
              </a:ext>
            </a:extLst>
          </p:cNvPr>
          <p:cNvCxnSpPr>
            <a:cxnSpLocks/>
            <a:stCxn id="7" idx="0"/>
            <a:endCxn id="11" idx="0"/>
          </p:cNvCxnSpPr>
          <p:nvPr/>
        </p:nvCxnSpPr>
        <p:spPr>
          <a:xfrm rot="16200000" flipV="1">
            <a:off x="1800596" y="3104302"/>
            <a:ext cx="1552600" cy="3322515"/>
          </a:xfrm>
          <a:prstGeom prst="bentConnector3">
            <a:avLst>
              <a:gd name="adj1" fmla="val 114724"/>
            </a:avLst>
          </a:prstGeom>
          <a:ln w="28575">
            <a:solidFill>
              <a:schemeClr val="accent5">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9202CAF-8BE1-45EF-9627-5A1FD05C5565}"/>
              </a:ext>
            </a:extLst>
          </p:cNvPr>
          <p:cNvCxnSpPr>
            <a:cxnSpLocks/>
          </p:cNvCxnSpPr>
          <p:nvPr/>
        </p:nvCxnSpPr>
        <p:spPr bwMode="auto">
          <a:xfrm>
            <a:off x="398954" y="2633635"/>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2B34C56C-DC61-4176-A3CE-1F977F4F1331}"/>
              </a:ext>
            </a:extLst>
          </p:cNvPr>
          <p:cNvCxnSpPr>
            <a:cxnSpLocks/>
          </p:cNvCxnSpPr>
          <p:nvPr/>
        </p:nvCxnSpPr>
        <p:spPr bwMode="auto">
          <a:xfrm>
            <a:off x="6982475" y="2653768"/>
            <a:ext cx="4904536"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35" name="テキスト ボックス 34">
            <a:extLst>
              <a:ext uri="{FF2B5EF4-FFF2-40B4-BE49-F238E27FC236}">
                <a16:creationId xmlns:a16="http://schemas.microsoft.com/office/drawing/2014/main" id="{2A1963D3-CC0C-445C-95B2-C6899D5EF4F6}"/>
              </a:ext>
            </a:extLst>
          </p:cNvPr>
          <p:cNvSpPr txBox="1"/>
          <p:nvPr/>
        </p:nvSpPr>
        <p:spPr>
          <a:xfrm>
            <a:off x="8843547" y="2346001"/>
            <a:ext cx="1182393"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データ提供者</a:t>
            </a:r>
          </a:p>
        </p:txBody>
      </p:sp>
      <p:sp>
        <p:nvSpPr>
          <p:cNvPr id="36" name="テキスト ボックス 35">
            <a:extLst>
              <a:ext uri="{FF2B5EF4-FFF2-40B4-BE49-F238E27FC236}">
                <a16:creationId xmlns:a16="http://schemas.microsoft.com/office/drawing/2014/main" id="{93FBABA8-E4E1-4E53-BD20-244D803D93D3}"/>
              </a:ext>
            </a:extLst>
          </p:cNvPr>
          <p:cNvSpPr txBox="1"/>
          <p:nvPr/>
        </p:nvSpPr>
        <p:spPr>
          <a:xfrm>
            <a:off x="1130982" y="2346001"/>
            <a:ext cx="1415944" cy="307777"/>
          </a:xfrm>
          <a:prstGeom prst="rect">
            <a:avLst/>
          </a:prstGeom>
          <a:noFill/>
          <a:ln>
            <a:noFill/>
          </a:ln>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データ利用者</a:t>
            </a:r>
          </a:p>
        </p:txBody>
      </p:sp>
      <p:sp>
        <p:nvSpPr>
          <p:cNvPr id="37" name="テキスト ボックス 36">
            <a:extLst>
              <a:ext uri="{FF2B5EF4-FFF2-40B4-BE49-F238E27FC236}">
                <a16:creationId xmlns:a16="http://schemas.microsoft.com/office/drawing/2014/main" id="{20F0F319-FA43-4A49-A996-96D86D78DD2A}"/>
              </a:ext>
            </a:extLst>
          </p:cNvPr>
          <p:cNvSpPr txBox="1"/>
          <p:nvPr/>
        </p:nvSpPr>
        <p:spPr>
          <a:xfrm>
            <a:off x="428603" y="2744526"/>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38" name="テキスト ボックス 37">
            <a:extLst>
              <a:ext uri="{FF2B5EF4-FFF2-40B4-BE49-F238E27FC236}">
                <a16:creationId xmlns:a16="http://schemas.microsoft.com/office/drawing/2014/main" id="{B85315A7-419C-4666-A6D8-261C2CBD17D0}"/>
              </a:ext>
            </a:extLst>
          </p:cNvPr>
          <p:cNvSpPr txBox="1"/>
          <p:nvPr/>
        </p:nvSpPr>
        <p:spPr>
          <a:xfrm>
            <a:off x="6982475" y="2744526"/>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39" name="正方形/長方形 38">
            <a:extLst>
              <a:ext uri="{FF2B5EF4-FFF2-40B4-BE49-F238E27FC236}">
                <a16:creationId xmlns:a16="http://schemas.microsoft.com/office/drawing/2014/main" id="{8BED4F9C-96FE-40A7-9851-444E728B5E7C}"/>
              </a:ext>
            </a:extLst>
          </p:cNvPr>
          <p:cNvSpPr/>
          <p:nvPr/>
        </p:nvSpPr>
        <p:spPr>
          <a:xfrm>
            <a:off x="9904278" y="4029516"/>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rPr>
              <a:t>参照</a:t>
            </a:r>
            <a:endParaRPr lang="en-US" altLang="ja-JP" sz="1108" dirty="0">
              <a:solidFill>
                <a:schemeClr val="tx1"/>
              </a:solidFill>
              <a:latin typeface="Meiryo UI" panose="020B0604030504040204" pitchFamily="50" charset="-128"/>
              <a:ea typeface="Meiryo UI" panose="020B0604030504040204" pitchFamily="50" charset="-128"/>
            </a:endParaRPr>
          </a:p>
        </p:txBody>
      </p:sp>
      <p:cxnSp>
        <p:nvCxnSpPr>
          <p:cNvPr id="40" name="直線矢印コネクタ 198">
            <a:extLst>
              <a:ext uri="{FF2B5EF4-FFF2-40B4-BE49-F238E27FC236}">
                <a16:creationId xmlns:a16="http://schemas.microsoft.com/office/drawing/2014/main" id="{5CA94FBD-52F3-41C1-A460-134FB23F5D94}"/>
              </a:ext>
            </a:extLst>
          </p:cNvPr>
          <p:cNvCxnSpPr>
            <a:cxnSpLocks/>
            <a:stCxn id="11" idx="3"/>
            <a:endCxn id="20" idx="2"/>
          </p:cNvCxnSpPr>
          <p:nvPr/>
        </p:nvCxnSpPr>
        <p:spPr>
          <a:xfrm rot="16200000" flipH="1">
            <a:off x="5526054" y="-413815"/>
            <a:ext cx="818834" cy="10369652"/>
          </a:xfrm>
          <a:prstGeom prst="bentConnector3">
            <a:avLst>
              <a:gd name="adj1" fmla="val 11831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96599745-CDE9-479B-A055-6846EFDDDD2B}"/>
              </a:ext>
            </a:extLst>
          </p:cNvPr>
          <p:cNvSpPr/>
          <p:nvPr/>
        </p:nvSpPr>
        <p:spPr>
          <a:xfrm>
            <a:off x="4741828" y="5067724"/>
            <a:ext cx="896408"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0" b="1" dirty="0">
                <a:solidFill>
                  <a:srgbClr val="FF0000"/>
                </a:solidFill>
                <a:latin typeface="Meiryo UI" panose="020B0604030504040204" pitchFamily="50" charset="-128"/>
                <a:ea typeface="Meiryo UI" panose="020B0604030504040204" pitchFamily="50" charset="-128"/>
              </a:rPr>
              <a:t>③データ取得</a:t>
            </a:r>
            <a:endParaRPr lang="en-US" altLang="ja-JP" sz="1000" b="1" dirty="0">
              <a:solidFill>
                <a:srgbClr val="FF0000"/>
              </a:solidFill>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20DE0F7B-306F-4D00-93E5-AC823C0FB376}"/>
              </a:ext>
            </a:extLst>
          </p:cNvPr>
          <p:cNvSpPr/>
          <p:nvPr/>
        </p:nvSpPr>
        <p:spPr>
          <a:xfrm>
            <a:off x="8292037" y="3734270"/>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43" name="直線矢印コネクタ 42">
            <a:extLst>
              <a:ext uri="{FF2B5EF4-FFF2-40B4-BE49-F238E27FC236}">
                <a16:creationId xmlns:a16="http://schemas.microsoft.com/office/drawing/2014/main" id="{76FB8323-753F-4985-BF45-285DAB515E9C}"/>
              </a:ext>
            </a:extLst>
          </p:cNvPr>
          <p:cNvCxnSpPr>
            <a:cxnSpLocks/>
            <a:stCxn id="42" idx="3"/>
            <a:endCxn id="14" idx="2"/>
          </p:cNvCxnSpPr>
          <p:nvPr/>
        </p:nvCxnSpPr>
        <p:spPr>
          <a:xfrm flipV="1">
            <a:off x="8767076" y="3973080"/>
            <a:ext cx="991115" cy="187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38AD1205-B0FB-49B9-B1B3-C37C164BC39E}"/>
              </a:ext>
            </a:extLst>
          </p:cNvPr>
          <p:cNvCxnSpPr>
            <a:cxnSpLocks/>
            <a:stCxn id="42" idx="3"/>
            <a:endCxn id="15" idx="0"/>
          </p:cNvCxnSpPr>
          <p:nvPr/>
        </p:nvCxnSpPr>
        <p:spPr>
          <a:xfrm>
            <a:off x="8767076" y="4160967"/>
            <a:ext cx="991115"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四角形: メモ 44">
            <a:extLst>
              <a:ext uri="{FF2B5EF4-FFF2-40B4-BE49-F238E27FC236}">
                <a16:creationId xmlns:a16="http://schemas.microsoft.com/office/drawing/2014/main" id="{6CE446E2-A965-4827-B178-8FFF997F1AF9}"/>
              </a:ext>
            </a:extLst>
          </p:cNvPr>
          <p:cNvSpPr/>
          <p:nvPr/>
        </p:nvSpPr>
        <p:spPr>
          <a:xfrm>
            <a:off x="1368565" y="3361476"/>
            <a:ext cx="961489" cy="4481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46" name="四角形: メモ 45">
            <a:extLst>
              <a:ext uri="{FF2B5EF4-FFF2-40B4-BE49-F238E27FC236}">
                <a16:creationId xmlns:a16="http://schemas.microsoft.com/office/drawing/2014/main" id="{6642DE6B-61FE-4D62-BCCF-B0EB4FA8D3E2}"/>
              </a:ext>
            </a:extLst>
          </p:cNvPr>
          <p:cNvSpPr/>
          <p:nvPr/>
        </p:nvSpPr>
        <p:spPr>
          <a:xfrm>
            <a:off x="1368565" y="4595313"/>
            <a:ext cx="961489" cy="44819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47" name="フローチャート: 書類 46">
            <a:extLst>
              <a:ext uri="{FF2B5EF4-FFF2-40B4-BE49-F238E27FC236}">
                <a16:creationId xmlns:a16="http://schemas.microsoft.com/office/drawing/2014/main" id="{38CE2932-C714-4DA8-B096-635A9E9D7857}"/>
              </a:ext>
            </a:extLst>
          </p:cNvPr>
          <p:cNvSpPr/>
          <p:nvPr/>
        </p:nvSpPr>
        <p:spPr>
          <a:xfrm>
            <a:off x="5106302" y="6132826"/>
            <a:ext cx="834112"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985" dirty="0">
              <a:latin typeface="Meiryo UI" panose="020B0604030504040204" pitchFamily="50" charset="-128"/>
              <a:ea typeface="Meiryo UI" panose="020B0604030504040204" pitchFamily="50" charset="-128"/>
            </a:endParaRPr>
          </a:p>
        </p:txBody>
      </p:sp>
      <p:sp>
        <p:nvSpPr>
          <p:cNvPr id="48" name="フローチャート: 書類 47">
            <a:extLst>
              <a:ext uri="{FF2B5EF4-FFF2-40B4-BE49-F238E27FC236}">
                <a16:creationId xmlns:a16="http://schemas.microsoft.com/office/drawing/2014/main" id="{DD43A9AF-7F30-439A-8B24-7E246CBF9D63}"/>
              </a:ext>
            </a:extLst>
          </p:cNvPr>
          <p:cNvSpPr/>
          <p:nvPr/>
        </p:nvSpPr>
        <p:spPr>
          <a:xfrm>
            <a:off x="5136795" y="6179034"/>
            <a:ext cx="870372" cy="37140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85" dirty="0">
                <a:latin typeface="Meiryo UI" panose="020B0604030504040204" pitchFamily="50" charset="-128"/>
                <a:ea typeface="Meiryo UI" panose="020B0604030504040204" pitchFamily="50" charset="-128"/>
              </a:rPr>
              <a:t>横断検索用</a:t>
            </a:r>
            <a:endParaRPr lang="en-US" altLang="ja-JP" sz="985"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985" dirty="0">
              <a:latin typeface="Meiryo UI" panose="020B0604030504040204" pitchFamily="50" charset="-128"/>
              <a:ea typeface="Meiryo UI" panose="020B0604030504040204" pitchFamily="50" charset="-128"/>
            </a:endParaRPr>
          </a:p>
        </p:txBody>
      </p:sp>
      <p:graphicFrame>
        <p:nvGraphicFramePr>
          <p:cNvPr id="49" name="表 48">
            <a:extLst>
              <a:ext uri="{FF2B5EF4-FFF2-40B4-BE49-F238E27FC236}">
                <a16:creationId xmlns:a16="http://schemas.microsoft.com/office/drawing/2014/main" id="{88CC8F24-44C0-4FD3-A78B-451A6F0C7269}"/>
              </a:ext>
            </a:extLst>
          </p:cNvPr>
          <p:cNvGraphicFramePr>
            <a:graphicFrameLocks noGrp="1"/>
          </p:cNvGraphicFramePr>
          <p:nvPr>
            <p:extLst>
              <p:ext uri="{D42A27DB-BD31-4B8C-83A1-F6EECF244321}">
                <p14:modId xmlns:p14="http://schemas.microsoft.com/office/powerpoint/2010/main" val="2515574242"/>
              </p:ext>
            </p:extLst>
          </p:nvPr>
        </p:nvGraphicFramePr>
        <p:xfrm>
          <a:off x="3170200" y="2572588"/>
          <a:ext cx="2681372" cy="1128849"/>
        </p:xfrm>
        <a:graphic>
          <a:graphicData uri="http://schemas.openxmlformats.org/drawingml/2006/table">
            <a:tbl>
              <a:tblPr>
                <a:tableStyleId>{BC89EF96-8CEA-46FF-86C4-4CE0E7609802}</a:tableStyleId>
              </a:tblPr>
              <a:tblGrid>
                <a:gridCol w="1381116">
                  <a:extLst>
                    <a:ext uri="{9D8B030D-6E8A-4147-A177-3AD203B41FA5}">
                      <a16:colId xmlns:a16="http://schemas.microsoft.com/office/drawing/2014/main" val="1580386725"/>
                    </a:ext>
                  </a:extLst>
                </a:gridCol>
                <a:gridCol w="1300256">
                  <a:extLst>
                    <a:ext uri="{9D8B030D-6E8A-4147-A177-3AD203B41FA5}">
                      <a16:colId xmlns:a16="http://schemas.microsoft.com/office/drawing/2014/main" val="834270018"/>
                    </a:ext>
                  </a:extLst>
                </a:gridCol>
              </a:tblGrid>
              <a:tr h="89295">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8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8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800" b="0" i="0" u="none" strike="noStrike" dirty="0">
                          <a:solidFill>
                            <a:sysClr val="windowText" lastClr="000000"/>
                          </a:solidFill>
                          <a:effectLst/>
                          <a:latin typeface="Meiryo UI" panose="020B0604030504040204" pitchFamily="50" charset="-128"/>
                          <a:ea typeface="Meiryo UI" panose="020B0604030504040204" pitchFamily="50" charset="-128"/>
                        </a:rPr>
                        <a:t>def456</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800" b="1" i="0" u="none" strike="noStrike" dirty="0">
                          <a:solidFill>
                            <a:srgbClr val="FF0000"/>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sp>
        <p:nvSpPr>
          <p:cNvPr id="50" name="テキスト ボックス 49">
            <a:extLst>
              <a:ext uri="{FF2B5EF4-FFF2-40B4-BE49-F238E27FC236}">
                <a16:creationId xmlns:a16="http://schemas.microsoft.com/office/drawing/2014/main" id="{480E4BD5-62CB-47E2-908F-5F2F25E9BAF4}"/>
              </a:ext>
            </a:extLst>
          </p:cNvPr>
          <p:cNvSpPr txBox="1"/>
          <p:nvPr/>
        </p:nvSpPr>
        <p:spPr>
          <a:xfrm>
            <a:off x="3070716" y="2392147"/>
            <a:ext cx="1569660" cy="153888"/>
          </a:xfrm>
          <a:prstGeom prst="rect">
            <a:avLst/>
          </a:prstGeom>
          <a:solidFill>
            <a:schemeClr val="bg1"/>
          </a:solidFill>
          <a:ln>
            <a:noFill/>
          </a:ln>
        </p:spPr>
        <p:txBody>
          <a:bodyPr wrap="none" tIns="0" bIns="0" rtlCol="0">
            <a:spAutoFit/>
          </a:bodyPr>
          <a:lstStyle>
            <a:defPPr>
              <a:defRPr lang="ja-JP"/>
            </a:defPPr>
            <a:lvl1pPr>
              <a:defRPr sz="1050" b="1">
                <a:latin typeface="Meiryo UI" panose="020B0604030504040204" pitchFamily="50" charset="-128"/>
                <a:ea typeface="Meiryo UI" panose="020B0604030504040204" pitchFamily="50" charset="-128"/>
              </a:defRPr>
            </a:lvl1pPr>
          </a:lstStyle>
          <a:p>
            <a:r>
              <a:rPr lang="ja-JP" altLang="en-US" sz="1000" dirty="0"/>
              <a:t>横断検索用データカタログ</a:t>
            </a:r>
          </a:p>
        </p:txBody>
      </p:sp>
      <p:graphicFrame>
        <p:nvGraphicFramePr>
          <p:cNvPr id="51" name="表 50">
            <a:extLst>
              <a:ext uri="{FF2B5EF4-FFF2-40B4-BE49-F238E27FC236}">
                <a16:creationId xmlns:a16="http://schemas.microsoft.com/office/drawing/2014/main" id="{4BB354DD-2E28-4627-B97D-F4E24F59866A}"/>
              </a:ext>
            </a:extLst>
          </p:cNvPr>
          <p:cNvGraphicFramePr>
            <a:graphicFrameLocks noGrp="1"/>
          </p:cNvGraphicFramePr>
          <p:nvPr>
            <p:extLst>
              <p:ext uri="{D42A27DB-BD31-4B8C-83A1-F6EECF244321}">
                <p14:modId xmlns:p14="http://schemas.microsoft.com/office/powerpoint/2010/main" val="2038379899"/>
              </p:ext>
            </p:extLst>
          </p:nvPr>
        </p:nvGraphicFramePr>
        <p:xfrm>
          <a:off x="655744" y="5583985"/>
          <a:ext cx="2681372" cy="1128849"/>
        </p:xfrm>
        <a:graphic>
          <a:graphicData uri="http://schemas.openxmlformats.org/drawingml/2006/table">
            <a:tbl>
              <a:tblPr>
                <a:tableStyleId>{BC89EF96-8CEA-46FF-86C4-4CE0E7609802}</a:tableStyleId>
              </a:tblPr>
              <a:tblGrid>
                <a:gridCol w="1381116">
                  <a:extLst>
                    <a:ext uri="{9D8B030D-6E8A-4147-A177-3AD203B41FA5}">
                      <a16:colId xmlns:a16="http://schemas.microsoft.com/office/drawing/2014/main" val="1580386725"/>
                    </a:ext>
                  </a:extLst>
                </a:gridCol>
                <a:gridCol w="1300256">
                  <a:extLst>
                    <a:ext uri="{9D8B030D-6E8A-4147-A177-3AD203B41FA5}">
                      <a16:colId xmlns:a16="http://schemas.microsoft.com/office/drawing/2014/main" val="834270018"/>
                    </a:ext>
                  </a:extLst>
                </a:gridCol>
              </a:tblGrid>
              <a:tr h="89295">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8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8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#11010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データセットのタイトル</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ysClr val="windowText" lastClr="000000"/>
                          </a:solidFill>
                          <a:effectLst/>
                          <a:latin typeface="Meiryo UI" panose="020B0604030504040204" pitchFamily="50" charset="-128"/>
                          <a:ea typeface="Meiryo UI" panose="020B0604030504040204" pitchFamily="50" charset="-128"/>
                        </a:rPr>
                        <a:t>XXX</a:t>
                      </a:r>
                      <a:r>
                        <a:rPr lang="ja-JP" altLang="en-US" sz="800" b="0" i="0" u="none" strike="noStrike" dirty="0">
                          <a:solidFill>
                            <a:sysClr val="windowText" lastClr="000000"/>
                          </a:solidFill>
                          <a:effectLst/>
                          <a:latin typeface="Meiryo UI" panose="020B0604030504040204" pitchFamily="50" charset="-128"/>
                          <a:ea typeface="Meiryo UI" panose="020B0604030504040204" pitchFamily="50" charset="-128"/>
                        </a:rPr>
                        <a:t>データセット</a:t>
                      </a:r>
                      <a:endParaRPr lang="en-US" sz="8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5881709"/>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#11130</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データセットの識別子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1" i="0" u="none" strike="noStrike" dirty="0">
                          <a:solidFill>
                            <a:srgbClr val="FF0000"/>
                          </a:solidFill>
                          <a:effectLst/>
                          <a:latin typeface="Meiryo UI" panose="020B0604030504040204" pitchFamily="50" charset="-128"/>
                          <a:ea typeface="Meiryo UI" panose="020B0604030504040204" pitchFamily="50" charset="-128"/>
                        </a:rPr>
                        <a:t>abc123</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170064">
                <a:tc>
                  <a:txBody>
                    <a:bodyPr/>
                    <a:lstStyle/>
                    <a:p>
                      <a:pPr algn="l" fontAlgn="ctr"/>
                      <a:r>
                        <a:rPr lang="en-US" altLang="ja-JP" sz="8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800" u="none" strike="noStrike" dirty="0">
                          <a:solidFill>
                            <a:schemeClr val="tx1"/>
                          </a:solidFill>
                          <a:effectLst/>
                          <a:latin typeface="Meiryo UI" panose="020B0604030504040204" pitchFamily="50" charset="-128"/>
                          <a:ea typeface="Meiryo UI" panose="020B0604030504040204" pitchFamily="50" charset="-128"/>
                        </a:rPr>
                        <a:t>詳細検索用データセット</a:t>
                      </a:r>
                      <a:r>
                        <a:rPr lang="en-US" altLang="ja-JP" sz="8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記載なし</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a:t>
                      </a:r>
                    </a:p>
                  </a:txBody>
                  <a:tcPr marL="36000" marR="36000"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r h="170064">
                <a:tc>
                  <a:txBody>
                    <a:bodyPr/>
                    <a:lstStyle/>
                    <a:p>
                      <a:pPr algn="l" fontAlgn="ct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8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800" b="1" i="0" u="none" strike="noStrike" dirty="0">
                          <a:solidFill>
                            <a:srgbClr val="FF0000"/>
                          </a:solidFill>
                          <a:effectLst/>
                          <a:latin typeface="Meiryo UI" panose="020B0604030504040204" pitchFamily="50" charset="-128"/>
                          <a:ea typeface="Meiryo UI" panose="020B0604030504040204" pitchFamily="50" charset="-128"/>
                        </a:rPr>
                        <a:t>https://closed.xx.co.jo/data/xxx.csv</a:t>
                      </a:r>
                    </a:p>
                  </a:txBody>
                  <a:tcPr marL="36000" marR="36000"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2738889"/>
                  </a:ext>
                </a:extLst>
              </a:tr>
            </a:tbl>
          </a:graphicData>
        </a:graphic>
      </p:graphicFrame>
      <p:cxnSp>
        <p:nvCxnSpPr>
          <p:cNvPr id="52" name="直線コネクタ 51">
            <a:extLst>
              <a:ext uri="{FF2B5EF4-FFF2-40B4-BE49-F238E27FC236}">
                <a16:creationId xmlns:a16="http://schemas.microsoft.com/office/drawing/2014/main" id="{D14EC060-B19F-4881-B1F4-9FEA5F1F1B43}"/>
              </a:ext>
            </a:extLst>
          </p:cNvPr>
          <p:cNvCxnSpPr/>
          <p:nvPr/>
        </p:nvCxnSpPr>
        <p:spPr>
          <a:xfrm flipV="1">
            <a:off x="2454701" y="2572588"/>
            <a:ext cx="677265" cy="795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A2D8AA3-1328-459B-915B-93571EB4E1D7}"/>
              </a:ext>
            </a:extLst>
          </p:cNvPr>
          <p:cNvCxnSpPr>
            <a:cxnSpLocks/>
          </p:cNvCxnSpPr>
          <p:nvPr/>
        </p:nvCxnSpPr>
        <p:spPr>
          <a:xfrm flipV="1">
            <a:off x="2359726" y="3683707"/>
            <a:ext cx="818832" cy="144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CF09B36-B3AB-4354-B52C-43D43B69BB1A}"/>
              </a:ext>
            </a:extLst>
          </p:cNvPr>
          <p:cNvCxnSpPr>
            <a:cxnSpLocks/>
          </p:cNvCxnSpPr>
          <p:nvPr/>
        </p:nvCxnSpPr>
        <p:spPr>
          <a:xfrm flipV="1">
            <a:off x="651227" y="5043503"/>
            <a:ext cx="732888" cy="50680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直線コネクタ 54">
            <a:extLst>
              <a:ext uri="{FF2B5EF4-FFF2-40B4-BE49-F238E27FC236}">
                <a16:creationId xmlns:a16="http://schemas.microsoft.com/office/drawing/2014/main" id="{F5F05C20-5F71-44BD-88D1-8C67322E061F}"/>
              </a:ext>
            </a:extLst>
          </p:cNvPr>
          <p:cNvCxnSpPr>
            <a:cxnSpLocks/>
          </p:cNvCxnSpPr>
          <p:nvPr/>
        </p:nvCxnSpPr>
        <p:spPr>
          <a:xfrm flipH="1" flipV="1">
            <a:off x="2304622" y="5023489"/>
            <a:ext cx="1008088" cy="518371"/>
          </a:xfrm>
          <a:prstGeom prst="line">
            <a:avLst/>
          </a:prstGeom>
        </p:spPr>
        <p:style>
          <a:lnRef idx="1">
            <a:schemeClr val="accent2"/>
          </a:lnRef>
          <a:fillRef idx="0">
            <a:schemeClr val="accent2"/>
          </a:fillRef>
          <a:effectRef idx="0">
            <a:schemeClr val="accent2"/>
          </a:effectRef>
          <a:fontRef idx="minor">
            <a:schemeClr val="tx1"/>
          </a:fontRef>
        </p:style>
      </p:cxnSp>
      <p:sp>
        <p:nvSpPr>
          <p:cNvPr id="56" name="テキスト ボックス 55">
            <a:extLst>
              <a:ext uri="{FF2B5EF4-FFF2-40B4-BE49-F238E27FC236}">
                <a16:creationId xmlns:a16="http://schemas.microsoft.com/office/drawing/2014/main" id="{5AEAFA78-D20E-469D-A606-6D2B728299B2}"/>
              </a:ext>
            </a:extLst>
          </p:cNvPr>
          <p:cNvSpPr txBox="1"/>
          <p:nvPr/>
        </p:nvSpPr>
        <p:spPr>
          <a:xfrm>
            <a:off x="602485" y="5395817"/>
            <a:ext cx="1635384" cy="161583"/>
          </a:xfrm>
          <a:prstGeom prst="rect">
            <a:avLst/>
          </a:prstGeom>
          <a:solidFill>
            <a:schemeClr val="bg1"/>
          </a:solidFill>
          <a:ln>
            <a:noFill/>
          </a:ln>
        </p:spPr>
        <p:txBody>
          <a:bodyPr wrap="none" tIns="0" bIns="0" rtlCol="0">
            <a:spAutoFit/>
          </a:bodyPr>
          <a:lstStyle/>
          <a:p>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57" name="フローチャート: 書類 56">
            <a:extLst>
              <a:ext uri="{FF2B5EF4-FFF2-40B4-BE49-F238E27FC236}">
                <a16:creationId xmlns:a16="http://schemas.microsoft.com/office/drawing/2014/main" id="{D243771B-079A-47C6-8AED-6514A2A31A7A}"/>
              </a:ext>
            </a:extLst>
          </p:cNvPr>
          <p:cNvSpPr/>
          <p:nvPr/>
        </p:nvSpPr>
        <p:spPr>
          <a:xfrm>
            <a:off x="5660439" y="5119979"/>
            <a:ext cx="693837" cy="322644"/>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985" dirty="0">
                <a:latin typeface="Meiryo UI" panose="020B0604030504040204" pitchFamily="50" charset="-128"/>
                <a:ea typeface="Meiryo UI" panose="020B0604030504040204" pitchFamily="50" charset="-128"/>
              </a:rPr>
              <a:t>xxx.csv</a:t>
            </a:r>
          </a:p>
        </p:txBody>
      </p:sp>
      <p:sp>
        <p:nvSpPr>
          <p:cNvPr id="58" name="正方形/長方形 57">
            <a:extLst>
              <a:ext uri="{FF2B5EF4-FFF2-40B4-BE49-F238E27FC236}">
                <a16:creationId xmlns:a16="http://schemas.microsoft.com/office/drawing/2014/main" id="{C1DF6D50-56FD-4651-A39F-0B938A1B5D6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4.1.3.</a:t>
            </a:r>
            <a:r>
              <a:rPr lang="ja-JP" altLang="en-US" sz="2000" b="1" dirty="0">
                <a:latin typeface="Meiryo UI" panose="020B0604030504040204" pitchFamily="50" charset="-128"/>
                <a:ea typeface="Meiryo UI" panose="020B0604030504040204" pitchFamily="50" charset="-128"/>
              </a:rPr>
              <a:t> 横断検索用データカタログと詳細検索用データカタログの使い方</a:t>
            </a:r>
          </a:p>
        </p:txBody>
      </p:sp>
      <p:sp>
        <p:nvSpPr>
          <p:cNvPr id="59" name="タイトル 4">
            <a:extLst>
              <a:ext uri="{FF2B5EF4-FFF2-40B4-BE49-F238E27FC236}">
                <a16:creationId xmlns:a16="http://schemas.microsoft.com/office/drawing/2014/main" id="{26358F5C-85BF-4344-864C-4B254AEAB0F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4.1.</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詳細検索用データカタログと横断検索用データカタログ関係・使い分けについて</a:t>
            </a:r>
          </a:p>
        </p:txBody>
      </p:sp>
      <p:sp>
        <p:nvSpPr>
          <p:cNvPr id="63" name="正方形/長方形 62">
            <a:extLst>
              <a:ext uri="{FF2B5EF4-FFF2-40B4-BE49-F238E27FC236}">
                <a16:creationId xmlns:a16="http://schemas.microsoft.com/office/drawing/2014/main" id="{0BC988DD-5856-46CA-89E7-A4B8E6A2884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672370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12700" y="128633"/>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目次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en-US" altLang="ja-JP" sz="2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2F3086B2-2B1D-447B-82AF-CD5C16C88747}"/>
              </a:ext>
            </a:extLst>
          </p:cNvPr>
          <p:cNvSpPr/>
          <p:nvPr/>
        </p:nvSpPr>
        <p:spPr>
          <a:xfrm>
            <a:off x="480525" y="810016"/>
            <a:ext cx="11230949" cy="5016758"/>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解説編</a:t>
            </a:r>
            <a:endParaRPr lang="en-US" altLang="ja-JP" sz="2000" b="1" dirty="0">
              <a:latin typeface="Meiryo UI" panose="020B0604030504040204" pitchFamily="50" charset="-128"/>
              <a:ea typeface="Meiryo UI" panose="020B0604030504040204" pitchFamily="50" charset="-128"/>
            </a:endParaRPr>
          </a:p>
          <a:p>
            <a:pPr marL="552953" indent="-338024">
              <a:buAutoNum type="arabicPeriod"/>
            </a:pPr>
            <a:r>
              <a:rPr lang="en-US" altLang="ja-JP" sz="2000" b="1" dirty="0">
                <a:latin typeface="Meiryo UI" panose="020B0604030504040204" pitchFamily="50" charset="-128"/>
                <a:ea typeface="Meiryo UI" panose="020B0604030504040204" pitchFamily="50" charset="-128"/>
              </a:rPr>
              <a:t> SIP</a:t>
            </a:r>
            <a:r>
              <a:rPr lang="ja-JP" altLang="en-US" sz="2000" b="1" dirty="0">
                <a:latin typeface="Meiryo UI" panose="020B0604030504040204" pitchFamily="50" charset="-128"/>
                <a:ea typeface="Meiryo UI" panose="020B0604030504040204" pitchFamily="50" charset="-128"/>
              </a:rPr>
              <a:t>分野間データ連携基盤</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とは</a:t>
            </a:r>
            <a:endParaRPr lang="en-US" altLang="ja-JP" sz="2000" b="1"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1.1. SIP</a:t>
            </a:r>
            <a:r>
              <a:rPr lang="ja-JP" altLang="en-US" sz="2000" dirty="0">
                <a:latin typeface="Meiryo UI" panose="020B0604030504040204" pitchFamily="50" charset="-128"/>
                <a:ea typeface="Meiryo UI" panose="020B0604030504040204" pitchFamily="50" charset="-128"/>
              </a:rPr>
              <a:t>分野間データ連携基盤</a:t>
            </a:r>
            <a:r>
              <a:rPr lang="en-US" altLang="ja-JP" sz="2000" dirty="0">
                <a:latin typeface="Meiryo UI" panose="020B0604030504040204" pitchFamily="50" charset="-128"/>
                <a:ea typeface="Meiryo UI" panose="020B0604030504040204" pitchFamily="50" charset="-128"/>
              </a:rPr>
              <a:t>(CADDE)</a:t>
            </a:r>
            <a:r>
              <a:rPr lang="ja-JP" altLang="en-US" sz="2000" dirty="0">
                <a:latin typeface="Meiryo UI" panose="020B0604030504040204" pitchFamily="50" charset="-128"/>
                <a:ea typeface="Meiryo UI" panose="020B0604030504040204" pitchFamily="50" charset="-128"/>
              </a:rPr>
              <a:t>とは</a:t>
            </a:r>
            <a:endParaRPr lang="en-US" altLang="ja-JP" sz="2000"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1.2. CADDE  2021</a:t>
            </a:r>
            <a:r>
              <a:rPr lang="ja-JP" altLang="en-US" sz="2000" dirty="0">
                <a:latin typeface="Meiryo UI" panose="020B0604030504040204" pitchFamily="50" charset="-128"/>
                <a:ea typeface="Meiryo UI" panose="020B0604030504040204" pitchFamily="50" charset="-128"/>
              </a:rPr>
              <a:t>年度提供の機能概要および</a:t>
            </a:r>
            <a:r>
              <a:rPr lang="en-US" altLang="ja-JP" sz="2000" dirty="0">
                <a:latin typeface="Meiryo UI" panose="020B0604030504040204" pitchFamily="50" charset="-128"/>
                <a:ea typeface="Meiryo UI" panose="020B0604030504040204" pitchFamily="50" charset="-128"/>
              </a:rPr>
              <a:t>2020</a:t>
            </a:r>
            <a:r>
              <a:rPr lang="ja-JP" altLang="en-US" sz="2000" dirty="0">
                <a:latin typeface="Meiryo UI" panose="020B0604030504040204" pitchFamily="50" charset="-128"/>
                <a:ea typeface="Meiryo UI" panose="020B0604030504040204" pitchFamily="50" charset="-128"/>
              </a:rPr>
              <a:t>年度版からの変更概要</a:t>
            </a:r>
            <a:endParaRPr lang="en-US" altLang="ja-JP" sz="2000" dirty="0">
              <a:latin typeface="Meiryo UI" panose="020B0604030504040204" pitchFamily="50" charset="-128"/>
              <a:ea typeface="Meiryo UI" panose="020B0604030504040204" pitchFamily="50" charset="-128"/>
            </a:endParaRPr>
          </a:p>
          <a:p>
            <a:pPr marL="1322788" lvl="1" indent="-777650"/>
            <a:r>
              <a:rPr lang="en-US" altLang="ja-JP" sz="2000" dirty="0">
                <a:latin typeface="Meiryo UI" panose="020B0604030504040204" pitchFamily="50" charset="-128"/>
                <a:ea typeface="Meiryo UI" panose="020B0604030504040204" pitchFamily="50" charset="-128"/>
              </a:rPr>
              <a:t>1.3. CADDE  </a:t>
            </a:r>
            <a:r>
              <a:rPr lang="ja-JP" altLang="en-US" sz="2000" dirty="0">
                <a:latin typeface="Meiryo UI" panose="020B0604030504040204" pitchFamily="50" charset="-128"/>
                <a:ea typeface="Meiryo UI" panose="020B0604030504040204" pitchFamily="50" charset="-128"/>
              </a:rPr>
              <a:t>ユースケース　コネクタによるデータ取得</a:t>
            </a:r>
            <a:endParaRPr lang="en-US" altLang="ja-JP" sz="2000" dirty="0">
              <a:latin typeface="Meiryo UI" panose="020B0604030504040204" pitchFamily="50" charset="-128"/>
              <a:ea typeface="Meiryo UI" panose="020B0604030504040204" pitchFamily="50" charset="-128"/>
            </a:endParaRPr>
          </a:p>
          <a:p>
            <a:pPr marL="1322788" lvl="1" indent="-777650"/>
            <a:endParaRPr lang="en-US" altLang="ja-JP" sz="2000" dirty="0">
              <a:latin typeface="Meiryo UI" panose="020B0604030504040204" pitchFamily="50" charset="-128"/>
              <a:ea typeface="Meiryo UI" panose="020B0604030504040204" pitchFamily="50" charset="-128"/>
            </a:endParaRPr>
          </a:p>
          <a:p>
            <a:pPr marL="552953" indent="-338024">
              <a:buAutoNum type="arabicPeriod"/>
            </a:pP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データカタログの概念と</a:t>
            </a:r>
            <a:r>
              <a:rPr lang="en-US" altLang="ja-JP" sz="2000" b="1" dirty="0">
                <a:latin typeface="Meiryo UI" panose="020B0604030504040204" pitchFamily="50" charset="-128"/>
                <a:ea typeface="Meiryo UI" panose="020B0604030504040204" pitchFamily="50" charset="-128"/>
              </a:rPr>
              <a:t>SIP</a:t>
            </a:r>
            <a:r>
              <a:rPr lang="ja-JP" altLang="en-US" sz="2000" b="1" dirty="0">
                <a:latin typeface="Meiryo UI" panose="020B0604030504040204" pitchFamily="50" charset="-128"/>
                <a:ea typeface="Meiryo UI" panose="020B0604030504040204" pitchFamily="50" charset="-128"/>
              </a:rPr>
              <a:t>データカタログ項目仕様</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2.1. </a:t>
            </a:r>
            <a:r>
              <a:rPr lang="ja-JP" altLang="en-US" sz="2000" dirty="0">
                <a:latin typeface="Meiryo UI" panose="020B0604030504040204" pitchFamily="50" charset="-128"/>
                <a:ea typeface="Meiryo UI" panose="020B0604030504040204" pitchFamily="50" charset="-128"/>
              </a:rPr>
              <a:t>データカタログの概念と</a:t>
            </a:r>
            <a:r>
              <a:rPr lang="en-US" altLang="ja-JP" sz="2000" dirty="0">
                <a:latin typeface="Meiryo UI" panose="020B0604030504040204" pitchFamily="50" charset="-128"/>
                <a:ea typeface="Meiryo UI" panose="020B0604030504040204" pitchFamily="50" charset="-128"/>
              </a:rPr>
              <a:t>SIP</a:t>
            </a:r>
            <a:r>
              <a:rPr lang="ja-JP" altLang="en-US" sz="2000" dirty="0">
                <a:latin typeface="Meiryo UI" panose="020B0604030504040204" pitchFamily="50" charset="-128"/>
                <a:ea typeface="Meiryo UI" panose="020B0604030504040204" pitchFamily="50" charset="-128"/>
              </a:rPr>
              <a:t>データカタログ項目仕様</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2.2. SIP</a:t>
            </a:r>
            <a:r>
              <a:rPr lang="ja-JP" altLang="en-US" sz="2000" dirty="0">
                <a:latin typeface="Meiryo UI" panose="020B0604030504040204" pitchFamily="50" charset="-128"/>
                <a:ea typeface="Meiryo UI" panose="020B0604030504040204" pitchFamily="50" charset="-128"/>
              </a:rPr>
              <a:t>データカタログ項目仕様の概要</a:t>
            </a:r>
            <a:r>
              <a:rPr lang="en-US" alt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策定方針</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2.3. </a:t>
            </a:r>
            <a:r>
              <a:rPr lang="ja-JP" altLang="en-US" sz="2000" dirty="0">
                <a:latin typeface="Meiryo UI" panose="020B0604030504040204" pitchFamily="50" charset="-128"/>
                <a:ea typeface="Meiryo UI" panose="020B0604030504040204" pitchFamily="50" charset="-128"/>
              </a:rPr>
              <a:t>データカタログ項目仕様</a:t>
            </a:r>
            <a:r>
              <a:rPr lang="en-US" altLang="ja-JP" sz="2000" dirty="0">
                <a:latin typeface="Meiryo UI" panose="020B0604030504040204" pitchFamily="50" charset="-128"/>
                <a:ea typeface="Meiryo UI" panose="020B0604030504040204" pitchFamily="50" charset="-128"/>
              </a:rPr>
              <a:t>V2.0</a:t>
            </a:r>
            <a:r>
              <a:rPr lang="ja-JP" altLang="en-US" sz="2000" dirty="0">
                <a:latin typeface="Meiryo UI" panose="020B0604030504040204" pitchFamily="50" charset="-128"/>
                <a:ea typeface="Meiryo UI" panose="020B0604030504040204" pitchFamily="50" charset="-128"/>
              </a:rPr>
              <a:t>の項目一覧</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2.4. </a:t>
            </a:r>
            <a:r>
              <a:rPr lang="ja-JP" altLang="en-US" sz="2000" dirty="0">
                <a:latin typeface="Meiryo UI" panose="020B0604030504040204" pitchFamily="50" charset="-128"/>
                <a:ea typeface="Meiryo UI" panose="020B0604030504040204" pitchFamily="50" charset="-128"/>
              </a:rPr>
              <a:t>データカタログ項目値の列挙値型と列挙値表</a:t>
            </a:r>
            <a:endParaRPr lang="en-US" altLang="ja-JP" sz="2000" dirty="0">
              <a:latin typeface="Meiryo UI" panose="020B0604030504040204" pitchFamily="50" charset="-128"/>
              <a:ea typeface="Meiryo UI" panose="020B0604030504040204" pitchFamily="50" charset="-128"/>
            </a:endParaRPr>
          </a:p>
          <a:p>
            <a:pPr marL="777650" lvl="1" indent="-232514"/>
            <a:endParaRPr lang="en-US" altLang="ja-JP" sz="2000" dirty="0">
              <a:latin typeface="Meiryo UI" panose="020B0604030504040204" pitchFamily="50" charset="-128"/>
              <a:ea typeface="Meiryo UI" panose="020B0604030504040204" pitchFamily="50" charset="-128"/>
            </a:endParaRPr>
          </a:p>
          <a:p>
            <a:pPr marL="552953" indent="-338024">
              <a:buFontTx/>
              <a:buAutoNum type="arabicPeriod"/>
            </a:pPr>
            <a:r>
              <a:rPr lang="ja-JP" altLang="en-US" sz="2000" b="1" dirty="0">
                <a:latin typeface="Meiryo UI" panose="020B0604030504040204" pitchFamily="50" charset="-128"/>
                <a:ea typeface="Meiryo UI" panose="020B0604030504040204" pitchFamily="50" charset="-128"/>
              </a:rPr>
              <a:t> データカタログ作成ツール・分野横断検索</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3.1. </a:t>
            </a:r>
            <a:r>
              <a:rPr lang="ja-JP" altLang="en-US" sz="2000" dirty="0">
                <a:latin typeface="Meiryo UI" panose="020B0604030504040204" pitchFamily="50" charset="-128"/>
                <a:ea typeface="Meiryo UI" panose="020B0604030504040204" pitchFamily="50" charset="-128"/>
              </a:rPr>
              <a:t>データカタログ作成ツールの機能</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3.2. </a:t>
            </a:r>
            <a:r>
              <a:rPr lang="ja-JP" altLang="en-US" sz="2000" dirty="0">
                <a:latin typeface="Meiryo UI" panose="020B0604030504040204" pitchFamily="50" charset="-128"/>
                <a:ea typeface="Meiryo UI" panose="020B0604030504040204" pitchFamily="50" charset="-128"/>
              </a:rPr>
              <a:t>データカタログ横断検索サービス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3.3. </a:t>
            </a:r>
            <a:r>
              <a:rPr lang="ja-JP" altLang="en-US" sz="2000" dirty="0">
                <a:latin typeface="Meiryo UI" panose="020B0604030504040204" pitchFamily="50" charset="-128"/>
                <a:ea typeface="Meiryo UI" panose="020B0604030504040204" pitchFamily="50" charset="-128"/>
              </a:rPr>
              <a:t>横断検索が利用する</a:t>
            </a:r>
            <a:r>
              <a:rPr lang="en-US" altLang="ja-JP" sz="2000" dirty="0">
                <a:latin typeface="Meiryo UI" panose="020B0604030504040204" pitchFamily="50" charset="-128"/>
                <a:ea typeface="Meiryo UI" panose="020B0604030504040204" pitchFamily="50" charset="-128"/>
              </a:rPr>
              <a:t>CKAN</a:t>
            </a:r>
            <a:r>
              <a:rPr lang="ja-JP" altLang="en-US" sz="2000" dirty="0">
                <a:latin typeface="Meiryo UI" panose="020B0604030504040204" pitchFamily="50" charset="-128"/>
                <a:ea typeface="Meiryo UI" panose="020B0604030504040204" pitchFamily="50" charset="-128"/>
              </a:rPr>
              <a:t>の</a:t>
            </a:r>
            <a:r>
              <a:rPr lang="en-US" altLang="ja-JP" sz="2000" dirty="0">
                <a:latin typeface="Meiryo UI" panose="020B0604030504040204" pitchFamily="50" charset="-128"/>
                <a:ea typeface="Meiryo UI" panose="020B0604030504040204" pitchFamily="50" charset="-128"/>
              </a:rPr>
              <a:t>API</a:t>
            </a:r>
          </a:p>
        </p:txBody>
      </p:sp>
    </p:spTree>
    <p:extLst>
      <p:ext uri="{BB962C8B-B14F-4D97-AF65-F5344CB8AC3E}">
        <p14:creationId xmlns:p14="http://schemas.microsoft.com/office/powerpoint/2010/main" val="1986239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608C4B5-575E-4030-B7D2-E1EB14207D5E}"/>
              </a:ext>
            </a:extLst>
          </p:cNvPr>
          <p:cNvSpPr/>
          <p:nvPr/>
        </p:nvSpPr>
        <p:spPr>
          <a:xfrm>
            <a:off x="6982476" y="3666523"/>
            <a:ext cx="4770421" cy="2549630"/>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46BDE3DE-1BA1-40CC-8DE3-A153FEEF5515}"/>
              </a:ext>
            </a:extLst>
          </p:cNvPr>
          <p:cNvSpPr/>
          <p:nvPr/>
        </p:nvSpPr>
        <p:spPr>
          <a:xfrm>
            <a:off x="3927595" y="5576099"/>
            <a:ext cx="2852142" cy="1171735"/>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8EEF3EF2-FAEC-4B34-9012-057D00265086}"/>
              </a:ext>
            </a:extLst>
          </p:cNvPr>
          <p:cNvSpPr txBox="1"/>
          <p:nvPr/>
        </p:nvSpPr>
        <p:spPr>
          <a:xfrm>
            <a:off x="3901591" y="6474261"/>
            <a:ext cx="2355449" cy="252612"/>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横断検索サービス</a:t>
            </a:r>
            <a:endParaRPr lang="en-US" altLang="ja-JP" sz="1401" dirty="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218CD8B2-8CA9-4F45-B471-4B5DB778C8F3}"/>
              </a:ext>
            </a:extLst>
          </p:cNvPr>
          <p:cNvSpPr/>
          <p:nvPr/>
        </p:nvSpPr>
        <p:spPr>
          <a:xfrm>
            <a:off x="5577425" y="5637794"/>
            <a:ext cx="974769" cy="545264"/>
          </a:xfrm>
          <a:prstGeom prst="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6" name="正方形/長方形 5">
            <a:extLst>
              <a:ext uri="{FF2B5EF4-FFF2-40B4-BE49-F238E27FC236}">
                <a16:creationId xmlns:a16="http://schemas.microsoft.com/office/drawing/2014/main" id="{81A60688-DBB5-4A91-BD7C-8EEC61A86A8B}"/>
              </a:ext>
            </a:extLst>
          </p:cNvPr>
          <p:cNvSpPr/>
          <p:nvPr/>
        </p:nvSpPr>
        <p:spPr>
          <a:xfrm>
            <a:off x="4155137" y="5637794"/>
            <a:ext cx="974769" cy="54526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7" name="円柱 6">
            <a:extLst>
              <a:ext uri="{FF2B5EF4-FFF2-40B4-BE49-F238E27FC236}">
                <a16:creationId xmlns:a16="http://schemas.microsoft.com/office/drawing/2014/main" id="{DE1963D4-3FC9-43B9-86FE-9181390F6565}"/>
              </a:ext>
            </a:extLst>
          </p:cNvPr>
          <p:cNvSpPr/>
          <p:nvPr/>
        </p:nvSpPr>
        <p:spPr>
          <a:xfrm flipH="1">
            <a:off x="4932417" y="6069478"/>
            <a:ext cx="793247" cy="40478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26F6EA6C-8D75-409F-806B-33DEB74122E5}"/>
              </a:ext>
            </a:extLst>
          </p:cNvPr>
          <p:cNvSpPr/>
          <p:nvPr/>
        </p:nvSpPr>
        <p:spPr>
          <a:xfrm>
            <a:off x="428255" y="3177438"/>
            <a:ext cx="2656913" cy="271896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816069B1-0176-41FC-BE42-035654B754DA}"/>
              </a:ext>
            </a:extLst>
          </p:cNvPr>
          <p:cNvSpPr/>
          <p:nvPr/>
        </p:nvSpPr>
        <p:spPr>
          <a:xfrm>
            <a:off x="3038869" y="3582071"/>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0" name="スマイル 9">
            <a:extLst>
              <a:ext uri="{FF2B5EF4-FFF2-40B4-BE49-F238E27FC236}">
                <a16:creationId xmlns:a16="http://schemas.microsoft.com/office/drawing/2014/main" id="{153F4491-31E1-42CB-9B75-7415C09CFEDB}"/>
              </a:ext>
            </a:extLst>
          </p:cNvPr>
          <p:cNvSpPr/>
          <p:nvPr/>
        </p:nvSpPr>
        <p:spPr>
          <a:xfrm>
            <a:off x="682303" y="4381986"/>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16B80504-DD15-4006-AEDA-3348D57043FF}"/>
              </a:ext>
            </a:extLst>
          </p:cNvPr>
          <p:cNvSpPr/>
          <p:nvPr/>
        </p:nvSpPr>
        <p:spPr>
          <a:xfrm>
            <a:off x="2404048" y="3965513"/>
            <a:ext cx="645044" cy="1894226"/>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BA0367C5-A35D-440F-8D4C-813ADF3EB3B3}"/>
              </a:ext>
            </a:extLst>
          </p:cNvPr>
          <p:cNvSpPr/>
          <p:nvPr/>
        </p:nvSpPr>
        <p:spPr>
          <a:xfrm>
            <a:off x="7039885" y="4423149"/>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提供者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endParaRPr lang="en-US" altLang="ja-JP" sz="1401" dirty="0">
              <a:solidFill>
                <a:schemeClr val="tx1"/>
              </a:solidFill>
              <a:latin typeface="Meiryo UI" panose="020B0604030504040204" pitchFamily="50" charset="-128"/>
              <a:ea typeface="Meiryo UI" panose="020B0604030504040204" pitchFamily="50" charset="-128"/>
            </a:endParaRPr>
          </a:p>
        </p:txBody>
      </p:sp>
      <p:cxnSp>
        <p:nvCxnSpPr>
          <p:cNvPr id="13" name="直線矢印コネクタ 198">
            <a:extLst>
              <a:ext uri="{FF2B5EF4-FFF2-40B4-BE49-F238E27FC236}">
                <a16:creationId xmlns:a16="http://schemas.microsoft.com/office/drawing/2014/main" id="{0808366F-5611-402F-B7D5-BDDC3953ABAD}"/>
              </a:ext>
            </a:extLst>
          </p:cNvPr>
          <p:cNvCxnSpPr>
            <a:cxnSpLocks/>
            <a:endCxn id="5" idx="0"/>
          </p:cNvCxnSpPr>
          <p:nvPr/>
        </p:nvCxnSpPr>
        <p:spPr>
          <a:xfrm rot="10800000" flipV="1">
            <a:off x="6064811" y="4221514"/>
            <a:ext cx="3160483" cy="1416280"/>
          </a:xfrm>
          <a:prstGeom prst="bentConnector2">
            <a:avLst/>
          </a:prstGeom>
          <a:ln w="28575">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スマイル 13">
            <a:extLst>
              <a:ext uri="{FF2B5EF4-FFF2-40B4-BE49-F238E27FC236}">
                <a16:creationId xmlns:a16="http://schemas.microsoft.com/office/drawing/2014/main" id="{19CF4414-19D9-4547-99FA-F95FDEB0E4EF}"/>
              </a:ext>
            </a:extLst>
          </p:cNvPr>
          <p:cNvSpPr/>
          <p:nvPr/>
        </p:nvSpPr>
        <p:spPr>
          <a:xfrm>
            <a:off x="7762301" y="4625732"/>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01722481-1681-47D4-8F7F-07138AB9FE0D}"/>
              </a:ext>
            </a:extLst>
          </p:cNvPr>
          <p:cNvSpPr/>
          <p:nvPr/>
        </p:nvSpPr>
        <p:spPr>
          <a:xfrm>
            <a:off x="2926822" y="3617826"/>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0DA8D5C5-7A71-40EB-ADE3-3AF9133D1709}"/>
              </a:ext>
            </a:extLst>
          </p:cNvPr>
          <p:cNvSpPr/>
          <p:nvPr/>
        </p:nvSpPr>
        <p:spPr>
          <a:xfrm>
            <a:off x="2501003" y="4994804"/>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32DD4ADA-693C-4B38-86E0-DED46CBDCB10}"/>
              </a:ext>
            </a:extLst>
          </p:cNvPr>
          <p:cNvSpPr/>
          <p:nvPr/>
        </p:nvSpPr>
        <p:spPr>
          <a:xfrm>
            <a:off x="1560301" y="3978298"/>
            <a:ext cx="805547" cy="1856895"/>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18" name="直線矢印コネクタ 198">
            <a:extLst>
              <a:ext uri="{FF2B5EF4-FFF2-40B4-BE49-F238E27FC236}">
                <a16:creationId xmlns:a16="http://schemas.microsoft.com/office/drawing/2014/main" id="{8C00FAAC-D797-4BC4-9193-273B385A391B}"/>
              </a:ext>
            </a:extLst>
          </p:cNvPr>
          <p:cNvCxnSpPr>
            <a:cxnSpLocks/>
            <a:stCxn id="10" idx="4"/>
          </p:cNvCxnSpPr>
          <p:nvPr/>
        </p:nvCxnSpPr>
        <p:spPr>
          <a:xfrm rot="16200000" flipH="1">
            <a:off x="4730881" y="1002960"/>
            <a:ext cx="637681" cy="8268167"/>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ECE244C7-4625-4937-85AE-717F6A88602B}"/>
              </a:ext>
            </a:extLst>
          </p:cNvPr>
          <p:cNvCxnSpPr>
            <a:cxnSpLocks/>
            <a:stCxn id="6" idx="0"/>
            <a:endCxn id="10" idx="0"/>
          </p:cNvCxnSpPr>
          <p:nvPr/>
        </p:nvCxnSpPr>
        <p:spPr>
          <a:xfrm rot="16200000" flipV="1">
            <a:off x="2151176" y="3146448"/>
            <a:ext cx="1255808" cy="3726884"/>
          </a:xfrm>
          <a:prstGeom prst="bentConnector3">
            <a:avLst>
              <a:gd name="adj1" fmla="val 118203"/>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905BB7A-929A-4667-9976-8ADB0A298FE4}"/>
              </a:ext>
            </a:extLst>
          </p:cNvPr>
          <p:cNvCxnSpPr>
            <a:cxnSpLocks/>
          </p:cNvCxnSpPr>
          <p:nvPr/>
        </p:nvCxnSpPr>
        <p:spPr bwMode="auto">
          <a:xfrm>
            <a:off x="398954" y="2432729"/>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A60014B9-2F09-4D5D-8607-90983C003A2A}"/>
              </a:ext>
            </a:extLst>
          </p:cNvPr>
          <p:cNvCxnSpPr>
            <a:cxnSpLocks/>
          </p:cNvCxnSpPr>
          <p:nvPr/>
        </p:nvCxnSpPr>
        <p:spPr bwMode="auto">
          <a:xfrm>
            <a:off x="6905625" y="2432729"/>
            <a:ext cx="4848922"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22" name="テキスト ボックス 21">
            <a:extLst>
              <a:ext uri="{FF2B5EF4-FFF2-40B4-BE49-F238E27FC236}">
                <a16:creationId xmlns:a16="http://schemas.microsoft.com/office/drawing/2014/main" id="{344E34FC-57BE-46E8-82FA-DE6D6C6E34B9}"/>
              </a:ext>
            </a:extLst>
          </p:cNvPr>
          <p:cNvSpPr txBox="1"/>
          <p:nvPr/>
        </p:nvSpPr>
        <p:spPr>
          <a:xfrm>
            <a:off x="513885" y="2036864"/>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23" name="テキスト ボックス 22">
            <a:extLst>
              <a:ext uri="{FF2B5EF4-FFF2-40B4-BE49-F238E27FC236}">
                <a16:creationId xmlns:a16="http://schemas.microsoft.com/office/drawing/2014/main" id="{B39B4344-AECB-45FB-B87D-4749D57DC5DB}"/>
              </a:ext>
            </a:extLst>
          </p:cNvPr>
          <p:cNvSpPr txBox="1"/>
          <p:nvPr/>
        </p:nvSpPr>
        <p:spPr>
          <a:xfrm>
            <a:off x="425787" y="3172538"/>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24" name="テキスト ボックス 23">
            <a:extLst>
              <a:ext uri="{FF2B5EF4-FFF2-40B4-BE49-F238E27FC236}">
                <a16:creationId xmlns:a16="http://schemas.microsoft.com/office/drawing/2014/main" id="{5E9631F2-B4F3-41F8-92E5-66895B230CF7}"/>
              </a:ext>
            </a:extLst>
          </p:cNvPr>
          <p:cNvSpPr txBox="1"/>
          <p:nvPr/>
        </p:nvSpPr>
        <p:spPr>
          <a:xfrm>
            <a:off x="6982475" y="3669230"/>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25" name="正方形/長方形 24">
            <a:extLst>
              <a:ext uri="{FF2B5EF4-FFF2-40B4-BE49-F238E27FC236}">
                <a16:creationId xmlns:a16="http://schemas.microsoft.com/office/drawing/2014/main" id="{79B3F54F-E8DC-4186-9E76-F853CFA21A8F}"/>
              </a:ext>
            </a:extLst>
          </p:cNvPr>
          <p:cNvSpPr/>
          <p:nvPr/>
        </p:nvSpPr>
        <p:spPr>
          <a:xfrm>
            <a:off x="8292037" y="4423149"/>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26" name="直線矢印コネクタ 25">
            <a:extLst>
              <a:ext uri="{FF2B5EF4-FFF2-40B4-BE49-F238E27FC236}">
                <a16:creationId xmlns:a16="http://schemas.microsoft.com/office/drawing/2014/main" id="{264FE83E-2072-4FA7-9D39-1C00A87754FE}"/>
              </a:ext>
            </a:extLst>
          </p:cNvPr>
          <p:cNvCxnSpPr>
            <a:cxnSpLocks/>
            <a:stCxn id="25" idx="3"/>
          </p:cNvCxnSpPr>
          <p:nvPr/>
        </p:nvCxnSpPr>
        <p:spPr>
          <a:xfrm flipV="1">
            <a:off x="8767076" y="4659885"/>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5F5E2E87-9019-422C-9CC2-4AFAF4231937}"/>
              </a:ext>
            </a:extLst>
          </p:cNvPr>
          <p:cNvCxnSpPr>
            <a:cxnSpLocks/>
            <a:stCxn id="25" idx="3"/>
            <a:endCxn id="46" idx="0"/>
          </p:cNvCxnSpPr>
          <p:nvPr/>
        </p:nvCxnSpPr>
        <p:spPr>
          <a:xfrm>
            <a:off x="8767076" y="4849846"/>
            <a:ext cx="1030468" cy="294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四角形: メモ 27">
            <a:extLst>
              <a:ext uri="{FF2B5EF4-FFF2-40B4-BE49-F238E27FC236}">
                <a16:creationId xmlns:a16="http://schemas.microsoft.com/office/drawing/2014/main" id="{E0322F5C-5DCE-41BD-8570-D12F69A61447}"/>
              </a:ext>
            </a:extLst>
          </p:cNvPr>
          <p:cNvSpPr/>
          <p:nvPr/>
        </p:nvSpPr>
        <p:spPr>
          <a:xfrm>
            <a:off x="507234" y="3662002"/>
            <a:ext cx="961489" cy="50427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400" dirty="0">
                <a:latin typeface="Meiryo UI" panose="020B0604030504040204" pitchFamily="50" charset="-128"/>
                <a:ea typeface="Meiryo UI" panose="020B0604030504040204" pitchFamily="50" charset="-128"/>
              </a:rPr>
              <a:t>横断検索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カタログ</a:t>
            </a:r>
          </a:p>
        </p:txBody>
      </p:sp>
      <p:sp>
        <p:nvSpPr>
          <p:cNvPr id="29" name="四角形: メモ 28">
            <a:extLst>
              <a:ext uri="{FF2B5EF4-FFF2-40B4-BE49-F238E27FC236}">
                <a16:creationId xmlns:a16="http://schemas.microsoft.com/office/drawing/2014/main" id="{131C25FD-9060-4997-8FFA-6E072FDE3611}"/>
              </a:ext>
            </a:extLst>
          </p:cNvPr>
          <p:cNvSpPr/>
          <p:nvPr/>
        </p:nvSpPr>
        <p:spPr>
          <a:xfrm>
            <a:off x="507234" y="5033909"/>
            <a:ext cx="961489" cy="504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400" dirty="0">
                <a:latin typeface="Meiryo UI" panose="020B0604030504040204" pitchFamily="50" charset="-128"/>
                <a:ea typeface="Meiryo UI" panose="020B0604030504040204" pitchFamily="50" charset="-128"/>
              </a:rPr>
              <a:t>詳細検索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カタログ</a:t>
            </a:r>
          </a:p>
        </p:txBody>
      </p:sp>
      <p:sp>
        <p:nvSpPr>
          <p:cNvPr id="30" name="正方形/長方形 29">
            <a:extLst>
              <a:ext uri="{FF2B5EF4-FFF2-40B4-BE49-F238E27FC236}">
                <a16:creationId xmlns:a16="http://schemas.microsoft.com/office/drawing/2014/main" id="{F6576F64-1F0D-4FD9-B98A-85D5A235073B}"/>
              </a:ext>
            </a:extLst>
          </p:cNvPr>
          <p:cNvSpPr/>
          <p:nvPr/>
        </p:nvSpPr>
        <p:spPr>
          <a:xfrm>
            <a:off x="6978038" y="2528434"/>
            <a:ext cx="4770421" cy="100761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6107A1C-AB54-4573-BF43-33BDAE02060D}"/>
              </a:ext>
            </a:extLst>
          </p:cNvPr>
          <p:cNvSpPr/>
          <p:nvPr/>
        </p:nvSpPr>
        <p:spPr>
          <a:xfrm>
            <a:off x="9183638" y="2626204"/>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オープンデータ</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CKAN</a:t>
            </a:r>
            <a:br>
              <a:rPr lang="en-US" altLang="ja-JP" sz="1000" dirty="0">
                <a:latin typeface="Meiryo UI" panose="020B0604030504040204" pitchFamily="50" charset="-128"/>
                <a:ea typeface="Meiryo UI" panose="020B0604030504040204" pitchFamily="50" charset="-128"/>
              </a:rPr>
            </a:br>
            <a:endParaRPr lang="ja-JP" altLang="en-US" sz="1000" dirty="0">
              <a:latin typeface="Meiryo UI" panose="020B0604030504040204" pitchFamily="50" charset="-128"/>
              <a:ea typeface="Meiryo UI" panose="020B0604030504040204" pitchFamily="50" charset="-128"/>
            </a:endParaRPr>
          </a:p>
        </p:txBody>
      </p:sp>
      <p:sp>
        <p:nvSpPr>
          <p:cNvPr id="32" name="フローチャート: 書類 31">
            <a:extLst>
              <a:ext uri="{FF2B5EF4-FFF2-40B4-BE49-F238E27FC236}">
                <a16:creationId xmlns:a16="http://schemas.microsoft.com/office/drawing/2014/main" id="{2E9E2421-4121-4615-953E-B09604C8ABE1}"/>
              </a:ext>
            </a:extLst>
          </p:cNvPr>
          <p:cNvSpPr/>
          <p:nvPr/>
        </p:nvSpPr>
        <p:spPr>
          <a:xfrm>
            <a:off x="9371605" y="3003976"/>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7AB3C00D-B9F4-4CC4-A680-989FC1CE18F4}"/>
              </a:ext>
            </a:extLst>
          </p:cNvPr>
          <p:cNvSpPr/>
          <p:nvPr/>
        </p:nvSpPr>
        <p:spPr>
          <a:xfrm>
            <a:off x="10673665" y="2556392"/>
            <a:ext cx="971969" cy="936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34" name="円柱 33">
            <a:extLst>
              <a:ext uri="{FF2B5EF4-FFF2-40B4-BE49-F238E27FC236}">
                <a16:creationId xmlns:a16="http://schemas.microsoft.com/office/drawing/2014/main" id="{8ABFE6D4-FB83-4AC7-B520-C7D82C0F9C92}"/>
              </a:ext>
            </a:extLst>
          </p:cNvPr>
          <p:cNvSpPr/>
          <p:nvPr/>
        </p:nvSpPr>
        <p:spPr>
          <a:xfrm>
            <a:off x="10772287" y="2748483"/>
            <a:ext cx="774725" cy="723600"/>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15813B2F-CA65-4D3C-9E7D-0E36D0AC851A}"/>
              </a:ext>
            </a:extLst>
          </p:cNvPr>
          <p:cNvSpPr txBox="1"/>
          <p:nvPr/>
        </p:nvSpPr>
        <p:spPr>
          <a:xfrm>
            <a:off x="6973766" y="2522075"/>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36" name="楕円 35">
            <a:extLst>
              <a:ext uri="{FF2B5EF4-FFF2-40B4-BE49-F238E27FC236}">
                <a16:creationId xmlns:a16="http://schemas.microsoft.com/office/drawing/2014/main" id="{BEFA8273-15A6-4443-8510-CA572EB62ADF}"/>
              </a:ext>
            </a:extLst>
          </p:cNvPr>
          <p:cNvSpPr/>
          <p:nvPr/>
        </p:nvSpPr>
        <p:spPr>
          <a:xfrm>
            <a:off x="2671668" y="3860643"/>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9" b="1" dirty="0">
                <a:latin typeface="Meiryo UI" panose="020B0604030504040204" pitchFamily="50" charset="-128"/>
                <a:ea typeface="Meiryo UI" panose="020B0604030504040204" pitchFamily="50" charset="-128"/>
              </a:rPr>
              <a:t>①</a:t>
            </a:r>
          </a:p>
        </p:txBody>
      </p:sp>
      <p:cxnSp>
        <p:nvCxnSpPr>
          <p:cNvPr id="37" name="直線矢印コネクタ 198">
            <a:extLst>
              <a:ext uri="{FF2B5EF4-FFF2-40B4-BE49-F238E27FC236}">
                <a16:creationId xmlns:a16="http://schemas.microsoft.com/office/drawing/2014/main" id="{0A2D1BD6-A81D-4C73-8168-0FC45760E52E}"/>
              </a:ext>
            </a:extLst>
          </p:cNvPr>
          <p:cNvCxnSpPr>
            <a:cxnSpLocks/>
            <a:stCxn id="5" idx="0"/>
            <a:endCxn id="31" idx="1"/>
          </p:cNvCxnSpPr>
          <p:nvPr/>
        </p:nvCxnSpPr>
        <p:spPr>
          <a:xfrm rot="5400000" flipH="1" flipV="1">
            <a:off x="6311147" y="2765303"/>
            <a:ext cx="2626155" cy="3118828"/>
          </a:xfrm>
          <a:prstGeom prst="bentConnector2">
            <a:avLst/>
          </a:prstGeom>
          <a:ln w="28575">
            <a:solidFill>
              <a:schemeClr val="accent5">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6720010-9D50-463A-96C0-745494EB128C}"/>
              </a:ext>
            </a:extLst>
          </p:cNvPr>
          <p:cNvSpPr/>
          <p:nvPr/>
        </p:nvSpPr>
        <p:spPr>
          <a:xfrm>
            <a:off x="2671668" y="5260416"/>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9" b="1" dirty="0">
                <a:latin typeface="Meiryo UI" panose="020B0604030504040204" pitchFamily="50" charset="-128"/>
                <a:ea typeface="Meiryo UI" panose="020B0604030504040204" pitchFamily="50" charset="-128"/>
              </a:rPr>
              <a:t>②</a:t>
            </a:r>
          </a:p>
        </p:txBody>
      </p:sp>
      <p:sp>
        <p:nvSpPr>
          <p:cNvPr id="39" name="テキスト ボックス 38">
            <a:extLst>
              <a:ext uri="{FF2B5EF4-FFF2-40B4-BE49-F238E27FC236}">
                <a16:creationId xmlns:a16="http://schemas.microsoft.com/office/drawing/2014/main" id="{7197FDED-605D-485B-AA1B-3FECC21D982E}"/>
              </a:ext>
            </a:extLst>
          </p:cNvPr>
          <p:cNvSpPr txBox="1"/>
          <p:nvPr/>
        </p:nvSpPr>
        <p:spPr>
          <a:xfrm>
            <a:off x="8005286" y="2036864"/>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40" name="正方形/長方形 39">
            <a:extLst>
              <a:ext uri="{FF2B5EF4-FFF2-40B4-BE49-F238E27FC236}">
                <a16:creationId xmlns:a16="http://schemas.microsoft.com/office/drawing/2014/main" id="{CF8125AA-C95D-4380-A97A-3C785EF8F85E}"/>
              </a:ext>
            </a:extLst>
          </p:cNvPr>
          <p:cNvSpPr/>
          <p:nvPr/>
        </p:nvSpPr>
        <p:spPr>
          <a:xfrm>
            <a:off x="257026" y="659958"/>
            <a:ext cx="11724494" cy="1332000"/>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51701" indent="-351701">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利用者コネクタから、「横断検索サービス」および「詳細検索用カタログ」を検索することが可能。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351701" indent="-351701">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オープンデータのカタログについては、横断検索サービスから検索していただくことが可能。</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① 横断検索サービス（利用者コネクタ経由）</a:t>
            </a:r>
          </a:p>
          <a:p>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　　　　② 詳細検索用カタログ（利用者・提供者両コネクタ経由）</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marL="352425" indent="-352425">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コマンドを使ったパターン①、②のデータカタログ検索の詳細については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TIPS-30</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42" name="正方形/長方形 41">
            <a:extLst>
              <a:ext uri="{FF2B5EF4-FFF2-40B4-BE49-F238E27FC236}">
                <a16:creationId xmlns:a16="http://schemas.microsoft.com/office/drawing/2014/main" id="{7CCC646C-60A1-43E8-B2D0-EC03BF1D300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4.2.</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コネクタを利用したデータカタログ検索パターン</a:t>
            </a:r>
          </a:p>
        </p:txBody>
      </p:sp>
      <p:sp>
        <p:nvSpPr>
          <p:cNvPr id="43" name="タイトル 4">
            <a:extLst>
              <a:ext uri="{FF2B5EF4-FFF2-40B4-BE49-F238E27FC236}">
                <a16:creationId xmlns:a16="http://schemas.microsoft.com/office/drawing/2014/main" id="{9009ECB1-989B-4F38-84EF-9DD5A060BFC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CA28D9CB-2E31-43FA-80CE-54D1EB7A8BC7}"/>
              </a:ext>
            </a:extLst>
          </p:cNvPr>
          <p:cNvSpPr/>
          <p:nvPr/>
        </p:nvSpPr>
        <p:spPr>
          <a:xfrm>
            <a:off x="9225293" y="4004537"/>
            <a:ext cx="1144502" cy="8532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50" dirty="0">
                <a:latin typeface="Meiryo UI" panose="020B0604030504040204" pitchFamily="50" charset="-128"/>
                <a:ea typeface="Meiryo UI" panose="020B0604030504040204" pitchFamily="50" charset="-128"/>
              </a:rPr>
              <a:t>横断検索用</a:t>
            </a:r>
            <a:r>
              <a:rPr lang="en-US" altLang="ja-JP" sz="1050" dirty="0">
                <a:latin typeface="Meiryo UI" panose="020B0604030504040204" pitchFamily="50" charset="-128"/>
                <a:ea typeface="Meiryo UI" panose="020B0604030504040204" pitchFamily="50" charset="-128"/>
              </a:rPr>
              <a:t>CKAN</a:t>
            </a:r>
            <a:endParaRPr lang="ja-JP" altLang="en-US" sz="1050" dirty="0">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FAB3573E-26A5-42AE-8FA5-448D85EFBD7E}"/>
              </a:ext>
            </a:extLst>
          </p:cNvPr>
          <p:cNvSpPr/>
          <p:nvPr/>
        </p:nvSpPr>
        <p:spPr>
          <a:xfrm>
            <a:off x="9225293" y="5144831"/>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47" name="フローチャート: 書類 46">
            <a:extLst>
              <a:ext uri="{FF2B5EF4-FFF2-40B4-BE49-F238E27FC236}">
                <a16:creationId xmlns:a16="http://schemas.microsoft.com/office/drawing/2014/main" id="{677EA919-4C72-4399-ADAB-0E57190F83BA}"/>
              </a:ext>
            </a:extLst>
          </p:cNvPr>
          <p:cNvSpPr/>
          <p:nvPr/>
        </p:nvSpPr>
        <p:spPr>
          <a:xfrm>
            <a:off x="9370219" y="4360533"/>
            <a:ext cx="903600" cy="432000"/>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横断検索用</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endParaRPr>
          </a:p>
        </p:txBody>
      </p:sp>
      <p:sp>
        <p:nvSpPr>
          <p:cNvPr id="48" name="フローチャート: 書類 47">
            <a:extLst>
              <a:ext uri="{FF2B5EF4-FFF2-40B4-BE49-F238E27FC236}">
                <a16:creationId xmlns:a16="http://schemas.microsoft.com/office/drawing/2014/main" id="{59F22626-28E1-4777-BCC6-DAAF991CC0FA}"/>
              </a:ext>
            </a:extLst>
          </p:cNvPr>
          <p:cNvSpPr/>
          <p:nvPr/>
        </p:nvSpPr>
        <p:spPr>
          <a:xfrm>
            <a:off x="9370001" y="5507560"/>
            <a:ext cx="904036" cy="432000"/>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詳細検索用データカタログ</a:t>
            </a:r>
            <a:endParaRPr lang="en-US" altLang="ja-JP" sz="1000" dirty="0">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30F81008-547B-4BD7-A000-55A8986316FA}"/>
              </a:ext>
            </a:extLst>
          </p:cNvPr>
          <p:cNvSpPr/>
          <p:nvPr/>
        </p:nvSpPr>
        <p:spPr>
          <a:xfrm>
            <a:off x="10673665" y="3924281"/>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50" name="円柱 49">
            <a:extLst>
              <a:ext uri="{FF2B5EF4-FFF2-40B4-BE49-F238E27FC236}">
                <a16:creationId xmlns:a16="http://schemas.microsoft.com/office/drawing/2014/main" id="{6E9E8A9F-80C5-4AFD-BA57-716C8FBDFF83}"/>
              </a:ext>
            </a:extLst>
          </p:cNvPr>
          <p:cNvSpPr/>
          <p:nvPr/>
        </p:nvSpPr>
        <p:spPr>
          <a:xfrm>
            <a:off x="10772287" y="4123214"/>
            <a:ext cx="774725" cy="721991"/>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647C33AB-3F82-48A3-A8F0-C874D98D1D7D}"/>
              </a:ext>
            </a:extLst>
          </p:cNvPr>
          <p:cNvSpPr/>
          <p:nvPr/>
        </p:nvSpPr>
        <p:spPr>
          <a:xfrm>
            <a:off x="10673665" y="5048614"/>
            <a:ext cx="971969" cy="93621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52" name="円柱 51">
            <a:extLst>
              <a:ext uri="{FF2B5EF4-FFF2-40B4-BE49-F238E27FC236}">
                <a16:creationId xmlns:a16="http://schemas.microsoft.com/office/drawing/2014/main" id="{E5C9ED3C-10C4-4273-AB9E-71E1DA51C270}"/>
              </a:ext>
            </a:extLst>
          </p:cNvPr>
          <p:cNvSpPr/>
          <p:nvPr/>
        </p:nvSpPr>
        <p:spPr>
          <a:xfrm>
            <a:off x="10772287" y="5247614"/>
            <a:ext cx="774725" cy="721247"/>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53" name="直線矢印コネクタ 52">
            <a:extLst>
              <a:ext uri="{FF2B5EF4-FFF2-40B4-BE49-F238E27FC236}">
                <a16:creationId xmlns:a16="http://schemas.microsoft.com/office/drawing/2014/main" id="{C62BAB89-C3C9-434D-A0C5-5A799DED85B9}"/>
              </a:ext>
            </a:extLst>
          </p:cNvPr>
          <p:cNvCxnSpPr>
            <a:cxnSpLocks/>
            <a:stCxn id="47" idx="3"/>
            <a:endCxn id="50" idx="2"/>
          </p:cNvCxnSpPr>
          <p:nvPr/>
        </p:nvCxnSpPr>
        <p:spPr>
          <a:xfrm flipV="1">
            <a:off x="10273819" y="4484210"/>
            <a:ext cx="498468" cy="92323"/>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8F8B0BD4-E9F6-4CBD-93E9-76D79AB8AC69}"/>
              </a:ext>
            </a:extLst>
          </p:cNvPr>
          <p:cNvCxnSpPr>
            <a:cxnSpLocks/>
            <a:stCxn id="47" idx="3"/>
            <a:endCxn id="52" idx="2"/>
          </p:cNvCxnSpPr>
          <p:nvPr/>
        </p:nvCxnSpPr>
        <p:spPr>
          <a:xfrm>
            <a:off x="10273819" y="4576533"/>
            <a:ext cx="498468" cy="103170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B82D0359-B0CB-4B8A-B96B-9E042FECD7FC}"/>
              </a:ext>
            </a:extLst>
          </p:cNvPr>
          <p:cNvCxnSpPr>
            <a:cxnSpLocks/>
            <a:stCxn id="48" idx="3"/>
            <a:endCxn id="50" idx="2"/>
          </p:cNvCxnSpPr>
          <p:nvPr/>
        </p:nvCxnSpPr>
        <p:spPr>
          <a:xfrm flipV="1">
            <a:off x="10274037" y="4484210"/>
            <a:ext cx="498250" cy="1239350"/>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1F9E54B2-1156-4E46-A4C0-1AD061C9F725}"/>
              </a:ext>
            </a:extLst>
          </p:cNvPr>
          <p:cNvCxnSpPr>
            <a:cxnSpLocks/>
            <a:stCxn id="48" idx="3"/>
            <a:endCxn id="52" idx="2"/>
          </p:cNvCxnSpPr>
          <p:nvPr/>
        </p:nvCxnSpPr>
        <p:spPr>
          <a:xfrm flipV="1">
            <a:off x="10274037" y="5608238"/>
            <a:ext cx="498250" cy="115322"/>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sp>
        <p:nvSpPr>
          <p:cNvPr id="57" name="正方形/長方形 56">
            <a:extLst>
              <a:ext uri="{FF2B5EF4-FFF2-40B4-BE49-F238E27FC236}">
                <a16:creationId xmlns:a16="http://schemas.microsoft.com/office/drawing/2014/main" id="{4AB7A718-BF73-47CE-A949-120977384F87}"/>
              </a:ext>
            </a:extLst>
          </p:cNvPr>
          <p:cNvSpPr/>
          <p:nvPr/>
        </p:nvSpPr>
        <p:spPr>
          <a:xfrm>
            <a:off x="9958796" y="4895769"/>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rPr>
              <a:t>参照</a:t>
            </a:r>
            <a:endParaRPr lang="en-US" altLang="ja-JP" sz="1108" dirty="0">
              <a:solidFill>
                <a:schemeClr val="tx1"/>
              </a:solidFill>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33D8722D-2496-41DA-BD94-3FA9C275F54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242218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B221F12E-1378-4CB8-B39E-DD5819E56CDF}"/>
              </a:ext>
            </a:extLst>
          </p:cNvPr>
          <p:cNvGrpSpPr/>
          <p:nvPr/>
        </p:nvGrpSpPr>
        <p:grpSpPr>
          <a:xfrm>
            <a:off x="290120" y="2329355"/>
            <a:ext cx="11708477" cy="4281825"/>
            <a:chOff x="613894" y="2382700"/>
            <a:chExt cx="10798440" cy="4988891"/>
          </a:xfrm>
        </p:grpSpPr>
        <p:sp>
          <p:nvSpPr>
            <p:cNvPr id="85" name="雲 84">
              <a:extLst>
                <a:ext uri="{FF2B5EF4-FFF2-40B4-BE49-F238E27FC236}">
                  <a16:creationId xmlns:a16="http://schemas.microsoft.com/office/drawing/2014/main" id="{EFA9EB6F-3408-42F1-87CA-431F9CA24B77}"/>
                </a:ext>
              </a:extLst>
            </p:cNvPr>
            <p:cNvSpPr/>
            <p:nvPr/>
          </p:nvSpPr>
          <p:spPr>
            <a:xfrm>
              <a:off x="4198621" y="3195255"/>
              <a:ext cx="1679513" cy="2928667"/>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685097" y="4124057"/>
              <a:ext cx="2811710" cy="323687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859325" y="4582060"/>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8" name="Rectangle 34">
              <a:extLst>
                <a:ext uri="{FF2B5EF4-FFF2-40B4-BE49-F238E27FC236}">
                  <a16:creationId xmlns:a16="http://schemas.microsoft.com/office/drawing/2014/main" id="{03E60D2D-9792-4858-B7EC-61663A1F344C}"/>
                </a:ext>
              </a:extLst>
            </p:cNvPr>
            <p:cNvSpPr/>
            <p:nvPr/>
          </p:nvSpPr>
          <p:spPr>
            <a:xfrm>
              <a:off x="6366502" y="4072252"/>
              <a:ext cx="5030080" cy="329933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7382550" y="4590587"/>
              <a:ext cx="1773499" cy="1225638"/>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613894" y="2814865"/>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6251100" y="2814865"/>
              <a:ext cx="516123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7507472" y="4924467"/>
              <a:ext cx="1556078"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提供者コネクタ</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910665" y="4913709"/>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正方形/長方形 93">
              <a:extLst>
                <a:ext uri="{FF2B5EF4-FFF2-40B4-BE49-F238E27FC236}">
                  <a16:creationId xmlns:a16="http://schemas.microsoft.com/office/drawing/2014/main" id="{EBC9B436-D012-493F-93FA-81456119B415}"/>
                </a:ext>
              </a:extLst>
            </p:cNvPr>
            <p:cNvSpPr/>
            <p:nvPr/>
          </p:nvSpPr>
          <p:spPr>
            <a:xfrm>
              <a:off x="2884843" y="4575616"/>
              <a:ext cx="378242" cy="238293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95" name="テキスト ボックス 94">
              <a:extLst>
                <a:ext uri="{FF2B5EF4-FFF2-40B4-BE49-F238E27FC236}">
                  <a16:creationId xmlns:a16="http://schemas.microsoft.com/office/drawing/2014/main" id="{95BD0A37-15CD-4655-A43E-6E98E438808E}"/>
                </a:ext>
              </a:extLst>
            </p:cNvPr>
            <p:cNvSpPr txBox="1"/>
            <p:nvPr/>
          </p:nvSpPr>
          <p:spPr>
            <a:xfrm>
              <a:off x="676137" y="4114867"/>
              <a:ext cx="2775909"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6368072" y="4071834"/>
              <a:ext cx="2890142"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086840" y="4352018"/>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FTP</a:t>
              </a:r>
            </a:p>
            <a:p>
              <a:pPr algn="ctr"/>
              <a:r>
                <a:rPr lang="ja-JP" altLang="en-US" sz="1400" dirty="0">
                  <a:solidFill>
                    <a:prstClr val="black"/>
                  </a:solidFill>
                  <a:latin typeface="Meiryo UI" panose="020B0604030504040204" pitchFamily="50" charset="-128"/>
                  <a:ea typeface="Meiryo UI" panose="020B0604030504040204" pitchFamily="50" charset="-128"/>
                </a:rPr>
                <a:t>サーバ</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549105" y="4869947"/>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803618" y="6460991"/>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取得コマンド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endParaRPr lang="en-US" altLang="ja-JP" sz="14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641054" y="5934453"/>
              <a:ext cx="0" cy="526539"/>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p:cNvCxnSpPr>
            <p:nvPr/>
          </p:nvCxnSpPr>
          <p:spPr>
            <a:xfrm flipV="1">
              <a:off x="9063550" y="4604018"/>
              <a:ext cx="1023858" cy="703338"/>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9530880" y="4654036"/>
              <a:ext cx="783632"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FTP</a:t>
              </a:r>
            </a:p>
            <a:p>
              <a:pPr algn="ctr"/>
              <a:r>
                <a:rPr lang="ja-JP" altLang="en-US" sz="1100" dirty="0">
                  <a:latin typeface="Meiryo UI" panose="020B0604030504040204" pitchFamily="50" charset="-128"/>
                  <a:ea typeface="Meiryo UI" panose="020B0604030504040204" pitchFamily="50" charset="-128"/>
                </a:rPr>
                <a:t>データ取得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7506917" y="2382700"/>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728825" y="2382700"/>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06" name="直線矢印コネクタ 18">
              <a:extLst>
                <a:ext uri="{FF2B5EF4-FFF2-40B4-BE49-F238E27FC236}">
                  <a16:creationId xmlns:a16="http://schemas.microsoft.com/office/drawing/2014/main" id="{51488205-270F-4ED4-AF37-18B9711E1C57}"/>
                </a:ext>
              </a:extLst>
            </p:cNvPr>
            <p:cNvCxnSpPr>
              <a:cxnSpLocks/>
            </p:cNvCxnSpPr>
            <p:nvPr/>
          </p:nvCxnSpPr>
          <p:spPr>
            <a:xfrm>
              <a:off x="2361426" y="5318113"/>
              <a:ext cx="5272882"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4482203" y="4410387"/>
              <a:ext cx="1222193" cy="394460"/>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086840" y="5387752"/>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HTTP</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549105" y="5897533"/>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086840" y="6423486"/>
              <a:ext cx="1198390" cy="504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NGSI</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549105" y="6922814"/>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p:cNvCxnSpPr>
            <p:nvPr/>
          </p:nvCxnSpPr>
          <p:spPr>
            <a:xfrm>
              <a:off x="9063550" y="5307356"/>
              <a:ext cx="1023858" cy="463285"/>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p:cNvCxnSpPr>
            <p:nvPr/>
          </p:nvCxnSpPr>
          <p:spPr>
            <a:xfrm>
              <a:off x="9063550" y="5307355"/>
              <a:ext cx="1022722" cy="1499019"/>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7B4F9687-A41B-4996-B2E2-54528D87672D}"/>
                </a:ext>
              </a:extLst>
            </p:cNvPr>
            <p:cNvSpPr/>
            <p:nvPr/>
          </p:nvSpPr>
          <p:spPr>
            <a:xfrm>
              <a:off x="693036" y="3000317"/>
              <a:ext cx="2811710" cy="96472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1D5A6F1E-AAC8-490F-BBC0-9E222E21BFAF}"/>
                </a:ext>
              </a:extLst>
            </p:cNvPr>
            <p:cNvSpPr txBox="1"/>
            <p:nvPr/>
          </p:nvSpPr>
          <p:spPr>
            <a:xfrm>
              <a:off x="676137" y="2995879"/>
              <a:ext cx="2775909"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X</a:t>
              </a:r>
              <a:r>
                <a:rPr lang="ja-JP" altLang="en-US" sz="1600" dirty="0">
                  <a:latin typeface="Meiryo UI" panose="020B0604030504040204" pitchFamily="50" charset="-128"/>
                  <a:ea typeface="Meiryo UI" panose="020B0604030504040204" pitchFamily="50" charset="-128"/>
                </a:rPr>
                <a:t>環境</a:t>
              </a:r>
            </a:p>
          </p:txBody>
        </p:sp>
        <p:sp>
          <p:nvSpPr>
            <p:cNvPr id="123" name="正方形/長方形 122">
              <a:extLst>
                <a:ext uri="{FF2B5EF4-FFF2-40B4-BE49-F238E27FC236}">
                  <a16:creationId xmlns:a16="http://schemas.microsoft.com/office/drawing/2014/main" id="{F229B10A-AD1D-4E86-A76A-CFCFC6C3389D}"/>
                </a:ext>
              </a:extLst>
            </p:cNvPr>
            <p:cNvSpPr/>
            <p:nvPr/>
          </p:nvSpPr>
          <p:spPr>
            <a:xfrm>
              <a:off x="1293542" y="3426318"/>
              <a:ext cx="1155255" cy="44585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正方形/長方形 123">
              <a:extLst>
                <a:ext uri="{FF2B5EF4-FFF2-40B4-BE49-F238E27FC236}">
                  <a16:creationId xmlns:a16="http://schemas.microsoft.com/office/drawing/2014/main" id="{E12C5A7B-8E9C-4244-95EE-165D1429B62C}"/>
                </a:ext>
              </a:extLst>
            </p:cNvPr>
            <p:cNvSpPr/>
            <p:nvPr/>
          </p:nvSpPr>
          <p:spPr>
            <a:xfrm>
              <a:off x="2877861" y="3426318"/>
              <a:ext cx="378242" cy="39984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25" name="コネクタ: カギ線 124">
              <a:extLst>
                <a:ext uri="{FF2B5EF4-FFF2-40B4-BE49-F238E27FC236}">
                  <a16:creationId xmlns:a16="http://schemas.microsoft.com/office/drawing/2014/main" id="{EE5C847D-BF2B-45D3-BC1A-40005F48AAA1}"/>
                </a:ext>
              </a:extLst>
            </p:cNvPr>
            <p:cNvCxnSpPr>
              <a:cxnSpLocks/>
            </p:cNvCxnSpPr>
            <p:nvPr/>
          </p:nvCxnSpPr>
          <p:spPr>
            <a:xfrm flipV="1">
              <a:off x="2350667" y="3650500"/>
              <a:ext cx="5986918" cy="1525967"/>
            </a:xfrm>
            <a:prstGeom prst="bentConnector3">
              <a:avLst>
                <a:gd name="adj1" fmla="val 5431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9546350" y="5839812"/>
              <a:ext cx="752692"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HTTP</a:t>
              </a:r>
            </a:p>
            <a:p>
              <a:pPr algn="ctr"/>
              <a:r>
                <a:rPr lang="ja-JP" altLang="en-US" sz="1100" dirty="0">
                  <a:latin typeface="Meiryo UI" panose="020B0604030504040204" pitchFamily="50" charset="-128"/>
                  <a:ea typeface="Meiryo UI" panose="020B0604030504040204" pitchFamily="50" charset="-128"/>
                </a:rPr>
                <a:t>データ取得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9469138" y="6843360"/>
              <a:ext cx="907116" cy="502040"/>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NGSI</a:t>
              </a:r>
            </a:p>
            <a:p>
              <a:pPr algn="ctr"/>
              <a:r>
                <a:rPr lang="ja-JP" altLang="en-US" sz="1100" dirty="0">
                  <a:latin typeface="Meiryo UI" panose="020B0604030504040204" pitchFamily="50" charset="-128"/>
                  <a:ea typeface="Meiryo UI" panose="020B0604030504040204" pitchFamily="50" charset="-128"/>
                </a:rPr>
                <a:t>データ取得</a:t>
              </a:r>
            </a:p>
          </p:txBody>
        </p:sp>
        <p:cxnSp>
          <p:nvCxnSpPr>
            <p:cNvPr id="128" name="コネクタ: カギ線 127">
              <a:extLst>
                <a:ext uri="{FF2B5EF4-FFF2-40B4-BE49-F238E27FC236}">
                  <a16:creationId xmlns:a16="http://schemas.microsoft.com/office/drawing/2014/main" id="{148B1F85-D438-45A5-B871-8AA00D177FB8}"/>
                </a:ext>
              </a:extLst>
            </p:cNvPr>
            <p:cNvCxnSpPr>
              <a:cxnSpLocks/>
            </p:cNvCxnSpPr>
            <p:nvPr/>
          </p:nvCxnSpPr>
          <p:spPr>
            <a:xfrm flipV="1">
              <a:off x="2364123" y="3517785"/>
              <a:ext cx="5986918" cy="131458"/>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a:extLst>
                <a:ext uri="{FF2B5EF4-FFF2-40B4-BE49-F238E27FC236}">
                  <a16:creationId xmlns:a16="http://schemas.microsoft.com/office/drawing/2014/main" id="{28506B78-58AA-4047-B58F-CDD2A7D3EB1A}"/>
                </a:ext>
              </a:extLst>
            </p:cNvPr>
            <p:cNvGrpSpPr/>
            <p:nvPr/>
          </p:nvGrpSpPr>
          <p:grpSpPr>
            <a:xfrm>
              <a:off x="5907956" y="2997352"/>
              <a:ext cx="3503061" cy="971923"/>
              <a:chOff x="4913712" y="2632197"/>
              <a:chExt cx="2846237" cy="789690"/>
            </a:xfrm>
          </p:grpSpPr>
          <p:sp>
            <p:nvSpPr>
              <p:cNvPr id="84" name="Rectangle 34">
                <a:extLst>
                  <a:ext uri="{FF2B5EF4-FFF2-40B4-BE49-F238E27FC236}">
                    <a16:creationId xmlns:a16="http://schemas.microsoft.com/office/drawing/2014/main" id="{5F98DD00-82E6-4F38-9220-B829B697FF31}"/>
                  </a:ext>
                </a:extLst>
              </p:cNvPr>
              <p:cNvSpPr/>
              <p:nvPr/>
            </p:nvSpPr>
            <p:spPr>
              <a:xfrm>
                <a:off x="5286281" y="2638042"/>
                <a:ext cx="2473668" cy="78384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D93AC235-957A-4E60-89BD-AB317BB8C8C5}"/>
                  </a:ext>
                </a:extLst>
              </p:cNvPr>
              <p:cNvSpPr/>
              <p:nvPr/>
            </p:nvSpPr>
            <p:spPr>
              <a:xfrm>
                <a:off x="5552920" y="2957594"/>
                <a:ext cx="1236824" cy="379908"/>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Web</a:t>
                </a:r>
                <a:r>
                  <a:rPr lang="ja-JP" altLang="en-US" sz="1200" dirty="0">
                    <a:solidFill>
                      <a:prstClr val="black"/>
                    </a:solidFill>
                    <a:latin typeface="Meiryo UI" panose="020B0604030504040204" pitchFamily="50" charset="-128"/>
                    <a:ea typeface="Meiryo UI" panose="020B0604030504040204" pitchFamily="50" charset="-128"/>
                  </a:rPr>
                  <a:t>サイト</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オープンデータ提供</a:t>
                </a:r>
              </a:p>
            </p:txBody>
          </p:sp>
          <p:sp>
            <p:nvSpPr>
              <p:cNvPr id="116" name="フローチャート: 磁気ディスク 115">
                <a:extLst>
                  <a:ext uri="{FF2B5EF4-FFF2-40B4-BE49-F238E27FC236}">
                    <a16:creationId xmlns:a16="http://schemas.microsoft.com/office/drawing/2014/main" id="{10D504B2-0213-4669-AF1D-318F02C09D1B}"/>
                  </a:ext>
                </a:extLst>
              </p:cNvPr>
              <p:cNvSpPr/>
              <p:nvPr/>
            </p:nvSpPr>
            <p:spPr>
              <a:xfrm>
                <a:off x="6887786" y="3022417"/>
                <a:ext cx="552489" cy="280910"/>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20" name="テキスト ボックス 119">
                <a:extLst>
                  <a:ext uri="{FF2B5EF4-FFF2-40B4-BE49-F238E27FC236}">
                    <a16:creationId xmlns:a16="http://schemas.microsoft.com/office/drawing/2014/main" id="{BD09BCE9-9822-4805-B67C-A0952B19B090}"/>
                  </a:ext>
                </a:extLst>
              </p:cNvPr>
              <p:cNvSpPr txBox="1"/>
              <p:nvPr/>
            </p:nvSpPr>
            <p:spPr>
              <a:xfrm>
                <a:off x="5290170" y="2632197"/>
                <a:ext cx="2348240" cy="275075"/>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129" name="楕円 128">
                <a:extLst>
                  <a:ext uri="{FF2B5EF4-FFF2-40B4-BE49-F238E27FC236}">
                    <a16:creationId xmlns:a16="http://schemas.microsoft.com/office/drawing/2014/main" id="{D6C345A2-22CC-49DF-B1AD-942854801C1B}"/>
                  </a:ext>
                </a:extLst>
              </p:cNvPr>
              <p:cNvSpPr/>
              <p:nvPr/>
            </p:nvSpPr>
            <p:spPr>
              <a:xfrm>
                <a:off x="4913712" y="2949145"/>
                <a:ext cx="590400" cy="29320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①</a:t>
                </a:r>
              </a:p>
            </p:txBody>
          </p:sp>
        </p:grpSp>
        <p:sp>
          <p:nvSpPr>
            <p:cNvPr id="130" name="楕円 129">
              <a:extLst>
                <a:ext uri="{FF2B5EF4-FFF2-40B4-BE49-F238E27FC236}">
                  <a16:creationId xmlns:a16="http://schemas.microsoft.com/office/drawing/2014/main" id="{AAE1B854-CC70-42D1-9DFB-3FF8D80A70C6}"/>
                </a:ext>
              </a:extLst>
            </p:cNvPr>
            <p:cNvSpPr/>
            <p:nvPr/>
          </p:nvSpPr>
          <p:spPr>
            <a:xfrm>
              <a:off x="5903668" y="5145317"/>
              <a:ext cx="726646"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②</a:t>
              </a:r>
            </a:p>
          </p:txBody>
        </p:sp>
        <p:sp>
          <p:nvSpPr>
            <p:cNvPr id="131" name="楕円 130">
              <a:extLst>
                <a:ext uri="{FF2B5EF4-FFF2-40B4-BE49-F238E27FC236}">
                  <a16:creationId xmlns:a16="http://schemas.microsoft.com/office/drawing/2014/main" id="{82E76248-808E-4308-9E3D-E87BB5A674E9}"/>
                </a:ext>
              </a:extLst>
            </p:cNvPr>
            <p:cNvSpPr/>
            <p:nvPr/>
          </p:nvSpPr>
          <p:spPr>
            <a:xfrm>
              <a:off x="9574909" y="4181206"/>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-1</a:t>
              </a:r>
              <a:endParaRPr lang="ja-JP" altLang="en-US" sz="1600" b="1" dirty="0">
                <a:latin typeface="Meiryo UI" panose="020B0604030504040204" pitchFamily="50" charset="-128"/>
                <a:ea typeface="Meiryo UI" panose="020B0604030504040204" pitchFamily="50" charset="-128"/>
              </a:endParaRPr>
            </a:p>
          </p:txBody>
        </p:sp>
        <p:sp>
          <p:nvSpPr>
            <p:cNvPr id="132" name="楕円 131">
              <a:extLst>
                <a:ext uri="{FF2B5EF4-FFF2-40B4-BE49-F238E27FC236}">
                  <a16:creationId xmlns:a16="http://schemas.microsoft.com/office/drawing/2014/main" id="{ECCD62DA-4704-4829-87D1-825D8FA47A45}"/>
                </a:ext>
              </a:extLst>
            </p:cNvPr>
            <p:cNvSpPr/>
            <p:nvPr/>
          </p:nvSpPr>
          <p:spPr>
            <a:xfrm>
              <a:off x="9590605" y="5278881"/>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-2</a:t>
              </a:r>
              <a:endParaRPr lang="ja-JP" altLang="en-US" sz="1600" b="1" dirty="0">
                <a:latin typeface="Meiryo UI" panose="020B0604030504040204" pitchFamily="50" charset="-128"/>
                <a:ea typeface="Meiryo UI" panose="020B0604030504040204" pitchFamily="50" charset="-128"/>
              </a:endParaRPr>
            </a:p>
          </p:txBody>
        </p:sp>
        <p:sp>
          <p:nvSpPr>
            <p:cNvPr id="133" name="楕円 132">
              <a:extLst>
                <a:ext uri="{FF2B5EF4-FFF2-40B4-BE49-F238E27FC236}">
                  <a16:creationId xmlns:a16="http://schemas.microsoft.com/office/drawing/2014/main" id="{739425A7-156D-4458-8CCF-0F93A1D0C112}"/>
                </a:ext>
              </a:extLst>
            </p:cNvPr>
            <p:cNvSpPr/>
            <p:nvPr/>
          </p:nvSpPr>
          <p:spPr>
            <a:xfrm>
              <a:off x="9578717" y="6361880"/>
              <a:ext cx="898073"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-3</a:t>
              </a:r>
              <a:endParaRPr lang="ja-JP" altLang="en-US" sz="1600" b="1" dirty="0">
                <a:latin typeface="Meiryo UI" panose="020B0604030504040204" pitchFamily="50" charset="-128"/>
                <a:ea typeface="Meiryo UI" panose="020B0604030504040204" pitchFamily="50" charset="-128"/>
              </a:endParaRP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732409" y="6016145"/>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35" name="コネクタ: カギ線 134">
              <a:extLst>
                <a:ext uri="{FF2B5EF4-FFF2-40B4-BE49-F238E27FC236}">
                  <a16:creationId xmlns:a16="http://schemas.microsoft.com/office/drawing/2014/main" id="{1BC43025-80C3-4BB5-A076-7A7038437FCC}"/>
                </a:ext>
              </a:extLst>
            </p:cNvPr>
            <p:cNvCxnSpPr>
              <a:cxnSpLocks/>
              <a:stCxn id="134" idx="1"/>
            </p:cNvCxnSpPr>
            <p:nvPr/>
          </p:nvCxnSpPr>
          <p:spPr>
            <a:xfrm rot="5400000" flipH="1" flipV="1">
              <a:off x="1807272" y="5440688"/>
              <a:ext cx="840588" cy="310327"/>
            </a:xfrm>
            <a:prstGeom prst="bentConnector3">
              <a:avLst>
                <a:gd name="adj1" fmla="val 9991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コネクタ: カギ線 135">
              <a:extLst>
                <a:ext uri="{FF2B5EF4-FFF2-40B4-BE49-F238E27FC236}">
                  <a16:creationId xmlns:a16="http://schemas.microsoft.com/office/drawing/2014/main" id="{C3C4C6D5-ED61-471B-9101-78A3A34F8878}"/>
                </a:ext>
              </a:extLst>
            </p:cNvPr>
            <p:cNvCxnSpPr>
              <a:cxnSpLocks/>
            </p:cNvCxnSpPr>
            <p:nvPr/>
          </p:nvCxnSpPr>
          <p:spPr>
            <a:xfrm rot="5400000" flipH="1" flipV="1">
              <a:off x="1959649" y="5540701"/>
              <a:ext cx="681337" cy="251441"/>
            </a:xfrm>
            <a:prstGeom prst="bentConnector3">
              <a:avLst>
                <a:gd name="adj1" fmla="val 98946"/>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3B22AF35-A0ED-44F5-8830-496EDE9C51FD}"/>
                </a:ext>
              </a:extLst>
            </p:cNvPr>
            <p:cNvSpPr/>
            <p:nvPr/>
          </p:nvSpPr>
          <p:spPr>
            <a:xfrm>
              <a:off x="773323" y="3417080"/>
              <a:ext cx="241954" cy="464964"/>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600" dirty="0">
                <a:solidFill>
                  <a:prstClr val="black"/>
                </a:solidFill>
                <a:latin typeface="Meiryo UI" panose="020B0604030504040204" pitchFamily="50" charset="-128"/>
                <a:ea typeface="Meiryo UI" panose="020B0604030504040204" pitchFamily="50" charset="-128"/>
              </a:endParaRPr>
            </a:p>
          </p:txBody>
        </p:sp>
        <p:cxnSp>
          <p:nvCxnSpPr>
            <p:cNvPr id="138" name="直線矢印コネクタ 18">
              <a:extLst>
                <a:ext uri="{FF2B5EF4-FFF2-40B4-BE49-F238E27FC236}">
                  <a16:creationId xmlns:a16="http://schemas.microsoft.com/office/drawing/2014/main" id="{A6381BF1-9A82-4CED-B9C8-04EC5B68C755}"/>
                </a:ext>
              </a:extLst>
            </p:cNvPr>
            <p:cNvCxnSpPr>
              <a:cxnSpLocks/>
              <a:stCxn id="137" idx="3"/>
              <a:endCxn id="123" idx="1"/>
            </p:cNvCxnSpPr>
            <p:nvPr/>
          </p:nvCxnSpPr>
          <p:spPr>
            <a:xfrm flipV="1">
              <a:off x="1015278" y="3649244"/>
              <a:ext cx="278263" cy="319"/>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516027" y="6057587"/>
              <a:ext cx="1623709" cy="68134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リソース提供手段の</a:t>
              </a:r>
              <a:endParaRPr lang="en-US" altLang="ja-JP" sz="1600" dirty="0">
                <a:solidFill>
                  <a:srgbClr val="FF0000"/>
                </a:solidFill>
                <a:latin typeface="Meiryo UI" panose="020B0604030504040204" pitchFamily="50" charset="-128"/>
                <a:ea typeface="Meiryo UI" panose="020B0604030504040204" pitchFamily="50" charset="-128"/>
              </a:endParaRPr>
            </a:p>
            <a:p>
              <a:pPr algn="l" fontAlgn="ctr"/>
              <a:r>
                <a:rPr lang="ja-JP" altLang="en-US" sz="1600" dirty="0">
                  <a:solidFill>
                    <a:srgbClr val="FF0000"/>
                  </a:solidFill>
                  <a:latin typeface="Meiryo UI" panose="020B0604030504040204" pitchFamily="50" charset="-128"/>
                  <a:ea typeface="Meiryo UI" panose="020B0604030504040204" pitchFamily="50" charset="-128"/>
                </a:rPr>
                <a:t>識別子で切り替え</a:t>
              </a:r>
            </a:p>
          </p:txBody>
        </p:sp>
        <p:sp>
          <p:nvSpPr>
            <p:cNvPr id="155" name="テキスト ボックス 154">
              <a:extLst>
                <a:ext uri="{FF2B5EF4-FFF2-40B4-BE49-F238E27FC236}">
                  <a16:creationId xmlns:a16="http://schemas.microsoft.com/office/drawing/2014/main" id="{896B154E-E0E4-4B12-BA6F-175E7D7AD858}"/>
                </a:ext>
              </a:extLst>
            </p:cNvPr>
            <p:cNvSpPr txBox="1"/>
            <p:nvPr/>
          </p:nvSpPr>
          <p:spPr>
            <a:xfrm>
              <a:off x="7847322" y="5446608"/>
              <a:ext cx="970963" cy="39446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提供者</a:t>
              </a:r>
              <a:r>
                <a:rPr lang="en-US" altLang="ja-JP" sz="1600" dirty="0">
                  <a:solidFill>
                    <a:srgbClr val="FF0000"/>
                  </a:solidFill>
                  <a:latin typeface="Meiryo UI" panose="020B0604030504040204" pitchFamily="50" charset="-128"/>
                  <a:ea typeface="Meiryo UI" panose="020B0604030504040204" pitchFamily="50" charset="-128"/>
                </a:rPr>
                <a:t>ID</a:t>
              </a:r>
            </a:p>
          </p:txBody>
        </p:sp>
        <p:sp>
          <p:nvSpPr>
            <p:cNvPr id="156" name="テキスト ボックス 155">
              <a:extLst>
                <a:ext uri="{FF2B5EF4-FFF2-40B4-BE49-F238E27FC236}">
                  <a16:creationId xmlns:a16="http://schemas.microsoft.com/office/drawing/2014/main" id="{6762978E-1AA2-48FD-A1CF-4CC7757DB9A2}"/>
                </a:ext>
              </a:extLst>
            </p:cNvPr>
            <p:cNvSpPr txBox="1"/>
            <p:nvPr/>
          </p:nvSpPr>
          <p:spPr>
            <a:xfrm>
              <a:off x="3939336" y="6951315"/>
              <a:ext cx="2156665" cy="394460"/>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配信のダウンロード</a:t>
              </a:r>
              <a:r>
                <a:rPr lang="en-US" altLang="ja-JP" sz="1600" dirty="0">
                  <a:solidFill>
                    <a:srgbClr val="FF0000"/>
                  </a:solidFill>
                  <a:latin typeface="Meiryo UI" panose="020B0604030504040204" pitchFamily="50" charset="-128"/>
                  <a:ea typeface="Meiryo UI" panose="020B0604030504040204" pitchFamily="50" charset="-128"/>
                </a:rPr>
                <a:t>URL</a:t>
              </a:r>
              <a:endParaRPr lang="ja-JP" altLang="en-US" sz="1600"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60CEED22-F1D1-4123-8103-E387BFA9E6F5}"/>
                </a:ext>
              </a:extLst>
            </p:cNvPr>
            <p:cNvCxnSpPr>
              <a:cxnSpLocks/>
              <a:stCxn id="156" idx="0"/>
              <a:endCxn id="112" idx="1"/>
            </p:cNvCxnSpPr>
            <p:nvPr/>
          </p:nvCxnSpPr>
          <p:spPr>
            <a:xfrm flipV="1">
              <a:off x="5017669" y="3631640"/>
              <a:ext cx="1677004" cy="33196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1E331CCE-5A0B-460F-A1A1-AD0307880AEF}"/>
                </a:ext>
              </a:extLst>
            </p:cNvPr>
            <p:cNvCxnSpPr>
              <a:cxnSpLocks/>
              <a:endCxn id="97" idx="1"/>
            </p:cNvCxnSpPr>
            <p:nvPr/>
          </p:nvCxnSpPr>
          <p:spPr>
            <a:xfrm flipV="1">
              <a:off x="5119689" y="4604018"/>
              <a:ext cx="4967151" cy="23903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6370095A-099D-4769-81C9-CCD540E71DC8}"/>
                </a:ext>
              </a:extLst>
            </p:cNvPr>
            <p:cNvCxnSpPr>
              <a:cxnSpLocks/>
            </p:cNvCxnSpPr>
            <p:nvPr/>
          </p:nvCxnSpPr>
          <p:spPr>
            <a:xfrm flipV="1">
              <a:off x="5546120" y="5808621"/>
              <a:ext cx="4558758" cy="11857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B0C4132D-D05E-480F-9F0A-5840B7F115CE}"/>
                </a:ext>
              </a:extLst>
            </p:cNvPr>
            <p:cNvCxnSpPr>
              <a:cxnSpLocks/>
              <a:stCxn id="156" idx="3"/>
            </p:cNvCxnSpPr>
            <p:nvPr/>
          </p:nvCxnSpPr>
          <p:spPr>
            <a:xfrm flipV="1">
              <a:off x="6096001" y="6859768"/>
              <a:ext cx="3990269" cy="28877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67" name="正方形/長方形 66">
            <a:extLst>
              <a:ext uri="{FF2B5EF4-FFF2-40B4-BE49-F238E27FC236}">
                <a16:creationId xmlns:a16="http://schemas.microsoft.com/office/drawing/2014/main" id="{19C1E753-B89C-4F29-9FC4-41FA90D79C8D}"/>
              </a:ext>
            </a:extLst>
          </p:cNvPr>
          <p:cNvSpPr/>
          <p:nvPr/>
        </p:nvSpPr>
        <p:spPr>
          <a:xfrm>
            <a:off x="257024" y="667653"/>
            <a:ext cx="11724494" cy="157208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CADDE</a:t>
            </a:r>
            <a:r>
              <a:rPr lang="ja-JP" altLang="en-US" sz="1600" dirty="0">
                <a:solidFill>
                  <a:schemeClr val="bg1"/>
                </a:solidFill>
                <a:latin typeface="Meiryo UI" panose="020B0604030504040204" pitchFamily="50" charset="-128"/>
                <a:ea typeface="Meiryo UI" panose="020B0604030504040204" pitchFamily="50" charset="-128"/>
              </a:rPr>
              <a:t>コネクタを利用するとオープンデータの取得および特定の相手とのデータ交換が可能。</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データを取得するパータンは大きく</a:t>
            </a:r>
            <a:r>
              <a:rPr lang="en-US" altLang="ja-JP" sz="1600" dirty="0">
                <a:solidFill>
                  <a:schemeClr val="bg1"/>
                </a:solidFill>
                <a:latin typeface="Meiryo UI" panose="020B0604030504040204" pitchFamily="50" charset="-128"/>
                <a:ea typeface="Meiryo UI" panose="020B0604030504040204" pitchFamily="50" charset="-128"/>
              </a:rPr>
              <a:t>2</a:t>
            </a:r>
            <a:r>
              <a:rPr lang="ja-JP" altLang="en-US" sz="1600" dirty="0">
                <a:solidFill>
                  <a:schemeClr val="bg1"/>
                </a:solidFill>
                <a:latin typeface="Meiryo UI" panose="020B0604030504040204" pitchFamily="50" charset="-128"/>
                <a:ea typeface="Meiryo UI" panose="020B0604030504040204" pitchFamily="50" charset="-128"/>
              </a:rPr>
              <a:t>つに分類。</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①オープンデータ（利用者コネクタ経由）    ②提供者コネクタが提供するデータ（利用者・提供者両コネクタ経由）</a:t>
            </a:r>
            <a:endParaRPr lang="en-US" altLang="ja-JP" sz="1600" dirty="0">
              <a:solidFill>
                <a:schemeClr val="bg1"/>
              </a:solidFill>
              <a:latin typeface="Meiryo UI" panose="020B0604030504040204" pitchFamily="50" charset="-128"/>
              <a:ea typeface="Meiryo UI" panose="020B0604030504040204" pitchFamily="50" charset="-128"/>
            </a:endParaRPr>
          </a:p>
          <a:p>
            <a:r>
              <a:rPr lang="ja-JP" altLang="en-US" sz="1600" dirty="0">
                <a:solidFill>
                  <a:schemeClr val="bg1"/>
                </a:solidFill>
                <a:latin typeface="Meiryo UI" panose="020B0604030504040204" pitchFamily="50" charset="-128"/>
                <a:ea typeface="Meiryo UI" panose="020B0604030504040204" pitchFamily="50" charset="-128"/>
              </a:rPr>
              <a:t>　　また、②提供者コネクタが提供するデータについては利用するプロトコルに従いさらに３つに分類。</a:t>
            </a:r>
          </a:p>
          <a:p>
            <a:r>
              <a:rPr lang="ja-JP" altLang="en-US" sz="1600" dirty="0">
                <a:solidFill>
                  <a:schemeClr val="bg1"/>
                </a:solidFill>
                <a:latin typeface="Meiryo UI" panose="020B0604030504040204" pitchFamily="50" charset="-128"/>
                <a:ea typeface="Meiryo UI" panose="020B0604030504040204" pitchFamily="50" charset="-128"/>
              </a:rPr>
              <a:t>　　　 ②</a:t>
            </a:r>
            <a:r>
              <a:rPr lang="en-US" altLang="ja-JP" sz="1600" dirty="0">
                <a:solidFill>
                  <a:schemeClr val="bg1"/>
                </a:solidFill>
                <a:latin typeface="Meiryo UI" panose="020B0604030504040204" pitchFamily="50" charset="-128"/>
                <a:ea typeface="Meiryo UI" panose="020B0604030504040204" pitchFamily="50" charset="-128"/>
              </a:rPr>
              <a:t>-1 : FTP        ②-2 : HTTP        ②-3 : NGSI</a:t>
            </a:r>
          </a:p>
          <a:p>
            <a:pPr marL="285750" indent="-285750">
              <a:buFont typeface="Wingdings" panose="05000000000000000000" pitchFamily="2" charset="2"/>
              <a:buChar char="ü"/>
            </a:pP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コマンドを使ったパターン①、②のデータカタログ取得の詳細については</a:t>
            </a:r>
            <a:r>
              <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TIPS-31</a:t>
            </a:r>
            <a:r>
              <a:rPr lang="ja-JP" altLang="en-US"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を確認。</a:t>
            </a:r>
            <a:endParaRPr lang="en-US" altLang="ja-JP" sz="1600" kern="100"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69" name="正方形/長方形 68">
            <a:extLst>
              <a:ext uri="{FF2B5EF4-FFF2-40B4-BE49-F238E27FC236}">
                <a16:creationId xmlns:a16="http://schemas.microsoft.com/office/drawing/2014/main" id="{11813C0D-15F5-4725-9DBD-6E39CB47191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4.3</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コネクタを利用したデータ取得パターン</a:t>
            </a:r>
          </a:p>
        </p:txBody>
      </p:sp>
      <p:sp>
        <p:nvSpPr>
          <p:cNvPr id="71" name="タイトル 4">
            <a:extLst>
              <a:ext uri="{FF2B5EF4-FFF2-40B4-BE49-F238E27FC236}">
                <a16:creationId xmlns:a16="http://schemas.microsoft.com/office/drawing/2014/main" id="{04715662-DA7D-44F8-90FD-3038293CD5A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正方形/長方形 71">
            <a:extLst>
              <a:ext uri="{FF2B5EF4-FFF2-40B4-BE49-F238E27FC236}">
                <a16:creationId xmlns:a16="http://schemas.microsoft.com/office/drawing/2014/main" id="{54D5C3F9-71E9-45D9-9731-07341B4B0509}"/>
              </a:ext>
            </a:extLst>
          </p:cNvPr>
          <p:cNvSpPr/>
          <p:nvPr/>
        </p:nvSpPr>
        <p:spPr>
          <a:xfrm>
            <a:off x="6949022" y="4214528"/>
            <a:ext cx="410118" cy="204520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A49AAEC3-33ED-4B5F-AD3A-200E8354A50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933080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id="{19C1E753-B89C-4F29-9FC4-41FA90D79C8D}"/>
              </a:ext>
            </a:extLst>
          </p:cNvPr>
          <p:cNvSpPr/>
          <p:nvPr/>
        </p:nvSpPr>
        <p:spPr>
          <a:xfrm>
            <a:off x="231588" y="663776"/>
            <a:ext cx="11724494" cy="807745"/>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tabLst>
                <a:tab pos="3530689" algn="l"/>
              </a:tabLst>
            </a:pPr>
            <a:r>
              <a:rPr lang="ja-JP" altLang="en-US" sz="1600" dirty="0">
                <a:solidFill>
                  <a:schemeClr val="bg1"/>
                </a:solidFill>
                <a:latin typeface="Meiryo UI" panose="020B0604030504040204" pitchFamily="50" charset="-128"/>
                <a:ea typeface="Meiryo UI" panose="020B0604030504040204" pitchFamily="50" charset="-128"/>
              </a:rPr>
              <a:t>公開データの場合： 配信（実データ）は、公開サーバに配置し、原則として誰でも取得できるようにしておく。</a:t>
            </a:r>
            <a:endParaRPr lang="en-US" altLang="ja-JP" sz="1600" dirty="0">
              <a:solidFill>
                <a:schemeClr val="bg1"/>
              </a:solidFill>
              <a:latin typeface="Meiryo UI" panose="020B0604030504040204" pitchFamily="50" charset="-128"/>
              <a:ea typeface="Meiryo UI" panose="020B0604030504040204" pitchFamily="50" charset="-128"/>
            </a:endParaRPr>
          </a:p>
          <a:p>
            <a:pPr marL="285757" indent="-285757">
              <a:buFont typeface="Wingdings" panose="05000000000000000000" pitchFamily="2" charset="2"/>
              <a:buChar char="ü"/>
              <a:tabLst>
                <a:tab pos="3530689" algn="l"/>
              </a:tabLst>
            </a:pPr>
            <a:r>
              <a:rPr lang="ja-JP" altLang="en-US" sz="1600" dirty="0">
                <a:solidFill>
                  <a:schemeClr val="bg1"/>
                </a:solidFill>
                <a:latin typeface="Meiryo UI" panose="020B0604030504040204" pitchFamily="50" charset="-128"/>
                <a:ea typeface="Meiryo UI" panose="020B0604030504040204" pitchFamily="50" charset="-128"/>
              </a:rPr>
              <a:t>なお、</a:t>
            </a:r>
            <a:r>
              <a:rPr lang="en-US" altLang="ja-JP" sz="1600" dirty="0">
                <a:solidFill>
                  <a:schemeClr val="bg1"/>
                </a:solidFill>
                <a:latin typeface="Meiryo UI" panose="020B0604030504040204" pitchFamily="50" charset="-128"/>
                <a:ea typeface="Meiryo UI" panose="020B0604030504040204" pitchFamily="50" charset="-128"/>
              </a:rPr>
              <a:t>#21100</a:t>
            </a:r>
            <a:r>
              <a:rPr lang="ja-JP" altLang="en-US" sz="1600" dirty="0">
                <a:solidFill>
                  <a:schemeClr val="bg1"/>
                </a:solidFill>
                <a:latin typeface="Meiryo UI" panose="020B0604030504040204" pitchFamily="50" charset="-128"/>
                <a:ea typeface="Meiryo UI" panose="020B0604030504040204" pitchFamily="50" charset="-128"/>
              </a:rPr>
              <a:t>「配信の情報提供ページ</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a:t>
            </a:r>
            <a:r>
              <a:rPr lang="en-US" altLang="ja-JP" sz="1600" dirty="0">
                <a:solidFill>
                  <a:schemeClr val="bg1"/>
                </a:solidFill>
                <a:latin typeface="Meiryo UI" panose="020B0604030504040204" pitchFamily="50" charset="-128"/>
                <a:ea typeface="Meiryo UI" panose="020B0604030504040204" pitchFamily="50" charset="-128"/>
              </a:rPr>
              <a:t>#21120</a:t>
            </a:r>
            <a:r>
              <a:rPr lang="ja-JP" altLang="en-US" sz="1600" dirty="0">
                <a:solidFill>
                  <a:schemeClr val="bg1"/>
                </a:solidFill>
                <a:latin typeface="Meiryo UI" panose="020B0604030504040204" pitchFamily="50" charset="-128"/>
                <a:ea typeface="Meiryo UI" panose="020B0604030504040204" pitchFamily="50" charset="-128"/>
              </a:rPr>
              <a:t>「配信のダウンロード</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」は、横断検索用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のデータカタログに記載しておく。（詳細検索用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のデータカタログにも記載してよいが、必須ではない。）</a:t>
            </a:r>
          </a:p>
        </p:txBody>
      </p:sp>
      <p:sp>
        <p:nvSpPr>
          <p:cNvPr id="160" name="Rectangle 34">
            <a:extLst>
              <a:ext uri="{FF2B5EF4-FFF2-40B4-BE49-F238E27FC236}">
                <a16:creationId xmlns:a16="http://schemas.microsoft.com/office/drawing/2014/main" id="{78BC452C-BF03-47A6-9D9F-D0BA16E3AA28}"/>
              </a:ext>
            </a:extLst>
          </p:cNvPr>
          <p:cNvSpPr/>
          <p:nvPr/>
        </p:nvSpPr>
        <p:spPr>
          <a:xfrm>
            <a:off x="5619030" y="2187818"/>
            <a:ext cx="5941935" cy="43200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63" name="雲 162">
            <a:extLst>
              <a:ext uri="{FF2B5EF4-FFF2-40B4-BE49-F238E27FC236}">
                <a16:creationId xmlns:a16="http://schemas.microsoft.com/office/drawing/2014/main" id="{1610014F-9E57-4AE8-9B23-3D649AD58022}"/>
              </a:ext>
            </a:extLst>
          </p:cNvPr>
          <p:cNvSpPr/>
          <p:nvPr/>
        </p:nvSpPr>
        <p:spPr>
          <a:xfrm>
            <a:off x="3606715" y="2604171"/>
            <a:ext cx="1679513" cy="2928667"/>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164" name="Rectangle 34">
            <a:extLst>
              <a:ext uri="{FF2B5EF4-FFF2-40B4-BE49-F238E27FC236}">
                <a16:creationId xmlns:a16="http://schemas.microsoft.com/office/drawing/2014/main" id="{FD68C993-1E66-40BF-A48A-366E67B8EE08}"/>
              </a:ext>
            </a:extLst>
          </p:cNvPr>
          <p:cNvSpPr/>
          <p:nvPr/>
        </p:nvSpPr>
        <p:spPr>
          <a:xfrm>
            <a:off x="431607" y="2187818"/>
            <a:ext cx="2811710" cy="43200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65" name="正方形/長方形 164">
            <a:extLst>
              <a:ext uri="{FF2B5EF4-FFF2-40B4-BE49-F238E27FC236}">
                <a16:creationId xmlns:a16="http://schemas.microsoft.com/office/drawing/2014/main" id="{A3A2A4BD-A3D6-434A-88FE-3FF7FCB3F245}"/>
              </a:ext>
            </a:extLst>
          </p:cNvPr>
          <p:cNvSpPr/>
          <p:nvPr/>
        </p:nvSpPr>
        <p:spPr bwMode="auto">
          <a:xfrm>
            <a:off x="614267" y="3302317"/>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167" name="直線コネクタ 166">
            <a:extLst>
              <a:ext uri="{FF2B5EF4-FFF2-40B4-BE49-F238E27FC236}">
                <a16:creationId xmlns:a16="http://schemas.microsoft.com/office/drawing/2014/main" id="{F706FC37-8B0A-4949-9A5D-E7E1AAE1C9FB}"/>
              </a:ext>
            </a:extLst>
          </p:cNvPr>
          <p:cNvCxnSpPr>
            <a:cxnSpLocks/>
          </p:cNvCxnSpPr>
          <p:nvPr/>
        </p:nvCxnSpPr>
        <p:spPr bwMode="auto">
          <a:xfrm>
            <a:off x="360050" y="2085622"/>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68" name="直線コネクタ 167">
            <a:extLst>
              <a:ext uri="{FF2B5EF4-FFF2-40B4-BE49-F238E27FC236}">
                <a16:creationId xmlns:a16="http://schemas.microsoft.com/office/drawing/2014/main" id="{8B6FAB4D-FE9F-4046-AFAD-F35334E43D96}"/>
              </a:ext>
            </a:extLst>
          </p:cNvPr>
          <p:cNvCxnSpPr>
            <a:cxnSpLocks/>
          </p:cNvCxnSpPr>
          <p:nvPr/>
        </p:nvCxnSpPr>
        <p:spPr bwMode="auto">
          <a:xfrm>
            <a:off x="5619030" y="2074033"/>
            <a:ext cx="5941935" cy="23178"/>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70" name="正方形/長方形 169">
            <a:extLst>
              <a:ext uri="{FF2B5EF4-FFF2-40B4-BE49-F238E27FC236}">
                <a16:creationId xmlns:a16="http://schemas.microsoft.com/office/drawing/2014/main" id="{4E66B973-7C6E-49D3-9ABD-962340C58536}"/>
              </a:ext>
            </a:extLst>
          </p:cNvPr>
          <p:cNvSpPr/>
          <p:nvPr/>
        </p:nvSpPr>
        <p:spPr>
          <a:xfrm>
            <a:off x="2639786" y="2847157"/>
            <a:ext cx="378242" cy="332794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71" name="テキスト ボックス 170">
            <a:extLst>
              <a:ext uri="{FF2B5EF4-FFF2-40B4-BE49-F238E27FC236}">
                <a16:creationId xmlns:a16="http://schemas.microsoft.com/office/drawing/2014/main" id="{13D0627F-BD2B-4F01-AC79-7F0AF5B9366A}"/>
              </a:ext>
            </a:extLst>
          </p:cNvPr>
          <p:cNvSpPr txBox="1"/>
          <p:nvPr/>
        </p:nvSpPr>
        <p:spPr>
          <a:xfrm>
            <a:off x="428190" y="2171685"/>
            <a:ext cx="1935610"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ja-JP" altLang="en-US" sz="1600" dirty="0">
                <a:latin typeface="Meiryo UI" panose="020B0604030504040204" pitchFamily="50" charset="-128"/>
                <a:ea typeface="Meiryo UI" panose="020B0604030504040204" pitchFamily="50" charset="-128"/>
              </a:rPr>
              <a:t>環境</a:t>
            </a:r>
          </a:p>
        </p:txBody>
      </p:sp>
      <p:sp>
        <p:nvSpPr>
          <p:cNvPr id="172" name="テキスト ボックス 171">
            <a:extLst>
              <a:ext uri="{FF2B5EF4-FFF2-40B4-BE49-F238E27FC236}">
                <a16:creationId xmlns:a16="http://schemas.microsoft.com/office/drawing/2014/main" id="{93070062-D4D0-4FF3-BAE9-7CDB054E0C66}"/>
              </a:ext>
            </a:extLst>
          </p:cNvPr>
          <p:cNvSpPr txBox="1"/>
          <p:nvPr/>
        </p:nvSpPr>
        <p:spPr>
          <a:xfrm>
            <a:off x="5619031" y="2175735"/>
            <a:ext cx="1935610"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ja-JP" altLang="en-US" sz="1600" dirty="0">
                <a:latin typeface="Meiryo UI" panose="020B0604030504040204" pitchFamily="50" charset="-128"/>
                <a:ea typeface="Meiryo UI" panose="020B0604030504040204" pitchFamily="50" charset="-128"/>
              </a:rPr>
              <a:t>環境</a:t>
            </a:r>
          </a:p>
        </p:txBody>
      </p:sp>
      <p:sp>
        <p:nvSpPr>
          <p:cNvPr id="174" name="正方形/長方形 173">
            <a:extLst>
              <a:ext uri="{FF2B5EF4-FFF2-40B4-BE49-F238E27FC236}">
                <a16:creationId xmlns:a16="http://schemas.microsoft.com/office/drawing/2014/main" id="{A60BC350-EF61-4FE5-BDD3-ACDF8CC15268}"/>
              </a:ext>
            </a:extLst>
          </p:cNvPr>
          <p:cNvSpPr/>
          <p:nvPr/>
        </p:nvSpPr>
        <p:spPr>
          <a:xfrm>
            <a:off x="558561" y="5181249"/>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75" name="直線矢印コネクタ 18">
            <a:extLst>
              <a:ext uri="{FF2B5EF4-FFF2-40B4-BE49-F238E27FC236}">
                <a16:creationId xmlns:a16="http://schemas.microsoft.com/office/drawing/2014/main" id="{8A4EBE5F-B1B9-4B9E-AB47-D4BDBE74D082}"/>
              </a:ext>
            </a:extLst>
          </p:cNvPr>
          <p:cNvCxnSpPr>
            <a:cxnSpLocks/>
            <a:stCxn id="174" idx="0"/>
          </p:cNvCxnSpPr>
          <p:nvPr/>
        </p:nvCxnSpPr>
        <p:spPr>
          <a:xfrm flipV="1">
            <a:off x="1395996" y="4654710"/>
            <a:ext cx="0" cy="526539"/>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8" name="テキスト ボックス 177">
            <a:extLst>
              <a:ext uri="{FF2B5EF4-FFF2-40B4-BE49-F238E27FC236}">
                <a16:creationId xmlns:a16="http://schemas.microsoft.com/office/drawing/2014/main" id="{FD69B8EA-64C4-4DB7-8400-B1F3C9BE4C04}"/>
              </a:ext>
            </a:extLst>
          </p:cNvPr>
          <p:cNvSpPr txBox="1"/>
          <p:nvPr/>
        </p:nvSpPr>
        <p:spPr>
          <a:xfrm>
            <a:off x="7265198" y="1661256"/>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79" name="テキスト ボックス 178">
            <a:extLst>
              <a:ext uri="{FF2B5EF4-FFF2-40B4-BE49-F238E27FC236}">
                <a16:creationId xmlns:a16="http://schemas.microsoft.com/office/drawing/2014/main" id="{DCDBB5C4-6289-40B7-B102-52E9D422B512}"/>
              </a:ext>
            </a:extLst>
          </p:cNvPr>
          <p:cNvSpPr txBox="1"/>
          <p:nvPr/>
        </p:nvSpPr>
        <p:spPr>
          <a:xfrm>
            <a:off x="401201" y="1661256"/>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80" name="直線矢印コネクタ 18">
            <a:extLst>
              <a:ext uri="{FF2B5EF4-FFF2-40B4-BE49-F238E27FC236}">
                <a16:creationId xmlns:a16="http://schemas.microsoft.com/office/drawing/2014/main" id="{67E23A58-4292-4A7B-AF44-91D809A765EC}"/>
              </a:ext>
            </a:extLst>
          </p:cNvPr>
          <p:cNvCxnSpPr>
            <a:cxnSpLocks/>
            <a:stCxn id="188" idx="1"/>
            <a:endCxn id="236" idx="1"/>
          </p:cNvCxnSpPr>
          <p:nvPr/>
        </p:nvCxnSpPr>
        <p:spPr>
          <a:xfrm rot="5400000" flipH="1" flipV="1">
            <a:off x="5195358" y="-195858"/>
            <a:ext cx="1564250" cy="8300274"/>
          </a:xfrm>
          <a:prstGeom prst="bentConnector2">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テキスト ボックス 180">
            <a:extLst>
              <a:ext uri="{FF2B5EF4-FFF2-40B4-BE49-F238E27FC236}">
                <a16:creationId xmlns:a16="http://schemas.microsoft.com/office/drawing/2014/main" id="{68FA39BD-3630-4322-9985-E24366E12D05}"/>
              </a:ext>
            </a:extLst>
          </p:cNvPr>
          <p:cNvSpPr txBox="1"/>
          <p:nvPr/>
        </p:nvSpPr>
        <p:spPr>
          <a:xfrm>
            <a:off x="3742746" y="3672531"/>
            <a:ext cx="140745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86" name="テキスト ボックス 185">
            <a:extLst>
              <a:ext uri="{FF2B5EF4-FFF2-40B4-BE49-F238E27FC236}">
                <a16:creationId xmlns:a16="http://schemas.microsoft.com/office/drawing/2014/main" id="{5C15435C-E46B-49A7-976B-790E3E900C4A}"/>
              </a:ext>
            </a:extLst>
          </p:cNvPr>
          <p:cNvSpPr txBox="1"/>
          <p:nvPr/>
        </p:nvSpPr>
        <p:spPr>
          <a:xfrm>
            <a:off x="9252093" y="3271834"/>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88" name="フローチャート: 磁気ディスク 187">
            <a:extLst>
              <a:ext uri="{FF2B5EF4-FFF2-40B4-BE49-F238E27FC236}">
                <a16:creationId xmlns:a16="http://schemas.microsoft.com/office/drawing/2014/main" id="{FCD45ED9-EFF2-4AE8-9D1B-873A445C1CFA}"/>
              </a:ext>
            </a:extLst>
          </p:cNvPr>
          <p:cNvSpPr/>
          <p:nvPr/>
        </p:nvSpPr>
        <p:spPr>
          <a:xfrm>
            <a:off x="1487352" y="4736402"/>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89" name="テキスト ボックス 188">
            <a:extLst>
              <a:ext uri="{FF2B5EF4-FFF2-40B4-BE49-F238E27FC236}">
                <a16:creationId xmlns:a16="http://schemas.microsoft.com/office/drawing/2014/main" id="{C41A1F5C-8001-4D72-AA8E-C337A6F962DE}"/>
              </a:ext>
            </a:extLst>
          </p:cNvPr>
          <p:cNvSpPr txBox="1"/>
          <p:nvPr/>
        </p:nvSpPr>
        <p:spPr>
          <a:xfrm>
            <a:off x="7279664" y="2717590"/>
            <a:ext cx="1355503" cy="433324"/>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206" name="正方形/長方形 205">
            <a:extLst>
              <a:ext uri="{FF2B5EF4-FFF2-40B4-BE49-F238E27FC236}">
                <a16:creationId xmlns:a16="http://schemas.microsoft.com/office/drawing/2014/main" id="{02339C4A-4A97-4764-BA40-48888F2967C9}"/>
              </a:ext>
            </a:extLst>
          </p:cNvPr>
          <p:cNvSpPr/>
          <p:nvPr/>
        </p:nvSpPr>
        <p:spPr>
          <a:xfrm>
            <a:off x="665608" y="3711583"/>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7" name="スマイル 206">
            <a:extLst>
              <a:ext uri="{FF2B5EF4-FFF2-40B4-BE49-F238E27FC236}">
                <a16:creationId xmlns:a16="http://schemas.microsoft.com/office/drawing/2014/main" id="{7A78D815-3EA0-49D5-B923-C128CFF69319}"/>
              </a:ext>
            </a:extLst>
          </p:cNvPr>
          <p:cNvSpPr/>
          <p:nvPr/>
        </p:nvSpPr>
        <p:spPr>
          <a:xfrm>
            <a:off x="1162659" y="582952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227" name="フローチャート: 磁気ディスク 226">
            <a:extLst>
              <a:ext uri="{FF2B5EF4-FFF2-40B4-BE49-F238E27FC236}">
                <a16:creationId xmlns:a16="http://schemas.microsoft.com/office/drawing/2014/main" id="{C1F03C2D-241F-4FD1-BCB4-30AB6D240EE1}"/>
              </a:ext>
            </a:extLst>
          </p:cNvPr>
          <p:cNvSpPr/>
          <p:nvPr/>
        </p:nvSpPr>
        <p:spPr>
          <a:xfrm>
            <a:off x="10296988" y="3360839"/>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234" name="正方形/長方形 233">
            <a:extLst>
              <a:ext uri="{FF2B5EF4-FFF2-40B4-BE49-F238E27FC236}">
                <a16:creationId xmlns:a16="http://schemas.microsoft.com/office/drawing/2014/main" id="{9E284894-325F-4F9A-982C-B929269D3E16}"/>
              </a:ext>
            </a:extLst>
          </p:cNvPr>
          <p:cNvSpPr/>
          <p:nvPr/>
        </p:nvSpPr>
        <p:spPr>
          <a:xfrm>
            <a:off x="8570731" y="2464305"/>
            <a:ext cx="2923013" cy="1564250"/>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オープンデータ公開サイト</a:t>
            </a:r>
            <a:r>
              <a:rPr lang="en-US" altLang="ja-JP" sz="1000" dirty="0">
                <a:latin typeface="Meiryo UI" panose="020B0604030504040204" pitchFamily="50" charset="-128"/>
                <a:ea typeface="Meiryo UI" panose="020B0604030504040204" pitchFamily="50" charset="-128"/>
              </a:rPr>
              <a:t>A</a:t>
            </a:r>
            <a:endParaRPr lang="ja-JP" altLang="en-US" sz="1000" dirty="0">
              <a:latin typeface="Meiryo UI" panose="020B0604030504040204" pitchFamily="50" charset="-128"/>
              <a:ea typeface="Meiryo UI" panose="020B0604030504040204" pitchFamily="50" charset="-128"/>
            </a:endParaRPr>
          </a:p>
        </p:txBody>
      </p:sp>
      <p:sp>
        <p:nvSpPr>
          <p:cNvPr id="236" name="正方形/長方形 235">
            <a:extLst>
              <a:ext uri="{FF2B5EF4-FFF2-40B4-BE49-F238E27FC236}">
                <a16:creationId xmlns:a16="http://schemas.microsoft.com/office/drawing/2014/main" id="{3E850B9D-B8EC-413E-958B-2525C34E4CED}"/>
              </a:ext>
            </a:extLst>
          </p:cNvPr>
          <p:cNvSpPr/>
          <p:nvPr/>
        </p:nvSpPr>
        <p:spPr>
          <a:xfrm>
            <a:off x="10127620" y="3032410"/>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40" name="テキスト ボックス 39">
            <a:extLst>
              <a:ext uri="{FF2B5EF4-FFF2-40B4-BE49-F238E27FC236}">
                <a16:creationId xmlns:a16="http://schemas.microsoft.com/office/drawing/2014/main" id="{134FB4F9-415A-4E55-9EFE-A824FE9FC144}"/>
              </a:ext>
            </a:extLst>
          </p:cNvPr>
          <p:cNvSpPr txBox="1"/>
          <p:nvPr/>
        </p:nvSpPr>
        <p:spPr>
          <a:xfrm>
            <a:off x="9268441" y="4998523"/>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41" name="フローチャート: 磁気ディスク 40">
            <a:extLst>
              <a:ext uri="{FF2B5EF4-FFF2-40B4-BE49-F238E27FC236}">
                <a16:creationId xmlns:a16="http://schemas.microsoft.com/office/drawing/2014/main" id="{FA7D33D9-9EC6-4DDC-8BF3-4DCA0F1A5BB2}"/>
              </a:ext>
            </a:extLst>
          </p:cNvPr>
          <p:cNvSpPr/>
          <p:nvPr/>
        </p:nvSpPr>
        <p:spPr>
          <a:xfrm>
            <a:off x="10313336" y="5087528"/>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42" name="正方形/長方形 41">
            <a:extLst>
              <a:ext uri="{FF2B5EF4-FFF2-40B4-BE49-F238E27FC236}">
                <a16:creationId xmlns:a16="http://schemas.microsoft.com/office/drawing/2014/main" id="{8AF23E9D-38F4-4E5C-BDCD-4978257DA433}"/>
              </a:ext>
            </a:extLst>
          </p:cNvPr>
          <p:cNvSpPr/>
          <p:nvPr/>
        </p:nvSpPr>
        <p:spPr>
          <a:xfrm>
            <a:off x="8587079" y="4190994"/>
            <a:ext cx="2923013" cy="1564250"/>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dirty="0">
                <a:latin typeface="Meiryo UI" panose="020B0604030504040204" pitchFamily="50" charset="-128"/>
                <a:ea typeface="Meiryo UI" panose="020B0604030504040204" pitchFamily="50" charset="-128"/>
              </a:rPr>
              <a:t>オープンデータ公開サイト</a:t>
            </a:r>
            <a:r>
              <a:rPr lang="en-US" altLang="ja-JP" sz="1000" dirty="0">
                <a:latin typeface="Meiryo UI" panose="020B0604030504040204" pitchFamily="50" charset="-128"/>
                <a:ea typeface="Meiryo UI" panose="020B0604030504040204" pitchFamily="50" charset="-128"/>
              </a:rPr>
              <a:t>B</a:t>
            </a:r>
            <a:endParaRPr lang="ja-JP" altLang="en-US" sz="1000"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D21D784B-A867-4458-B0C6-F7E0F44BE4AB}"/>
              </a:ext>
            </a:extLst>
          </p:cNvPr>
          <p:cNvSpPr/>
          <p:nvPr/>
        </p:nvSpPr>
        <p:spPr>
          <a:xfrm>
            <a:off x="10143968" y="4759099"/>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cxnSp>
        <p:nvCxnSpPr>
          <p:cNvPr id="44" name="直線矢印コネクタ 18">
            <a:extLst>
              <a:ext uri="{FF2B5EF4-FFF2-40B4-BE49-F238E27FC236}">
                <a16:creationId xmlns:a16="http://schemas.microsoft.com/office/drawing/2014/main" id="{A8A99B8B-6242-4615-931B-1585300AC1BA}"/>
              </a:ext>
            </a:extLst>
          </p:cNvPr>
          <p:cNvCxnSpPr>
            <a:cxnSpLocks/>
          </p:cNvCxnSpPr>
          <p:nvPr/>
        </p:nvCxnSpPr>
        <p:spPr>
          <a:xfrm>
            <a:off x="5422569" y="3166677"/>
            <a:ext cx="4721399" cy="1744010"/>
          </a:xfrm>
          <a:prstGeom prst="bentConnector3">
            <a:avLst>
              <a:gd name="adj1" fmla="val 50000"/>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E0FBCB06-9142-4288-BE9F-28E2EC5EB3C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4.4</a:t>
            </a:r>
            <a:r>
              <a:rPr lang="ja-JP" altLang="en-US" sz="2000" b="1" dirty="0">
                <a:latin typeface="Meiryo UI" panose="020B0604030504040204" pitchFamily="50" charset="-128"/>
                <a:ea typeface="Meiryo UI" panose="020B0604030504040204" pitchFamily="50" charset="-128"/>
              </a:rPr>
              <a:t> データ提供における注意点（</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公開データの場合</a:t>
            </a:r>
          </a:p>
        </p:txBody>
      </p:sp>
      <p:sp>
        <p:nvSpPr>
          <p:cNvPr id="37" name="タイトル 4">
            <a:extLst>
              <a:ext uri="{FF2B5EF4-FFF2-40B4-BE49-F238E27FC236}">
                <a16:creationId xmlns:a16="http://schemas.microsoft.com/office/drawing/2014/main" id="{09273B06-642B-482D-AF98-19054D54DFC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7905F25F-81E7-41D3-94F4-500EE38B1D56}"/>
              </a:ext>
            </a:extLst>
          </p:cNvPr>
          <p:cNvSpPr/>
          <p:nvPr/>
        </p:nvSpPr>
        <p:spPr>
          <a:xfrm>
            <a:off x="5942384" y="2847157"/>
            <a:ext cx="378242" cy="3327942"/>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716F7398-C205-4E97-BFCD-83738151A80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8179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id="{19C1E753-B89C-4F29-9FC4-41FA90D79C8D}"/>
              </a:ext>
            </a:extLst>
          </p:cNvPr>
          <p:cNvSpPr/>
          <p:nvPr/>
        </p:nvSpPr>
        <p:spPr>
          <a:xfrm>
            <a:off x="284016" y="692585"/>
            <a:ext cx="11724494" cy="1059824"/>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defTabSz="1656903">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非公開データの場合：</a:t>
            </a:r>
            <a:r>
              <a:rPr lang="en-US" altLang="ja-JP" sz="1600" dirty="0">
                <a:solidFill>
                  <a:schemeClr val="bg1"/>
                </a:solidFill>
                <a:latin typeface="Meiryo UI" panose="020B0604030504040204" pitchFamily="50" charset="-128"/>
                <a:ea typeface="Meiryo UI" panose="020B0604030504040204" pitchFamily="50" charset="-128"/>
              </a:rPr>
              <a:t> </a:t>
            </a:r>
            <a:r>
              <a:rPr lang="ja-JP" altLang="en-US" sz="1600" dirty="0">
                <a:solidFill>
                  <a:schemeClr val="bg1"/>
                </a:solidFill>
                <a:latin typeface="Meiryo UI" panose="020B0604030504040204" pitchFamily="50" charset="-128"/>
                <a:ea typeface="Meiryo UI" panose="020B0604030504040204" pitchFamily="50" charset="-128"/>
              </a:rPr>
              <a:t>配信（実データ）は、非公開サーバ</a:t>
            </a:r>
            <a:r>
              <a:rPr lang="en-US" altLang="ja-JP" sz="1600">
                <a:latin typeface="Meiryo UI" panose="020B0604030504040204" pitchFamily="50" charset="-128"/>
                <a:ea typeface="Meiryo UI" panose="020B0604030504040204" pitchFamily="50" charset="-128"/>
                <a:cs typeface="Meiryo UI" panose="020B0604030504040204" pitchFamily="50" charset="-128"/>
              </a:rPr>
              <a:t>*</a:t>
            </a:r>
            <a:r>
              <a:rPr lang="en-US" altLang="ja-JP" sz="1600" baseline="30000">
                <a:latin typeface="Meiryo UI" panose="020B0604030504040204" pitchFamily="50" charset="-128"/>
                <a:ea typeface="Meiryo UI" panose="020B0604030504040204" pitchFamily="50" charset="-128"/>
                <a:cs typeface="Meiryo UI" panose="020B0604030504040204" pitchFamily="50" charset="-128"/>
              </a:rPr>
              <a:t>1</a:t>
            </a:r>
            <a:r>
              <a:rPr lang="ja-JP" altLang="en-US" sz="1600" dirty="0">
                <a:solidFill>
                  <a:schemeClr val="bg1"/>
                </a:solidFill>
                <a:latin typeface="Meiryo UI" panose="020B0604030504040204" pitchFamily="50" charset="-128"/>
                <a:ea typeface="Meiryo UI" panose="020B0604030504040204" pitchFamily="50" charset="-128"/>
              </a:rPr>
              <a:t>に配置し、提供者コネクタが認可サーバと連携することで、</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有効なトークンが取得コマンドに含まれる場合のみ、配信が提供される。</a:t>
            </a:r>
            <a:endParaRPr lang="en-US" altLang="ja-JP" sz="1600">
              <a:solidFill>
                <a:schemeClr val="bg1"/>
              </a:solidFill>
              <a:latin typeface="Meiryo UI" panose="020B0604030504040204" pitchFamily="50" charset="-128"/>
              <a:ea typeface="Meiryo UI" panose="020B0604030504040204" pitchFamily="50" charset="-128"/>
            </a:endParaRPr>
          </a:p>
          <a:p>
            <a:pPr marL="285757" indent="-285757" defTabSz="1656903">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なお、</a:t>
            </a:r>
            <a:r>
              <a:rPr lang="en-US" altLang="ja-JP" sz="1600" dirty="0">
                <a:solidFill>
                  <a:schemeClr val="bg1"/>
                </a:solidFill>
                <a:latin typeface="Meiryo UI" panose="020B0604030504040204" pitchFamily="50" charset="-128"/>
                <a:ea typeface="Meiryo UI" panose="020B0604030504040204" pitchFamily="50" charset="-128"/>
              </a:rPr>
              <a:t>#21100</a:t>
            </a:r>
            <a:r>
              <a:rPr lang="ja-JP" altLang="en-US" sz="1600" dirty="0">
                <a:solidFill>
                  <a:schemeClr val="bg1"/>
                </a:solidFill>
                <a:latin typeface="Meiryo UI" panose="020B0604030504040204" pitchFamily="50" charset="-128"/>
                <a:ea typeface="Meiryo UI" panose="020B0604030504040204" pitchFamily="50" charset="-128"/>
              </a:rPr>
              <a:t>「配信の情報提供ページ</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 </a:t>
            </a:r>
            <a:r>
              <a:rPr lang="en-US" altLang="ja-JP" sz="1600" dirty="0">
                <a:solidFill>
                  <a:schemeClr val="bg1"/>
                </a:solidFill>
                <a:latin typeface="Meiryo UI" panose="020B0604030504040204" pitchFamily="50" charset="-128"/>
                <a:ea typeface="Meiryo UI" panose="020B0604030504040204" pitchFamily="50" charset="-128"/>
              </a:rPr>
              <a:t>#21110</a:t>
            </a:r>
            <a:r>
              <a:rPr lang="ja-JP" altLang="en-US" sz="1600" dirty="0">
                <a:solidFill>
                  <a:schemeClr val="bg1"/>
                </a:solidFill>
                <a:latin typeface="Meiryo UI" panose="020B0604030504040204" pitchFamily="50" charset="-128"/>
                <a:ea typeface="Meiryo UI" panose="020B0604030504040204" pitchFamily="50" charset="-128"/>
              </a:rPr>
              <a:t>「配信のアクセス</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a:t>
            </a:r>
            <a:r>
              <a:rPr lang="en-US" altLang="ja-JP" sz="1600" dirty="0">
                <a:solidFill>
                  <a:schemeClr val="bg1"/>
                </a:solidFill>
                <a:latin typeface="Meiryo UI" panose="020B0604030504040204" pitchFamily="50" charset="-128"/>
                <a:ea typeface="Meiryo UI" panose="020B0604030504040204" pitchFamily="50" charset="-128"/>
              </a:rPr>
              <a:t>#21120</a:t>
            </a:r>
            <a:r>
              <a:rPr lang="ja-JP" altLang="en-US" sz="1600" dirty="0">
                <a:solidFill>
                  <a:schemeClr val="bg1"/>
                </a:solidFill>
                <a:latin typeface="Meiryo UI" panose="020B0604030504040204" pitchFamily="50" charset="-128"/>
                <a:ea typeface="Meiryo UI" panose="020B0604030504040204" pitchFamily="50" charset="-128"/>
              </a:rPr>
              <a:t>「配信のダウンロード</a:t>
            </a:r>
            <a:r>
              <a:rPr lang="en-US" altLang="ja-JP" sz="1600" dirty="0">
                <a:solidFill>
                  <a:schemeClr val="bg1"/>
                </a:solidFill>
                <a:latin typeface="Meiryo UI" panose="020B0604030504040204" pitchFamily="50" charset="-128"/>
                <a:ea typeface="Meiryo UI" panose="020B0604030504040204" pitchFamily="50" charset="-128"/>
              </a:rPr>
              <a:t>URL</a:t>
            </a:r>
            <a:r>
              <a:rPr lang="ja-JP" altLang="en-US" sz="1600" dirty="0">
                <a:solidFill>
                  <a:schemeClr val="bg1"/>
                </a:solidFill>
                <a:latin typeface="Meiryo UI" panose="020B0604030504040204" pitchFamily="50" charset="-128"/>
                <a:ea typeface="Meiryo UI" panose="020B0604030504040204" pitchFamily="50" charset="-128"/>
              </a:rPr>
              <a:t>」は、</a:t>
            </a:r>
            <a:br>
              <a:rPr lang="en-US" altLang="ja-JP" sz="160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詳細検索用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のデータカタログに記載し、横断検索用</a:t>
            </a:r>
            <a:r>
              <a:rPr lang="en-US" altLang="ja-JP" sz="1600" dirty="0">
                <a:solidFill>
                  <a:schemeClr val="bg1"/>
                </a:solidFill>
                <a:latin typeface="Meiryo UI" panose="020B0604030504040204" pitchFamily="50" charset="-128"/>
                <a:ea typeface="Meiryo UI" panose="020B0604030504040204" pitchFamily="50" charset="-128"/>
              </a:rPr>
              <a:t>CKAN</a:t>
            </a:r>
            <a:r>
              <a:rPr lang="ja-JP" altLang="en-US" sz="1600" dirty="0">
                <a:solidFill>
                  <a:schemeClr val="bg1"/>
                </a:solidFill>
                <a:latin typeface="Meiryo UI" panose="020B0604030504040204" pitchFamily="50" charset="-128"/>
                <a:ea typeface="Meiryo UI" panose="020B0604030504040204" pitchFamily="50" charset="-128"/>
              </a:rPr>
              <a:t>のデータカタログには記載しないことが推奨される。</a:t>
            </a:r>
          </a:p>
          <a:p>
            <a:pPr marL="285757" indent="-285757">
              <a:buFont typeface="Wingdings" panose="05000000000000000000" pitchFamily="2" charset="2"/>
              <a:buChar char="ü"/>
            </a:pPr>
            <a:endParaRPr lang="ja-JP" altLang="en-US" sz="1600" dirty="0">
              <a:solidFill>
                <a:schemeClr val="bg1"/>
              </a:solidFill>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F5F7B44F-20C9-4534-B9C8-45D8A9CC9A28}"/>
              </a:ext>
            </a:extLst>
          </p:cNvPr>
          <p:cNvGrpSpPr/>
          <p:nvPr/>
        </p:nvGrpSpPr>
        <p:grpSpPr>
          <a:xfrm>
            <a:off x="528187" y="1742013"/>
            <a:ext cx="11193914" cy="4455780"/>
            <a:chOff x="242865" y="2308077"/>
            <a:chExt cx="11200915" cy="4656206"/>
          </a:xfrm>
        </p:grpSpPr>
        <p:sp>
          <p:nvSpPr>
            <p:cNvPr id="88" name="Rectangle 34">
              <a:extLst>
                <a:ext uri="{FF2B5EF4-FFF2-40B4-BE49-F238E27FC236}">
                  <a16:creationId xmlns:a16="http://schemas.microsoft.com/office/drawing/2014/main" id="{03E60D2D-9792-4858-B7EC-61663A1F344C}"/>
                </a:ext>
              </a:extLst>
            </p:cNvPr>
            <p:cNvSpPr/>
            <p:nvPr/>
          </p:nvSpPr>
          <p:spPr>
            <a:xfrm>
              <a:off x="5501845" y="2826157"/>
              <a:ext cx="5941935" cy="4138125"/>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314422" y="2826157"/>
              <a:ext cx="2811710" cy="4138126"/>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5" name="雲 84">
              <a:extLst>
                <a:ext uri="{FF2B5EF4-FFF2-40B4-BE49-F238E27FC236}">
                  <a16:creationId xmlns:a16="http://schemas.microsoft.com/office/drawing/2014/main" id="{EFA9EB6F-3408-42F1-87CA-431F9CA24B77}"/>
                </a:ext>
              </a:extLst>
            </p:cNvPr>
            <p:cNvSpPr/>
            <p:nvPr/>
          </p:nvSpPr>
          <p:spPr>
            <a:xfrm>
              <a:off x="3490403" y="2959931"/>
              <a:ext cx="1679513" cy="3118804"/>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497082" y="3669637"/>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6187837" y="3876924"/>
              <a:ext cx="925829" cy="1927376"/>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242865" y="2720853"/>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5501845" y="2720853"/>
              <a:ext cx="5941935"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5" name="テキスト ボックス 94">
              <a:extLst>
                <a:ext uri="{FF2B5EF4-FFF2-40B4-BE49-F238E27FC236}">
                  <a16:creationId xmlns:a16="http://schemas.microsoft.com/office/drawing/2014/main" id="{95BD0A37-15CD-4655-A43E-6E98E438808E}"/>
                </a:ext>
              </a:extLst>
            </p:cNvPr>
            <p:cNvSpPr txBox="1"/>
            <p:nvPr/>
          </p:nvSpPr>
          <p:spPr>
            <a:xfrm>
              <a:off x="311005" y="2818404"/>
              <a:ext cx="1935610"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5501846" y="2822455"/>
              <a:ext cx="1935610"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ja-JP" altLang="en-US" sz="1600" dirty="0">
                  <a:latin typeface="Meiryo UI" panose="020B0604030504040204" pitchFamily="50" charset="-128"/>
                  <a:ea typeface="Meiryo UI" panose="020B0604030504040204" pitchFamily="50" charset="-128"/>
                </a:rPr>
                <a:t>環境</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605485" y="5280540"/>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441376" y="5548568"/>
              <a:ext cx="1674871" cy="50400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278811" y="5022030"/>
              <a:ext cx="0" cy="526539"/>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a:endCxn id="97" idx="1"/>
            </p:cNvCxnSpPr>
            <p:nvPr/>
          </p:nvCxnSpPr>
          <p:spPr>
            <a:xfrm>
              <a:off x="6185350" y="4449161"/>
              <a:ext cx="4084929" cy="760037"/>
            </a:xfrm>
            <a:prstGeom prst="bentConnector3">
              <a:avLst>
                <a:gd name="adj1" fmla="val 50765"/>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8547309" y="5242825"/>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FTP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7148013" y="2308077"/>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284016" y="2313691"/>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56" name="直線矢印コネクタ 18">
              <a:extLst>
                <a:ext uri="{FF2B5EF4-FFF2-40B4-BE49-F238E27FC236}">
                  <a16:creationId xmlns:a16="http://schemas.microsoft.com/office/drawing/2014/main" id="{FFB4E37B-7AB3-41C7-91F1-C71C8CC3A348}"/>
                </a:ext>
              </a:extLst>
            </p:cNvPr>
            <p:cNvCxnSpPr>
              <a:cxnSpLocks/>
              <a:stCxn id="134" idx="1"/>
              <a:endCxn id="152" idx="0"/>
            </p:cNvCxnSpPr>
            <p:nvPr/>
          </p:nvCxnSpPr>
          <p:spPr>
            <a:xfrm rot="5400000" flipH="1" flipV="1">
              <a:off x="5699193" y="887863"/>
              <a:ext cx="226826" cy="8204892"/>
            </a:xfrm>
            <a:prstGeom prst="bentConnector3">
              <a:avLst>
                <a:gd name="adj1" fmla="val 690911"/>
              </a:avLst>
            </a:prstGeom>
            <a:ln w="28575">
              <a:solidFill>
                <a:schemeClr val="bg1">
                  <a:lumMod val="65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矢印コネクタ 18">
              <a:extLst>
                <a:ext uri="{FF2B5EF4-FFF2-40B4-BE49-F238E27FC236}">
                  <a16:creationId xmlns:a16="http://schemas.microsoft.com/office/drawing/2014/main" id="{51488205-270F-4ED4-AF37-18B9711E1C57}"/>
                </a:ext>
              </a:extLst>
            </p:cNvPr>
            <p:cNvCxnSpPr>
              <a:cxnSpLocks/>
              <a:stCxn id="134" idx="1"/>
            </p:cNvCxnSpPr>
            <p:nvPr/>
          </p:nvCxnSpPr>
          <p:spPr>
            <a:xfrm rot="5400000" flipH="1" flipV="1">
              <a:off x="3652136" y="2510492"/>
              <a:ext cx="651255" cy="4535205"/>
            </a:xfrm>
            <a:prstGeom prst="bentConnector2">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3718510" y="3915908"/>
              <a:ext cx="140745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604948" y="5885876"/>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624442" y="6473799"/>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a:endCxn id="111" idx="1"/>
            </p:cNvCxnSpPr>
            <p:nvPr/>
          </p:nvCxnSpPr>
          <p:spPr>
            <a:xfrm>
              <a:off x="6244227" y="4449163"/>
              <a:ext cx="4026052" cy="1355137"/>
            </a:xfrm>
            <a:prstGeom prst="bentConnector3">
              <a:avLst>
                <a:gd name="adj1" fmla="val 50000"/>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a:endCxn id="114" idx="1"/>
            </p:cNvCxnSpPr>
            <p:nvPr/>
          </p:nvCxnSpPr>
          <p:spPr>
            <a:xfrm>
              <a:off x="6245365" y="4452465"/>
              <a:ext cx="4023777" cy="1946138"/>
            </a:xfrm>
            <a:prstGeom prst="bentConnector3">
              <a:avLst>
                <a:gd name="adj1" fmla="val 50001"/>
              </a:avLst>
            </a:prstGeom>
            <a:ln w="28575" cmpd="sng">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8546711" y="5850616"/>
              <a:ext cx="76912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8528956" y="6463709"/>
              <a:ext cx="818662" cy="338554"/>
            </a:xfrm>
            <a:prstGeom prst="rect">
              <a:avLst/>
            </a:prstGeom>
            <a:noFill/>
          </p:spPr>
          <p:txBody>
            <a:bodyPr wrap="square" lIns="0" tIns="0" rIns="0" bIns="0" rtlCol="0">
              <a:spAutoFit/>
            </a:bodyPr>
            <a:lstStyle/>
            <a:p>
              <a:r>
                <a:rPr lang="en-US" altLang="ja-JP" sz="1100" dirty="0">
                  <a:latin typeface="Meiryo UI" panose="020B0604030504040204" pitchFamily="50" charset="-128"/>
                  <a:ea typeface="Meiryo UI" panose="020B0604030504040204" pitchFamily="50" charset="-128"/>
                </a:rPr>
                <a:t>NGSI</a:t>
              </a:r>
              <a:r>
                <a:rPr lang="ja-JP" altLang="en-US" sz="1100" dirty="0">
                  <a:latin typeface="Meiryo UI" panose="020B0604030504040204" pitchFamily="50" charset="-128"/>
                  <a:ea typeface="Meiryo UI" panose="020B0604030504040204" pitchFamily="50" charset="-128"/>
                </a:rPr>
                <a:t>データ</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取得</a:t>
              </a: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370167" y="5103721"/>
              <a:ext cx="679986" cy="345735"/>
            </a:xfrm>
            <a:prstGeom prst="flowChartMagneticDisk">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149174" y="3994598"/>
              <a:ext cx="1355503" cy="450269"/>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270278" y="5083198"/>
              <a:ext cx="925829" cy="25200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FTP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270278" y="5664558"/>
              <a:ext cx="925829" cy="279484"/>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HTTP</a:t>
              </a:r>
              <a:r>
                <a:rPr lang="ja-JP" altLang="en-US" sz="1200" dirty="0">
                  <a:solidFill>
                    <a:prstClr val="black"/>
                  </a:solidFill>
                  <a:latin typeface="Meiryo UI" panose="020B0604030504040204" pitchFamily="50" charset="-128"/>
                  <a:ea typeface="Meiryo UI" panose="020B0604030504040204" pitchFamily="50" charset="-128"/>
                </a:rPr>
                <a:t>サーバ</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269141" y="6254786"/>
              <a:ext cx="925829" cy="287632"/>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NGSI</a:t>
              </a:r>
              <a:r>
                <a:rPr lang="ja-JP" altLang="en-US" sz="1200" dirty="0">
                  <a:solidFill>
                    <a:prstClr val="black"/>
                  </a:solidFill>
                  <a:latin typeface="Meiryo UI" panose="020B0604030504040204" pitchFamily="50" charset="-128"/>
                  <a:ea typeface="Meiryo UI" panose="020B0604030504040204" pitchFamily="50" charset="-128"/>
                </a:rPr>
                <a:t>ブローカ</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152" name="正方形/長方形 151">
              <a:extLst>
                <a:ext uri="{FF2B5EF4-FFF2-40B4-BE49-F238E27FC236}">
                  <a16:creationId xmlns:a16="http://schemas.microsoft.com/office/drawing/2014/main" id="{48D0FD66-16C2-470B-835E-43F4A22C1306}"/>
                </a:ext>
              </a:extLst>
            </p:cNvPr>
            <p:cNvSpPr/>
            <p:nvPr/>
          </p:nvSpPr>
          <p:spPr>
            <a:xfrm>
              <a:off x="8453546" y="4876895"/>
              <a:ext cx="2923013" cy="199751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985" b="1" dirty="0">
                  <a:latin typeface="Meiryo UI" panose="020B0604030504040204" pitchFamily="50" charset="-128"/>
                  <a:ea typeface="Meiryo UI" panose="020B0604030504040204" pitchFamily="50" charset="-128"/>
                </a:rPr>
                <a:t>非公開のデータソース</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548423" y="4078903"/>
              <a:ext cx="1553894"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9" name="スマイル 158">
              <a:extLst>
                <a:ext uri="{FF2B5EF4-FFF2-40B4-BE49-F238E27FC236}">
                  <a16:creationId xmlns:a16="http://schemas.microsoft.com/office/drawing/2014/main" id="{A79E82A5-0F51-436C-8DC4-DADC4A448505}"/>
                </a:ext>
              </a:extLst>
            </p:cNvPr>
            <p:cNvSpPr/>
            <p:nvPr/>
          </p:nvSpPr>
          <p:spPr>
            <a:xfrm>
              <a:off x="1045474" y="6196848"/>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23" name="テキスト ボックス 122">
              <a:extLst>
                <a:ext uri="{FF2B5EF4-FFF2-40B4-BE49-F238E27FC236}">
                  <a16:creationId xmlns:a16="http://schemas.microsoft.com/office/drawing/2014/main" id="{78DBA7A2-DAD8-4623-940F-C3D61623DA12}"/>
                </a:ext>
              </a:extLst>
            </p:cNvPr>
            <p:cNvSpPr txBox="1"/>
            <p:nvPr/>
          </p:nvSpPr>
          <p:spPr>
            <a:xfrm>
              <a:off x="5999877" y="5998710"/>
              <a:ext cx="1437579" cy="804051"/>
            </a:xfrm>
            <a:prstGeom prst="rect">
              <a:avLst/>
            </a:prstGeom>
            <a:noFill/>
          </p:spPr>
          <p:txBody>
            <a:bodyPr wrap="square">
              <a:spAutoFit/>
            </a:bodyPr>
            <a:lstStyle/>
            <a:p>
              <a:pPr algn="l" fontAlgn="ctr"/>
              <a:r>
                <a:rPr lang="ja-JP" altLang="en-US" sz="1100" dirty="0">
                  <a:solidFill>
                    <a:srgbClr val="0070C0"/>
                  </a:solidFill>
                  <a:latin typeface="Meiryo UI" panose="020B0604030504040204" pitchFamily="50" charset="-128"/>
                  <a:ea typeface="Meiryo UI" panose="020B0604030504040204" pitchFamily="50" charset="-128"/>
                </a:rPr>
                <a:t>認可サーバと連携</a:t>
              </a:r>
              <a:endParaRPr lang="en-US" altLang="ja-JP" sz="1100" dirty="0">
                <a:solidFill>
                  <a:srgbClr val="0070C0"/>
                </a:solidFill>
                <a:latin typeface="Meiryo UI" panose="020B0604030504040204" pitchFamily="50" charset="-128"/>
                <a:ea typeface="Meiryo UI" panose="020B0604030504040204" pitchFamily="50" charset="-128"/>
              </a:endParaRPr>
            </a:p>
            <a:p>
              <a:pPr algn="l" fontAlgn="ctr"/>
              <a:r>
                <a:rPr lang="ja-JP" altLang="en-US" sz="1100" dirty="0">
                  <a:solidFill>
                    <a:srgbClr val="0070C0"/>
                  </a:solidFill>
                  <a:latin typeface="Meiryo UI" panose="020B0604030504040204" pitchFamily="50" charset="-128"/>
                  <a:ea typeface="Meiryo UI" panose="020B0604030504040204" pitchFamily="50" charset="-128"/>
                </a:rPr>
                <a:t>したアクセス認可の</a:t>
              </a:r>
              <a:br>
                <a:rPr lang="en-US" altLang="ja-JP" sz="1100" dirty="0">
                  <a:solidFill>
                    <a:srgbClr val="0070C0"/>
                  </a:solidFill>
                  <a:latin typeface="Meiryo UI" panose="020B0604030504040204" pitchFamily="50" charset="-128"/>
                  <a:ea typeface="Meiryo UI" panose="020B0604030504040204" pitchFamily="50" charset="-128"/>
                </a:rPr>
              </a:br>
              <a:r>
                <a:rPr lang="ja-JP" altLang="en-US" sz="1100" dirty="0">
                  <a:solidFill>
                    <a:srgbClr val="0070C0"/>
                  </a:solidFill>
                  <a:latin typeface="Meiryo UI" panose="020B0604030504040204" pitchFamily="50" charset="-128"/>
                  <a:ea typeface="Meiryo UI" panose="020B0604030504040204" pitchFamily="50" charset="-128"/>
                </a:rPr>
                <a:t>制御を実施</a:t>
              </a:r>
              <a:endParaRPr lang="en-US" altLang="ja-JP" sz="1100" dirty="0">
                <a:solidFill>
                  <a:srgbClr val="0070C0"/>
                </a:solidFill>
                <a:latin typeface="Meiryo UI" panose="020B0604030504040204" pitchFamily="50" charset="-128"/>
                <a:ea typeface="Meiryo UI" panose="020B0604030504040204" pitchFamily="50" charset="-128"/>
              </a:endParaRPr>
            </a:p>
            <a:p>
              <a:pPr algn="l" fontAlgn="ctr"/>
              <a:r>
                <a:rPr lang="en-US" altLang="ja-JP" sz="1100" dirty="0">
                  <a:solidFill>
                    <a:srgbClr val="0070C0"/>
                  </a:solidFill>
                  <a:latin typeface="Meiryo UI" panose="020B0604030504040204" pitchFamily="50" charset="-128"/>
                  <a:ea typeface="Meiryo UI" panose="020B0604030504040204" pitchFamily="50" charset="-128"/>
                </a:rPr>
                <a:t>(</a:t>
              </a:r>
              <a:r>
                <a:rPr lang="ja-JP" altLang="en-US" sz="1100" dirty="0">
                  <a:solidFill>
                    <a:srgbClr val="0070C0"/>
                  </a:solidFill>
                  <a:latin typeface="Meiryo UI" panose="020B0604030504040204" pitchFamily="50" charset="-128"/>
                  <a:ea typeface="Meiryo UI" panose="020B0604030504040204" pitchFamily="50" charset="-128"/>
                </a:rPr>
                <a:t>認証トークンチェック</a:t>
              </a:r>
              <a:r>
                <a:rPr lang="en-US" altLang="ja-JP" sz="1100" dirty="0">
                  <a:solidFill>
                    <a:srgbClr val="0070C0"/>
                  </a:solidFill>
                  <a:latin typeface="Meiryo UI" panose="020B0604030504040204" pitchFamily="50" charset="-128"/>
                  <a:ea typeface="Meiryo UI" panose="020B0604030504040204" pitchFamily="50" charset="-128"/>
                </a:rPr>
                <a:t>)</a:t>
              </a:r>
              <a:endParaRPr lang="ja-JP" altLang="en-US" sz="1100" dirty="0">
                <a:solidFill>
                  <a:srgbClr val="0070C0"/>
                </a:solidFill>
                <a:latin typeface="Meiryo UI" panose="020B0604030504040204" pitchFamily="50" charset="-128"/>
                <a:ea typeface="Meiryo UI" panose="020B0604030504040204" pitchFamily="50" charset="-128"/>
              </a:endParaRPr>
            </a:p>
          </p:txBody>
        </p:sp>
        <p:grpSp>
          <p:nvGrpSpPr>
            <p:cNvPr id="32" name="グループ化 31">
              <a:extLst>
                <a:ext uri="{FF2B5EF4-FFF2-40B4-BE49-F238E27FC236}">
                  <a16:creationId xmlns:a16="http://schemas.microsoft.com/office/drawing/2014/main" id="{013919F3-5606-444F-9E9E-6F54E434E995}"/>
                </a:ext>
              </a:extLst>
            </p:cNvPr>
            <p:cNvGrpSpPr/>
            <p:nvPr/>
          </p:nvGrpSpPr>
          <p:grpSpPr>
            <a:xfrm>
              <a:off x="1588086" y="5650396"/>
              <a:ext cx="731051" cy="858612"/>
              <a:chOff x="1509357" y="5265641"/>
              <a:chExt cx="593979" cy="697623"/>
            </a:xfrm>
          </p:grpSpPr>
          <p:sp>
            <p:nvSpPr>
              <p:cNvPr id="122" name="テキスト ボックス 121">
                <a:extLst>
                  <a:ext uri="{FF2B5EF4-FFF2-40B4-BE49-F238E27FC236}">
                    <a16:creationId xmlns:a16="http://schemas.microsoft.com/office/drawing/2014/main" id="{05FEF871-399A-43BC-91C6-FAAE4D57659B}"/>
                  </a:ext>
                </a:extLst>
              </p:cNvPr>
              <p:cNvSpPr txBox="1"/>
              <p:nvPr/>
            </p:nvSpPr>
            <p:spPr>
              <a:xfrm>
                <a:off x="1509357" y="5597420"/>
                <a:ext cx="593979" cy="365844"/>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トークン</a:t>
                </a:r>
                <a:endParaRPr lang="en-US" altLang="ja-JP" sz="1100" dirty="0">
                  <a:latin typeface="Meiryo UI" panose="020B0604030504040204" pitchFamily="50" charset="-128"/>
                  <a:ea typeface="Meiryo UI" panose="020B0604030504040204" pitchFamily="50" charset="-128"/>
                </a:endParaRPr>
              </a:p>
            </p:txBody>
          </p:sp>
          <p:grpSp>
            <p:nvGrpSpPr>
              <p:cNvPr id="129" name="グループ化 128">
                <a:extLst>
                  <a:ext uri="{FF2B5EF4-FFF2-40B4-BE49-F238E27FC236}">
                    <a16:creationId xmlns:a16="http://schemas.microsoft.com/office/drawing/2014/main" id="{E4EB1E43-77B2-4905-8150-BC9A537FCBEC}"/>
                  </a:ext>
                </a:extLst>
              </p:cNvPr>
              <p:cNvGrpSpPr/>
              <p:nvPr/>
            </p:nvGrpSpPr>
            <p:grpSpPr>
              <a:xfrm>
                <a:off x="1545308" y="5265641"/>
                <a:ext cx="462153" cy="462153"/>
                <a:chOff x="4784502" y="3869772"/>
                <a:chExt cx="462153" cy="462153"/>
              </a:xfrm>
            </p:grpSpPr>
            <p:sp>
              <p:nvSpPr>
                <p:cNvPr id="130" name="フリーフォーム: 図形 129">
                  <a:extLst>
                    <a:ext uri="{FF2B5EF4-FFF2-40B4-BE49-F238E27FC236}">
                      <a16:creationId xmlns:a16="http://schemas.microsoft.com/office/drawing/2014/main" id="{0CCB8148-0D9C-43EF-9D3A-1E36BE984D9A}"/>
                    </a:ext>
                  </a:extLst>
                </p:cNvPr>
                <p:cNvSpPr/>
                <p:nvPr/>
              </p:nvSpPr>
              <p:spPr>
                <a:xfrm>
                  <a:off x="4829175" y="3971925"/>
                  <a:ext cx="371475" cy="259556"/>
                </a:xfrm>
                <a:custGeom>
                  <a:avLst/>
                  <a:gdLst>
                    <a:gd name="connsiteX0" fmla="*/ 2381 w 371475"/>
                    <a:gd name="connsiteY0" fmla="*/ 59531 h 259556"/>
                    <a:gd name="connsiteX1" fmla="*/ 319088 w 371475"/>
                    <a:gd name="connsiteY1" fmla="*/ 0 h 259556"/>
                    <a:gd name="connsiteX2" fmla="*/ 340519 w 371475"/>
                    <a:gd name="connsiteY2" fmla="*/ 66675 h 259556"/>
                    <a:gd name="connsiteX3" fmla="*/ 369094 w 371475"/>
                    <a:gd name="connsiteY3" fmla="*/ 69056 h 259556"/>
                    <a:gd name="connsiteX4" fmla="*/ 371475 w 371475"/>
                    <a:gd name="connsiteY4" fmla="*/ 119063 h 259556"/>
                    <a:gd name="connsiteX5" fmla="*/ 338138 w 371475"/>
                    <a:gd name="connsiteY5" fmla="*/ 140494 h 259556"/>
                    <a:gd name="connsiteX6" fmla="*/ 330994 w 371475"/>
                    <a:gd name="connsiteY6" fmla="*/ 169069 h 259556"/>
                    <a:gd name="connsiteX7" fmla="*/ 350044 w 371475"/>
                    <a:gd name="connsiteY7" fmla="*/ 195263 h 259556"/>
                    <a:gd name="connsiteX8" fmla="*/ 371475 w 371475"/>
                    <a:gd name="connsiteY8" fmla="*/ 209550 h 259556"/>
                    <a:gd name="connsiteX9" fmla="*/ 371475 w 371475"/>
                    <a:gd name="connsiteY9" fmla="*/ 259556 h 259556"/>
                    <a:gd name="connsiteX10" fmla="*/ 4763 w 371475"/>
                    <a:gd name="connsiteY10" fmla="*/ 257175 h 259556"/>
                    <a:gd name="connsiteX11" fmla="*/ 4763 w 371475"/>
                    <a:gd name="connsiteY11" fmla="*/ 197644 h 259556"/>
                    <a:gd name="connsiteX12" fmla="*/ 35719 w 371475"/>
                    <a:gd name="connsiteY12" fmla="*/ 183356 h 259556"/>
                    <a:gd name="connsiteX13" fmla="*/ 40481 w 371475"/>
                    <a:gd name="connsiteY13" fmla="*/ 161925 h 259556"/>
                    <a:gd name="connsiteX14" fmla="*/ 28575 w 371475"/>
                    <a:gd name="connsiteY14" fmla="*/ 135731 h 259556"/>
                    <a:gd name="connsiteX15" fmla="*/ 0 w 371475"/>
                    <a:gd name="connsiteY15" fmla="*/ 121444 h 259556"/>
                    <a:gd name="connsiteX16" fmla="*/ 2381 w 371475"/>
                    <a:gd name="connsiteY16" fmla="*/ 59531 h 2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 h="259556">
                      <a:moveTo>
                        <a:pt x="2381" y="59531"/>
                      </a:moveTo>
                      <a:lnTo>
                        <a:pt x="319088" y="0"/>
                      </a:lnTo>
                      <a:lnTo>
                        <a:pt x="340519" y="66675"/>
                      </a:lnTo>
                      <a:lnTo>
                        <a:pt x="369094" y="69056"/>
                      </a:lnTo>
                      <a:lnTo>
                        <a:pt x="371475" y="119063"/>
                      </a:lnTo>
                      <a:lnTo>
                        <a:pt x="338138" y="140494"/>
                      </a:lnTo>
                      <a:lnTo>
                        <a:pt x="330994" y="169069"/>
                      </a:lnTo>
                      <a:lnTo>
                        <a:pt x="350044" y="195263"/>
                      </a:lnTo>
                      <a:lnTo>
                        <a:pt x="371475" y="209550"/>
                      </a:lnTo>
                      <a:lnTo>
                        <a:pt x="371475" y="259556"/>
                      </a:lnTo>
                      <a:lnTo>
                        <a:pt x="4763" y="257175"/>
                      </a:lnTo>
                      <a:lnTo>
                        <a:pt x="4763" y="197644"/>
                      </a:lnTo>
                      <a:lnTo>
                        <a:pt x="35719" y="183356"/>
                      </a:lnTo>
                      <a:lnTo>
                        <a:pt x="40481" y="161925"/>
                      </a:lnTo>
                      <a:lnTo>
                        <a:pt x="28575" y="135731"/>
                      </a:lnTo>
                      <a:lnTo>
                        <a:pt x="0" y="121444"/>
                      </a:lnTo>
                      <a:cubicBezTo>
                        <a:pt x="794" y="100806"/>
                        <a:pt x="1587" y="80169"/>
                        <a:pt x="2381" y="595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pic>
              <p:nvPicPr>
                <p:cNvPr id="131" name="グラフィックス 130" descr="チケット 単色塗りつぶし">
                  <a:extLst>
                    <a:ext uri="{FF2B5EF4-FFF2-40B4-BE49-F238E27FC236}">
                      <a16:creationId xmlns:a16="http://schemas.microsoft.com/office/drawing/2014/main" id="{F547E9F0-890D-46C1-B624-1028BC699C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4502" y="3869772"/>
                  <a:ext cx="462153" cy="462153"/>
                </a:xfrm>
                <a:prstGeom prst="rect">
                  <a:avLst/>
                </a:prstGeom>
              </p:spPr>
            </p:pic>
          </p:grpSp>
        </p:grpSp>
        <p:sp>
          <p:nvSpPr>
            <p:cNvPr id="7" name="十字形 6">
              <a:extLst>
                <a:ext uri="{FF2B5EF4-FFF2-40B4-BE49-F238E27FC236}">
                  <a16:creationId xmlns:a16="http://schemas.microsoft.com/office/drawing/2014/main" id="{DB9E8B3D-C4B2-4C3C-BA0F-372227DC5FD6}"/>
                </a:ext>
              </a:extLst>
            </p:cNvPr>
            <p:cNvSpPr/>
            <p:nvPr/>
          </p:nvSpPr>
          <p:spPr>
            <a:xfrm rot="18900000">
              <a:off x="8146247" y="3362238"/>
              <a:ext cx="375029" cy="375029"/>
            </a:xfrm>
            <a:prstGeom prst="plus">
              <a:avLst>
                <a:gd name="adj" fmla="val 3929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61" name="テキスト ボックス 60">
              <a:extLst>
                <a:ext uri="{FF2B5EF4-FFF2-40B4-BE49-F238E27FC236}">
                  <a16:creationId xmlns:a16="http://schemas.microsoft.com/office/drawing/2014/main" id="{C23B1283-5585-483A-B2AD-E18FA030BDEA}"/>
                </a:ext>
              </a:extLst>
            </p:cNvPr>
            <p:cNvSpPr txBox="1"/>
            <p:nvPr/>
          </p:nvSpPr>
          <p:spPr>
            <a:xfrm>
              <a:off x="6103877" y="3169986"/>
              <a:ext cx="4575030" cy="273378"/>
            </a:xfrm>
            <a:prstGeom prst="rect">
              <a:avLst/>
            </a:prstGeom>
            <a:noFill/>
          </p:spPr>
          <p:txBody>
            <a:bodyPr wrap="square">
              <a:spAutoFit/>
            </a:bodyPr>
            <a:lstStyle/>
            <a:p>
              <a:pPr algn="l" fontAlgn="ctr"/>
              <a:r>
                <a:rPr lang="en-US" altLang="ja-JP" sz="1100" dirty="0">
                  <a:solidFill>
                    <a:srgbClr val="FF0000"/>
                  </a:solidFill>
                  <a:latin typeface="Meiryo UI" panose="020B0604030504040204" pitchFamily="50" charset="-128"/>
                  <a:ea typeface="Meiryo UI" panose="020B0604030504040204" pitchFamily="50" charset="-128"/>
                </a:rPr>
                <a:t>CADDE</a:t>
              </a:r>
              <a:r>
                <a:rPr lang="ja-JP" altLang="en-US" sz="1100" dirty="0">
                  <a:solidFill>
                    <a:srgbClr val="FF0000"/>
                  </a:solidFill>
                  <a:latin typeface="Meiryo UI" panose="020B0604030504040204" pitchFamily="50" charset="-128"/>
                  <a:ea typeface="Meiryo UI" panose="020B0604030504040204" pitchFamily="50" charset="-128"/>
                </a:rPr>
                <a:t>提供者コネクタを経由しないデータ取得は、できない構成としておく</a:t>
              </a:r>
              <a:endParaRPr lang="en-US" altLang="ja-JP" sz="1100" dirty="0">
                <a:solidFill>
                  <a:srgbClr val="FF0000"/>
                </a:solidFill>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A9E3D48B-BD31-46A9-970B-D1A4AF7AC8AE}"/>
                </a:ext>
              </a:extLst>
            </p:cNvPr>
            <p:cNvGrpSpPr/>
            <p:nvPr/>
          </p:nvGrpSpPr>
          <p:grpSpPr>
            <a:xfrm>
              <a:off x="3510095" y="6221177"/>
              <a:ext cx="1683569" cy="727042"/>
              <a:chOff x="3070990" y="2340701"/>
              <a:chExt cx="1367900" cy="590722"/>
            </a:xfrm>
          </p:grpSpPr>
          <p:sp>
            <p:nvSpPr>
              <p:cNvPr id="69" name="正方形/長方形 68">
                <a:extLst>
                  <a:ext uri="{FF2B5EF4-FFF2-40B4-BE49-F238E27FC236}">
                    <a16:creationId xmlns:a16="http://schemas.microsoft.com/office/drawing/2014/main" id="{0B73D425-1CEE-4C04-B55D-B31402D54AE7}"/>
                  </a:ext>
                </a:extLst>
              </p:cNvPr>
              <p:cNvSpPr/>
              <p:nvPr/>
            </p:nvSpPr>
            <p:spPr>
              <a:xfrm>
                <a:off x="3070990" y="2340701"/>
                <a:ext cx="1367900" cy="590722"/>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認可サービス</a:t>
                </a:r>
              </a:p>
            </p:txBody>
          </p:sp>
          <p:sp>
            <p:nvSpPr>
              <p:cNvPr id="66" name="正方形/長方形 65">
                <a:extLst>
                  <a:ext uri="{FF2B5EF4-FFF2-40B4-BE49-F238E27FC236}">
                    <a16:creationId xmlns:a16="http://schemas.microsoft.com/office/drawing/2014/main" id="{25557CA1-F19F-4D87-A5CE-DFED04370AFB}"/>
                  </a:ext>
                </a:extLst>
              </p:cNvPr>
              <p:cNvSpPr/>
              <p:nvPr/>
            </p:nvSpPr>
            <p:spPr>
              <a:xfrm>
                <a:off x="3378821" y="2606618"/>
                <a:ext cx="752236" cy="20475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認可サーバ</a:t>
                </a:r>
              </a:p>
            </p:txBody>
          </p:sp>
        </p:grpSp>
        <p:cxnSp>
          <p:nvCxnSpPr>
            <p:cNvPr id="70" name="直線矢印コネクタ 18">
              <a:extLst>
                <a:ext uri="{FF2B5EF4-FFF2-40B4-BE49-F238E27FC236}">
                  <a16:creationId xmlns:a16="http://schemas.microsoft.com/office/drawing/2014/main" id="{7CF3D61D-8B24-4B61-860E-8496A8C8F280}"/>
                </a:ext>
              </a:extLst>
            </p:cNvPr>
            <p:cNvCxnSpPr>
              <a:cxnSpLocks/>
              <a:stCxn id="66" idx="0"/>
              <a:endCxn id="92" idx="2"/>
            </p:cNvCxnSpPr>
            <p:nvPr/>
          </p:nvCxnSpPr>
          <p:spPr>
            <a:xfrm rot="5400000" flipH="1" flipV="1">
              <a:off x="4951019" y="4857667"/>
              <a:ext cx="1091654" cy="2289932"/>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5" name="正方形/長方形 124">
              <a:extLst>
                <a:ext uri="{FF2B5EF4-FFF2-40B4-BE49-F238E27FC236}">
                  <a16:creationId xmlns:a16="http://schemas.microsoft.com/office/drawing/2014/main" id="{8880B2B5-1D62-4F9E-8070-8B89D0DF40D3}"/>
                </a:ext>
              </a:extLst>
            </p:cNvPr>
            <p:cNvSpPr/>
            <p:nvPr/>
          </p:nvSpPr>
          <p:spPr>
            <a:xfrm>
              <a:off x="2522601" y="3214477"/>
              <a:ext cx="378242" cy="304031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C5D7525D-92CC-4CBB-8990-26723692F093}"/>
                </a:ext>
              </a:extLst>
            </p:cNvPr>
            <p:cNvSpPr txBox="1"/>
            <p:nvPr/>
          </p:nvSpPr>
          <p:spPr>
            <a:xfrm>
              <a:off x="4828139" y="5222175"/>
              <a:ext cx="731051" cy="450269"/>
            </a:xfrm>
            <a:prstGeom prst="rect">
              <a:avLst/>
            </a:prstGeom>
            <a:noFill/>
          </p:spPr>
          <p:txBody>
            <a:bodyPr wrap="square">
              <a:spAutoFit/>
            </a:bodyPr>
            <a:lstStyle/>
            <a:p>
              <a:pPr algn="l" fontAlgn="ctr"/>
              <a:r>
                <a:rPr lang="ja-JP" altLang="en-US" sz="1100" dirty="0">
                  <a:latin typeface="Meiryo UI" panose="020B0604030504040204" pitchFamily="50" charset="-128"/>
                  <a:ea typeface="Meiryo UI" panose="020B0604030504040204" pitchFamily="50" charset="-128"/>
                </a:rPr>
                <a:t>認証</a:t>
              </a:r>
              <a:endParaRPr lang="en-US" altLang="ja-JP" sz="1100" dirty="0">
                <a:latin typeface="Meiryo UI" panose="020B0604030504040204" pitchFamily="50" charset="-128"/>
                <a:ea typeface="Meiryo UI" panose="020B0604030504040204" pitchFamily="50" charset="-128"/>
              </a:endParaRPr>
            </a:p>
            <a:p>
              <a:pPr algn="l" fontAlgn="ctr"/>
              <a:r>
                <a:rPr lang="ja-JP" altLang="en-US" sz="1100" dirty="0">
                  <a:latin typeface="Meiryo UI" panose="020B0604030504040204" pitchFamily="50" charset="-128"/>
                  <a:ea typeface="Meiryo UI" panose="020B0604030504040204" pitchFamily="50" charset="-128"/>
                </a:rPr>
                <a:t>トークン</a:t>
              </a:r>
              <a:endParaRPr lang="en-US" altLang="ja-JP" sz="1100" dirty="0">
                <a:latin typeface="Meiryo UI" panose="020B0604030504040204" pitchFamily="50" charset="-128"/>
                <a:ea typeface="Meiryo UI" panose="020B0604030504040204" pitchFamily="50" charset="-128"/>
              </a:endParaRPr>
            </a:p>
          </p:txBody>
        </p:sp>
        <p:grpSp>
          <p:nvGrpSpPr>
            <p:cNvPr id="107" name="グループ化 106">
              <a:extLst>
                <a:ext uri="{FF2B5EF4-FFF2-40B4-BE49-F238E27FC236}">
                  <a16:creationId xmlns:a16="http://schemas.microsoft.com/office/drawing/2014/main" id="{4D7C8061-088A-4897-BBBE-1FDACEF84CFF}"/>
                </a:ext>
              </a:extLst>
            </p:cNvPr>
            <p:cNvGrpSpPr/>
            <p:nvPr/>
          </p:nvGrpSpPr>
          <p:grpSpPr>
            <a:xfrm>
              <a:off x="4876190" y="5516784"/>
              <a:ext cx="568804" cy="568805"/>
              <a:chOff x="4784502" y="3869772"/>
              <a:chExt cx="462153" cy="462153"/>
            </a:xfrm>
          </p:grpSpPr>
          <p:sp>
            <p:nvSpPr>
              <p:cNvPr id="108" name="フリーフォーム: 図形 107">
                <a:extLst>
                  <a:ext uri="{FF2B5EF4-FFF2-40B4-BE49-F238E27FC236}">
                    <a16:creationId xmlns:a16="http://schemas.microsoft.com/office/drawing/2014/main" id="{C767DC03-2F30-4C66-9BCA-51E3255B1B29}"/>
                  </a:ext>
                </a:extLst>
              </p:cNvPr>
              <p:cNvSpPr/>
              <p:nvPr/>
            </p:nvSpPr>
            <p:spPr>
              <a:xfrm>
                <a:off x="4829175" y="3971925"/>
                <a:ext cx="371475" cy="259556"/>
              </a:xfrm>
              <a:custGeom>
                <a:avLst/>
                <a:gdLst>
                  <a:gd name="connsiteX0" fmla="*/ 2381 w 371475"/>
                  <a:gd name="connsiteY0" fmla="*/ 59531 h 259556"/>
                  <a:gd name="connsiteX1" fmla="*/ 319088 w 371475"/>
                  <a:gd name="connsiteY1" fmla="*/ 0 h 259556"/>
                  <a:gd name="connsiteX2" fmla="*/ 340519 w 371475"/>
                  <a:gd name="connsiteY2" fmla="*/ 66675 h 259556"/>
                  <a:gd name="connsiteX3" fmla="*/ 369094 w 371475"/>
                  <a:gd name="connsiteY3" fmla="*/ 69056 h 259556"/>
                  <a:gd name="connsiteX4" fmla="*/ 371475 w 371475"/>
                  <a:gd name="connsiteY4" fmla="*/ 119063 h 259556"/>
                  <a:gd name="connsiteX5" fmla="*/ 338138 w 371475"/>
                  <a:gd name="connsiteY5" fmla="*/ 140494 h 259556"/>
                  <a:gd name="connsiteX6" fmla="*/ 330994 w 371475"/>
                  <a:gd name="connsiteY6" fmla="*/ 169069 h 259556"/>
                  <a:gd name="connsiteX7" fmla="*/ 350044 w 371475"/>
                  <a:gd name="connsiteY7" fmla="*/ 195263 h 259556"/>
                  <a:gd name="connsiteX8" fmla="*/ 371475 w 371475"/>
                  <a:gd name="connsiteY8" fmla="*/ 209550 h 259556"/>
                  <a:gd name="connsiteX9" fmla="*/ 371475 w 371475"/>
                  <a:gd name="connsiteY9" fmla="*/ 259556 h 259556"/>
                  <a:gd name="connsiteX10" fmla="*/ 4763 w 371475"/>
                  <a:gd name="connsiteY10" fmla="*/ 257175 h 259556"/>
                  <a:gd name="connsiteX11" fmla="*/ 4763 w 371475"/>
                  <a:gd name="connsiteY11" fmla="*/ 197644 h 259556"/>
                  <a:gd name="connsiteX12" fmla="*/ 35719 w 371475"/>
                  <a:gd name="connsiteY12" fmla="*/ 183356 h 259556"/>
                  <a:gd name="connsiteX13" fmla="*/ 40481 w 371475"/>
                  <a:gd name="connsiteY13" fmla="*/ 161925 h 259556"/>
                  <a:gd name="connsiteX14" fmla="*/ 28575 w 371475"/>
                  <a:gd name="connsiteY14" fmla="*/ 135731 h 259556"/>
                  <a:gd name="connsiteX15" fmla="*/ 0 w 371475"/>
                  <a:gd name="connsiteY15" fmla="*/ 121444 h 259556"/>
                  <a:gd name="connsiteX16" fmla="*/ 2381 w 371475"/>
                  <a:gd name="connsiteY16" fmla="*/ 59531 h 2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 h="259556">
                    <a:moveTo>
                      <a:pt x="2381" y="59531"/>
                    </a:moveTo>
                    <a:lnTo>
                      <a:pt x="319088" y="0"/>
                    </a:lnTo>
                    <a:lnTo>
                      <a:pt x="340519" y="66675"/>
                    </a:lnTo>
                    <a:lnTo>
                      <a:pt x="369094" y="69056"/>
                    </a:lnTo>
                    <a:lnTo>
                      <a:pt x="371475" y="119063"/>
                    </a:lnTo>
                    <a:lnTo>
                      <a:pt x="338138" y="140494"/>
                    </a:lnTo>
                    <a:lnTo>
                      <a:pt x="330994" y="169069"/>
                    </a:lnTo>
                    <a:lnTo>
                      <a:pt x="350044" y="195263"/>
                    </a:lnTo>
                    <a:lnTo>
                      <a:pt x="371475" y="209550"/>
                    </a:lnTo>
                    <a:lnTo>
                      <a:pt x="371475" y="259556"/>
                    </a:lnTo>
                    <a:lnTo>
                      <a:pt x="4763" y="257175"/>
                    </a:lnTo>
                    <a:lnTo>
                      <a:pt x="4763" y="197644"/>
                    </a:lnTo>
                    <a:lnTo>
                      <a:pt x="35719" y="183356"/>
                    </a:lnTo>
                    <a:lnTo>
                      <a:pt x="40481" y="161925"/>
                    </a:lnTo>
                    <a:lnTo>
                      <a:pt x="28575" y="135731"/>
                    </a:lnTo>
                    <a:lnTo>
                      <a:pt x="0" y="121444"/>
                    </a:lnTo>
                    <a:cubicBezTo>
                      <a:pt x="794" y="100806"/>
                      <a:pt x="1587" y="80169"/>
                      <a:pt x="2381" y="595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pic>
            <p:nvPicPr>
              <p:cNvPr id="110" name="グラフィックス 109" descr="チケット 単色塗りつぶし">
                <a:extLst>
                  <a:ext uri="{FF2B5EF4-FFF2-40B4-BE49-F238E27FC236}">
                    <a16:creationId xmlns:a16="http://schemas.microsoft.com/office/drawing/2014/main" id="{98970C5D-22E4-4979-BA80-D5864D669F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4502" y="3869772"/>
                <a:ext cx="462153" cy="462153"/>
              </a:xfrm>
              <a:prstGeom prst="rect">
                <a:avLst/>
              </a:prstGeom>
            </p:spPr>
          </p:pic>
        </p:grpSp>
        <p:sp>
          <p:nvSpPr>
            <p:cNvPr id="92" name="正方形/長方形 91">
              <a:extLst>
                <a:ext uri="{FF2B5EF4-FFF2-40B4-BE49-F238E27FC236}">
                  <a16:creationId xmlns:a16="http://schemas.microsoft.com/office/drawing/2014/main" id="{CBDFBAEA-496B-4960-87AA-C42F2DEEC720}"/>
                </a:ext>
              </a:extLst>
            </p:cNvPr>
            <p:cNvSpPr/>
            <p:nvPr/>
          </p:nvSpPr>
          <p:spPr bwMode="auto">
            <a:xfrm>
              <a:off x="6245365" y="4263133"/>
              <a:ext cx="792891" cy="1193673"/>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コネクタ</a:t>
              </a:r>
            </a:p>
          </p:txBody>
        </p:sp>
        <p:sp>
          <p:nvSpPr>
            <p:cNvPr id="64" name="テキスト ボックス 63">
              <a:extLst>
                <a:ext uri="{FF2B5EF4-FFF2-40B4-BE49-F238E27FC236}">
                  <a16:creationId xmlns:a16="http://schemas.microsoft.com/office/drawing/2014/main" id="{53331E38-2C60-4D7E-84FF-FDB40B5B4FE5}"/>
                </a:ext>
              </a:extLst>
            </p:cNvPr>
            <p:cNvSpPr txBox="1"/>
            <p:nvPr/>
          </p:nvSpPr>
          <p:spPr>
            <a:xfrm>
              <a:off x="2019448" y="6315036"/>
              <a:ext cx="1246702" cy="627160"/>
            </a:xfrm>
            <a:prstGeom prst="rect">
              <a:avLst/>
            </a:prstGeom>
            <a:noFill/>
          </p:spPr>
          <p:txBody>
            <a:bodyPr wrap="square">
              <a:spAutoFit/>
            </a:bodyPr>
            <a:lstStyle/>
            <a:p>
              <a:pPr algn="l" fontAlgn="ctr"/>
              <a:r>
                <a:rPr lang="en-US" altLang="ja-JP" sz="1100" dirty="0">
                  <a:solidFill>
                    <a:srgbClr val="FF0000"/>
                  </a:solidFill>
                  <a:latin typeface="Meiryo UI" panose="020B0604030504040204" pitchFamily="50" charset="-128"/>
                  <a:ea typeface="Meiryo UI" panose="020B0604030504040204" pitchFamily="50" charset="-128"/>
                </a:rPr>
                <a:t>IdP</a:t>
              </a:r>
              <a:r>
                <a:rPr lang="ja-JP" altLang="en-US" sz="1100" dirty="0">
                  <a:solidFill>
                    <a:srgbClr val="FF0000"/>
                  </a:solidFill>
                  <a:latin typeface="Meiryo UI" panose="020B0604030504040204" pitchFamily="50" charset="-128"/>
                  <a:ea typeface="Meiryo UI" panose="020B0604030504040204" pitchFamily="50" charset="-128"/>
                </a:rPr>
                <a:t>で認証うけた</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認証トークンを利用時添付</a:t>
              </a:r>
            </a:p>
          </p:txBody>
        </p:sp>
        <p:sp>
          <p:nvSpPr>
            <p:cNvPr id="71" name="テキスト ボックス 70">
              <a:extLst>
                <a:ext uri="{FF2B5EF4-FFF2-40B4-BE49-F238E27FC236}">
                  <a16:creationId xmlns:a16="http://schemas.microsoft.com/office/drawing/2014/main" id="{B6D63E72-4595-4AAA-BAC5-D2DC46CC6A6A}"/>
                </a:ext>
              </a:extLst>
            </p:cNvPr>
            <p:cNvSpPr txBox="1"/>
            <p:nvPr/>
          </p:nvSpPr>
          <p:spPr>
            <a:xfrm>
              <a:off x="7054921" y="4734632"/>
              <a:ext cx="1355503" cy="1511618"/>
            </a:xfrm>
            <a:prstGeom prst="rect">
              <a:avLst/>
            </a:prstGeom>
            <a:noFill/>
          </p:spPr>
          <p:txBody>
            <a:bodyPr wrap="square">
              <a:spAutoFit/>
            </a:bodyPr>
            <a:lstStyle/>
            <a:p>
              <a:pPr algn="l" fontAlgn="ctr"/>
              <a:r>
                <a:rPr lang="ja-JP" altLang="en-US" sz="1100" dirty="0">
                  <a:solidFill>
                    <a:srgbClr val="FF0000"/>
                  </a:solidFill>
                  <a:latin typeface="Meiryo UI" panose="020B0604030504040204" pitchFamily="50" charset="-128"/>
                  <a:ea typeface="Meiryo UI" panose="020B0604030504040204" pitchFamily="50" charset="-128"/>
                </a:rPr>
                <a:t>提供者コネクタ</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が非公開の</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データソースの</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アクセス情報</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ID</a:t>
              </a:r>
              <a:r>
                <a:rPr lang="ja-JP" altLang="en-US" sz="1100" dirty="0">
                  <a:solidFill>
                    <a:srgbClr val="FF0000"/>
                  </a:solidFill>
                  <a:latin typeface="Meiryo UI" panose="020B0604030504040204" pitchFamily="50" charset="-128"/>
                  <a:ea typeface="Meiryo UI" panose="020B0604030504040204" pitchFamily="50" charset="-128"/>
                </a:rPr>
                <a:t>や</a:t>
              </a:r>
              <a:r>
                <a:rPr lang="en-US" altLang="ja-JP" sz="1100" dirty="0">
                  <a:solidFill>
                    <a:srgbClr val="FF0000"/>
                  </a:solidFill>
                  <a:latin typeface="Meiryo UI" panose="020B0604030504040204" pitchFamily="50" charset="-128"/>
                  <a:ea typeface="Meiryo UI" panose="020B0604030504040204" pitchFamily="50" charset="-128"/>
                </a:rPr>
                <a:t>PW</a:t>
              </a:r>
              <a:r>
                <a:rPr lang="ja-JP" altLang="en-US" sz="1100" dirty="0">
                  <a:solidFill>
                    <a:srgbClr val="FF0000"/>
                  </a:solidFill>
                  <a:latin typeface="Meiryo UI" panose="020B0604030504040204" pitchFamily="50" charset="-128"/>
                  <a:ea typeface="Meiryo UI" panose="020B0604030504040204" pitchFamily="50" charset="-128"/>
                </a:rPr>
                <a:t>、</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rPr>
                <a:t>ENDPOINT</a:t>
              </a:r>
              <a:r>
                <a:rPr lang="ja-JP" altLang="en-US" sz="1100" dirty="0">
                  <a:solidFill>
                    <a:srgbClr val="FF0000"/>
                  </a:solidFill>
                  <a:latin typeface="Meiryo UI" panose="020B0604030504040204" pitchFamily="50" charset="-128"/>
                  <a:ea typeface="Meiryo UI" panose="020B0604030504040204" pitchFamily="50" charset="-128"/>
                </a:rPr>
                <a:t>）</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位置をコンフィグ</a:t>
              </a:r>
              <a:endParaRPr lang="en-US" altLang="ja-JP" sz="1100" dirty="0">
                <a:solidFill>
                  <a:srgbClr val="FF0000"/>
                </a:solidFill>
                <a:latin typeface="Meiryo UI" panose="020B0604030504040204" pitchFamily="50" charset="-128"/>
                <a:ea typeface="Meiryo UI" panose="020B0604030504040204" pitchFamily="50" charset="-128"/>
              </a:endParaRPr>
            </a:p>
            <a:p>
              <a:pPr algn="l" fontAlgn="ctr"/>
              <a:r>
                <a:rPr lang="ja-JP" altLang="en-US" sz="1100" dirty="0">
                  <a:solidFill>
                    <a:srgbClr val="FF0000"/>
                  </a:solidFill>
                  <a:latin typeface="Meiryo UI" panose="020B0604030504040204" pitchFamily="50" charset="-128"/>
                  <a:ea typeface="Meiryo UI" panose="020B0604030504040204" pitchFamily="50" charset="-128"/>
                </a:rPr>
                <a:t>　で持つ</a:t>
              </a:r>
            </a:p>
          </p:txBody>
        </p:sp>
      </p:grpSp>
      <p:sp>
        <p:nvSpPr>
          <p:cNvPr id="62" name="正方形/長方形 61">
            <a:extLst>
              <a:ext uri="{FF2B5EF4-FFF2-40B4-BE49-F238E27FC236}">
                <a16:creationId xmlns:a16="http://schemas.microsoft.com/office/drawing/2014/main" id="{E32AC248-8190-4650-AF6C-AE8EA780861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4.4 </a:t>
            </a:r>
            <a:r>
              <a:rPr lang="ja-JP" altLang="en-US" sz="2000" b="1" dirty="0">
                <a:latin typeface="Meiryo UI" panose="020B0604030504040204" pitchFamily="50" charset="-128"/>
                <a:ea typeface="Meiryo UI" panose="020B0604030504040204" pitchFamily="50" charset="-128"/>
              </a:rPr>
              <a:t>データ提供における注意点（２） </a:t>
            </a:r>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非公開データの場合</a:t>
            </a:r>
          </a:p>
        </p:txBody>
      </p:sp>
      <p:sp>
        <p:nvSpPr>
          <p:cNvPr id="63" name="タイトル 4">
            <a:extLst>
              <a:ext uri="{FF2B5EF4-FFF2-40B4-BE49-F238E27FC236}">
                <a16:creationId xmlns:a16="http://schemas.microsoft.com/office/drawing/2014/main" id="{66FFD560-ACEC-4D0D-98AE-9BC82F78B6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データカタログと</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コネクタの利用方法</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正方形/長方形 64">
            <a:extLst>
              <a:ext uri="{FF2B5EF4-FFF2-40B4-BE49-F238E27FC236}">
                <a16:creationId xmlns:a16="http://schemas.microsoft.com/office/drawing/2014/main" id="{70C0CFF0-FBE5-44DF-AB86-0272B926DC8A}"/>
              </a:ext>
            </a:extLst>
          </p:cNvPr>
          <p:cNvSpPr/>
          <p:nvPr/>
        </p:nvSpPr>
        <p:spPr>
          <a:xfrm>
            <a:off x="5892203" y="2612258"/>
            <a:ext cx="378006" cy="2909440"/>
          </a:xfrm>
          <a:prstGeom prst="rect">
            <a:avLst/>
          </a:prstGeom>
          <a:gradFill>
            <a:gsLst>
              <a:gs pos="0">
                <a:schemeClr val="bg1">
                  <a:lumMod val="85000"/>
                </a:schemeClr>
              </a:gs>
              <a:gs pos="50000">
                <a:schemeClr val="bg1">
                  <a:lumMod val="75000"/>
                </a:schemeClr>
              </a:gs>
              <a:gs pos="100000">
                <a:schemeClr val="bg1">
                  <a:lumMod val="75000"/>
                </a:schemeClr>
              </a:gs>
            </a:gsLst>
          </a:gra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9FCDE9A3-95B0-43AA-A425-A222C5EF6B7C}"/>
              </a:ext>
            </a:extLst>
          </p:cNvPr>
          <p:cNvSpPr/>
          <p:nvPr/>
        </p:nvSpPr>
        <p:spPr>
          <a:xfrm>
            <a:off x="159265" y="6165961"/>
            <a:ext cx="10633253" cy="603820"/>
          </a:xfrm>
          <a:prstGeom prst="rect">
            <a:avLst/>
          </a:prstGeom>
        </p:spPr>
        <p:txBody>
          <a:bodyPr wrap="square">
            <a:spAutoFit/>
          </a:bodyPr>
          <a:lstStyle/>
          <a:p>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：「非公開サーバ」には、以下２通りのケースがある。 </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sz="1108" dirty="0">
                <a:latin typeface="Meiryo UI" panose="020B0604030504040204" pitchFamily="50" charset="-128"/>
                <a:ea typeface="Meiryo UI" panose="020B0604030504040204" pitchFamily="50" charset="-128"/>
                <a:cs typeface="Meiryo UI" panose="020B0604030504040204" pitchFamily="50" charset="-128"/>
              </a:rPr>
              <a:t>① インターネットに公開されていないサーバ（外部から</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リーチャブルでないが、</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提供者コネクタからはリーチャブル）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sz="1108" dirty="0">
                <a:latin typeface="Meiryo UI" panose="020B0604030504040204" pitchFamily="50" charset="-128"/>
                <a:ea typeface="Meiryo UI" panose="020B0604030504040204" pitchFamily="50" charset="-128"/>
                <a:cs typeface="Meiryo UI" panose="020B0604030504040204" pitchFamily="50" charset="-128"/>
              </a:rPr>
              <a:t>② インターネットに公開されているが、アクセス制限付きのサーバ（外部から</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リーチャブルだが、アクセス制限あり。 </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提供者コネクタからもリーチャブル。）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75">
            <a:extLst>
              <a:ext uri="{FF2B5EF4-FFF2-40B4-BE49-F238E27FC236}">
                <a16:creationId xmlns:a16="http://schemas.microsoft.com/office/drawing/2014/main" id="{E1446448-8D1C-4A1C-8B5A-3824568FFFF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03214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998441" indent="-998441"/>
            <a:r>
              <a:rPr lang="en-US" altLang="ja-JP" sz="4400" b="1" dirty="0">
                <a:latin typeface="Meiryo UI" panose="020B0604030504040204" pitchFamily="50" charset="-128"/>
                <a:ea typeface="Meiryo UI" panose="020B0604030504040204" pitchFamily="50" charset="-128"/>
                <a:cs typeface="Meiryo UI" panose="020B0604030504040204" pitchFamily="50" charset="-128"/>
              </a:rPr>
              <a:t>5. </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集 </a:t>
            </a:r>
          </a:p>
        </p:txBody>
      </p:sp>
    </p:spTree>
    <p:extLst>
      <p:ext uri="{BB962C8B-B14F-4D97-AF65-F5344CB8AC3E}">
        <p14:creationId xmlns:p14="http://schemas.microsoft.com/office/powerpoint/2010/main" val="275665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6">
            <a:extLst>
              <a:ext uri="{FF2B5EF4-FFF2-40B4-BE49-F238E27FC236}">
                <a16:creationId xmlns:a16="http://schemas.microsoft.com/office/drawing/2014/main" id="{4FCEDF4B-5D41-4D0B-94E7-78E29003F215}"/>
              </a:ext>
            </a:extLst>
          </p:cNvPr>
          <p:cNvGraphicFramePr>
            <a:graphicFrameLocks noGrp="1"/>
          </p:cNvGraphicFramePr>
          <p:nvPr>
            <p:extLst>
              <p:ext uri="{D42A27DB-BD31-4B8C-83A1-F6EECF244321}">
                <p14:modId xmlns:p14="http://schemas.microsoft.com/office/powerpoint/2010/main" val="2082762851"/>
              </p:ext>
            </p:extLst>
          </p:nvPr>
        </p:nvGraphicFramePr>
        <p:xfrm>
          <a:off x="405036" y="936000"/>
          <a:ext cx="11266263" cy="5616926"/>
        </p:xfrm>
        <a:graphic>
          <a:graphicData uri="http://schemas.openxmlformats.org/drawingml/2006/table">
            <a:tbl>
              <a:tblPr firstRow="1" bandRow="1">
                <a:tableStyleId>{5C22544A-7EE6-4342-B048-85BDC9FD1C3A}</a:tableStyleId>
              </a:tblPr>
              <a:tblGrid>
                <a:gridCol w="448758">
                  <a:extLst>
                    <a:ext uri="{9D8B030D-6E8A-4147-A177-3AD203B41FA5}">
                      <a16:colId xmlns:a16="http://schemas.microsoft.com/office/drawing/2014/main" val="872437534"/>
                    </a:ext>
                  </a:extLst>
                </a:gridCol>
                <a:gridCol w="531427">
                  <a:extLst>
                    <a:ext uri="{9D8B030D-6E8A-4147-A177-3AD203B41FA5}">
                      <a16:colId xmlns:a16="http://schemas.microsoft.com/office/drawing/2014/main" val="1884008115"/>
                    </a:ext>
                  </a:extLst>
                </a:gridCol>
                <a:gridCol w="1235938">
                  <a:extLst>
                    <a:ext uri="{9D8B030D-6E8A-4147-A177-3AD203B41FA5}">
                      <a16:colId xmlns:a16="http://schemas.microsoft.com/office/drawing/2014/main" val="1526900747"/>
                    </a:ext>
                  </a:extLst>
                </a:gridCol>
                <a:gridCol w="9050140">
                  <a:extLst>
                    <a:ext uri="{9D8B030D-6E8A-4147-A177-3AD203B41FA5}">
                      <a16:colId xmlns:a16="http://schemas.microsoft.com/office/drawing/2014/main" val="3978855710"/>
                    </a:ext>
                  </a:extLst>
                </a:gridCol>
              </a:tblGrid>
              <a:tr h="339698">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400" dirty="0">
                          <a:solidFill>
                            <a:schemeClr val="bg1"/>
                          </a:solidFill>
                          <a:latin typeface="Meiryo UI" panose="020B0604030504040204" pitchFamily="50" charset="-128"/>
                          <a:ea typeface="Meiryo UI" panose="020B0604030504040204" pitchFamily="50" charset="-128"/>
                        </a:rPr>
                        <a:t>TIPS</a:t>
                      </a:r>
                      <a:r>
                        <a:rPr kumimoji="1" lang="ja-JP" altLang="en-US" sz="14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39874">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 SIP</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データカタログ項目仕様の関連情報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rgbClr val="000000"/>
                          </a:solidFill>
                          <a:effectLst/>
                          <a:latin typeface="Meiryo UI" panose="020B0604030504040204" pitchFamily="50" charset="-128"/>
                          <a:ea typeface="Meiryo UI" panose="020B0604030504040204" pitchFamily="50" charset="-128"/>
                        </a:rPr>
                        <a:t>TIPS-1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 SIP</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データカタログ項目仕様の概要</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データモデルと</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拡張データモデル</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a:solidFill>
                            <a:schemeClr val="tx1"/>
                          </a:solidFill>
                          <a:effectLst/>
                          <a:latin typeface="Meiryo UI" panose="020B0604030504040204" pitchFamily="50" charset="-128"/>
                          <a:ea typeface="Meiryo UI" panose="020B0604030504040204" pitchFamily="50" charset="-128"/>
                        </a:rPr>
                        <a:t>TIPS-3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W3C DCAT2</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の項目の採択方針（サービスクラスなど）</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845535"/>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人可読項目と機械可読項目の違いについて、機械可読項目の入力支援について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2657064"/>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データカタログシステムとカタログシステム開発</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OSS</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」およびその拡張</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723336"/>
                  </a:ext>
                </a:extLst>
              </a:tr>
              <a:tr h="239874">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 データカタログ作成前の検討事項</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データセット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配信のデータカタログ化の指針やパターン</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ライセンスについて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79220"/>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権利関係の項目の使い分けについて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7175134"/>
                  </a:ext>
                </a:extLst>
              </a:tr>
              <a:tr h="239874">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a:solidFill>
                            <a:schemeClr val="tx1"/>
                          </a:solidFill>
                          <a:effectLst/>
                          <a:latin typeface="Meiryo UI" panose="020B0604030504040204" pitchFamily="50" charset="-128"/>
                          <a:ea typeface="Meiryo UI" panose="020B0604030504040204" pitchFamily="50" charset="-128"/>
                        </a:rPr>
                        <a:t>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 データカタログ作成時の各項目の考え方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35504821"/>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カタログ項目の値として</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を記載する場合の書き方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2841167"/>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TIPS-10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「データセットの公開者」、「データセットの公開者（</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9722865"/>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TIPS-11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「データセットの窓口」、「データセットの窓口（</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421233"/>
                  </a:ext>
                </a:extLst>
              </a:tr>
              <a:tr h="239874">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TIPS-12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「データセットの対象期間」、「データの有効期間」</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6610630"/>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TIPS-13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「配信の情報提供ページ</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」、「配信のアクセス</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2488562"/>
                  </a:ext>
                </a:extLst>
              </a:tr>
              <a:tr h="239874">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TIPS-14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「リソース提供手段の識別子」</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5519978"/>
                  </a:ext>
                </a:extLst>
              </a:tr>
              <a:tr h="239874">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TIPS-15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「価格帯」</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15517208"/>
                  </a:ext>
                </a:extLst>
              </a:tr>
              <a:tr h="239874">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TIPS-16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「データセットの</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ID</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0857190"/>
                  </a:ext>
                </a:extLst>
              </a:tr>
              <a:tr h="23987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TIPS-17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データセットの出自の表現方法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8300450"/>
                  </a:ext>
                </a:extLst>
              </a:tr>
              <a:tr h="239874">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TIPS-18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「データセットが準拠する標準</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」、「配信が準拠する標準</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URL​</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0705456"/>
                  </a:ext>
                </a:extLst>
              </a:tr>
              <a:tr h="239874">
                <a:tc>
                  <a:txBody>
                    <a:bodyPr/>
                    <a:lstStyle/>
                    <a:p>
                      <a:pPr algn="ctr" fontAlgn="t"/>
                      <a:endParaRPr lang="en-US" altLang="ja-JP" sz="1400" b="0" i="0" u="none" strike="noStrike">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a:solidFill>
                            <a:schemeClr val="tx1"/>
                          </a:solidFill>
                          <a:effectLst/>
                          <a:latin typeface="Meiryo UI" panose="020B0604030504040204" pitchFamily="50" charset="-128"/>
                          <a:ea typeface="Meiryo UI" panose="020B0604030504040204" pitchFamily="50" charset="-128"/>
                        </a:rPr>
                        <a:t>TIPS-19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「配信のメディアタイプ」、「配信のファイル形式」、 「配信の圧縮形式」、「配信のパッケージ形式」</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27985253"/>
                  </a:ext>
                </a:extLst>
              </a:tr>
            </a:tbl>
          </a:graphicData>
        </a:graphic>
      </p:graphicFrame>
      <p:sp>
        <p:nvSpPr>
          <p:cNvPr id="5" name="タイトル 4">
            <a:extLst>
              <a:ext uri="{FF2B5EF4-FFF2-40B4-BE49-F238E27FC236}">
                <a16:creationId xmlns:a16="http://schemas.microsoft.com/office/drawing/2014/main" id="{2182784A-74E8-4B3F-8976-88000B33C159}"/>
              </a:ext>
            </a:extLst>
          </p:cNvPr>
          <p:cNvSpPr txBox="1">
            <a:spLocks/>
          </p:cNvSpPr>
          <p:nvPr/>
        </p:nvSpPr>
        <p:spPr>
          <a:xfrm>
            <a:off x="267950" y="17766"/>
            <a:ext cx="9717995" cy="764548"/>
          </a:xfrm>
          <a:prstGeom prst="rect">
            <a:avLst/>
          </a:prstGeom>
        </p:spPr>
        <p:txBody>
          <a:bodyPr vert="horz" lIns="112542" tIns="56271" rIns="112542" bIns="56271" rtlCol="0" anchor="ctr">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2000" b="1" dirty="0">
                <a:latin typeface="Meiryo UI" panose="020B0604030504040204" pitchFamily="50" charset="-128"/>
                <a:ea typeface="Meiryo UI" panose="020B0604030504040204" pitchFamily="50" charset="-128"/>
              </a:rPr>
              <a:t>5. </a:t>
            </a: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 目次 </a:t>
            </a:r>
            <a:r>
              <a:rPr lang="en-US" altLang="ja-JP" sz="2000" b="1" dirty="0">
                <a:latin typeface="Meiryo UI" panose="020B0604030504040204" pitchFamily="50" charset="-128"/>
                <a:ea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A0832FFF-1C18-48AA-BF3C-7BBEF46B0AFA}"/>
              </a:ext>
            </a:extLst>
          </p:cNvPr>
          <p:cNvSpPr/>
          <p:nvPr/>
        </p:nvSpPr>
        <p:spPr>
          <a:xfrm>
            <a:off x="163736" y="534266"/>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データ提供者（非技術者向け）の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62598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4">
            <a:extLst>
              <a:ext uri="{FF2B5EF4-FFF2-40B4-BE49-F238E27FC236}">
                <a16:creationId xmlns:a16="http://schemas.microsoft.com/office/drawing/2014/main" id="{0EE3224C-6C26-491F-8AFA-04A39A84DB1F}"/>
              </a:ext>
            </a:extLst>
          </p:cNvPr>
          <p:cNvSpPr txBox="1">
            <a:spLocks/>
          </p:cNvSpPr>
          <p:nvPr/>
        </p:nvSpPr>
        <p:spPr>
          <a:xfrm>
            <a:off x="267950" y="17766"/>
            <a:ext cx="9717995" cy="764548"/>
          </a:xfrm>
          <a:prstGeom prst="rect">
            <a:avLst/>
          </a:prstGeom>
        </p:spPr>
        <p:txBody>
          <a:bodyPr vert="horz" lIns="112542" tIns="56271" rIns="112542" bIns="56271" rtlCol="0" anchor="ctr">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2000" b="1" dirty="0">
                <a:latin typeface="Meiryo UI" panose="020B0604030504040204" pitchFamily="50" charset="-128"/>
                <a:ea typeface="Meiryo UI" panose="020B0604030504040204" pitchFamily="50" charset="-128"/>
              </a:rPr>
              <a:t>5. </a:t>
            </a: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 目次 </a:t>
            </a:r>
            <a:r>
              <a:rPr lang="en-US" altLang="ja-JP" sz="2000" b="1" dirty="0">
                <a:latin typeface="Meiryo UI" panose="020B0604030504040204" pitchFamily="50" charset="-128"/>
                <a:ea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endParaRPr>
          </a:p>
        </p:txBody>
      </p:sp>
      <p:graphicFrame>
        <p:nvGraphicFramePr>
          <p:cNvPr id="3" name="表 6">
            <a:extLst>
              <a:ext uri="{FF2B5EF4-FFF2-40B4-BE49-F238E27FC236}">
                <a16:creationId xmlns:a16="http://schemas.microsoft.com/office/drawing/2014/main" id="{4FCEDF4B-5D41-4D0B-94E7-78E29003F215}"/>
              </a:ext>
            </a:extLst>
          </p:cNvPr>
          <p:cNvGraphicFramePr>
            <a:graphicFrameLocks noGrp="1"/>
          </p:cNvGraphicFramePr>
          <p:nvPr>
            <p:extLst>
              <p:ext uri="{D42A27DB-BD31-4B8C-83A1-F6EECF244321}">
                <p14:modId xmlns:p14="http://schemas.microsoft.com/office/powerpoint/2010/main" val="2953292121"/>
              </p:ext>
            </p:extLst>
          </p:nvPr>
        </p:nvGraphicFramePr>
        <p:xfrm>
          <a:off x="405036" y="936017"/>
          <a:ext cx="11265753" cy="3636318"/>
        </p:xfrm>
        <a:graphic>
          <a:graphicData uri="http://schemas.openxmlformats.org/drawingml/2006/table">
            <a:tbl>
              <a:tblPr firstRow="1" bandRow="1">
                <a:tableStyleId>{5C22544A-7EE6-4342-B048-85BDC9FD1C3A}</a:tableStyleId>
              </a:tblPr>
              <a:tblGrid>
                <a:gridCol w="448738">
                  <a:extLst>
                    <a:ext uri="{9D8B030D-6E8A-4147-A177-3AD203B41FA5}">
                      <a16:colId xmlns:a16="http://schemas.microsoft.com/office/drawing/2014/main" val="872437534"/>
                    </a:ext>
                  </a:extLst>
                </a:gridCol>
                <a:gridCol w="531403">
                  <a:extLst>
                    <a:ext uri="{9D8B030D-6E8A-4147-A177-3AD203B41FA5}">
                      <a16:colId xmlns:a16="http://schemas.microsoft.com/office/drawing/2014/main" val="1884008115"/>
                    </a:ext>
                  </a:extLst>
                </a:gridCol>
                <a:gridCol w="1235882">
                  <a:extLst>
                    <a:ext uri="{9D8B030D-6E8A-4147-A177-3AD203B41FA5}">
                      <a16:colId xmlns:a16="http://schemas.microsoft.com/office/drawing/2014/main" val="1526900747"/>
                    </a:ext>
                  </a:extLst>
                </a:gridCol>
                <a:gridCol w="9049730">
                  <a:extLst>
                    <a:ext uri="{9D8B030D-6E8A-4147-A177-3AD203B41FA5}">
                      <a16:colId xmlns:a16="http://schemas.microsoft.com/office/drawing/2014/main" val="3978855710"/>
                    </a:ext>
                  </a:extLst>
                </a:gridCol>
              </a:tblGrid>
              <a:tr h="323290">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400" dirty="0">
                          <a:solidFill>
                            <a:schemeClr val="bg1"/>
                          </a:solidFill>
                          <a:latin typeface="Meiryo UI" panose="020B0604030504040204" pitchFamily="50" charset="-128"/>
                          <a:ea typeface="Meiryo UI" panose="020B0604030504040204" pitchFamily="50" charset="-128"/>
                        </a:rPr>
                        <a:t>TIPS</a:t>
                      </a:r>
                      <a:r>
                        <a:rPr kumimoji="1" lang="ja-JP" altLang="en-US" sz="14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33038">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 横断検索サービスによるデータカタログの検索</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横断検索の検索形式の解説</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横断検索のクローリング対象およびデータカタログ情報の収集間隔</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TIPS-22</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横断検索サイトの登録申請項目</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845535"/>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TIPS-23</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sz="1400" b="0" i="0" u="none" strike="noStrike" dirty="0">
                          <a:solidFill>
                            <a:schemeClr val="tx1"/>
                          </a:solidFill>
                          <a:effectLst/>
                          <a:latin typeface="Meiryo UI" panose="020B0604030504040204" pitchFamily="50" charset="-128"/>
                          <a:ea typeface="Meiryo UI" panose="020B0604030504040204" pitchFamily="50" charset="-128"/>
                        </a:rPr>
                        <a:t> Google Dataset Search</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との連携</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2657064"/>
                  </a:ext>
                </a:extLst>
              </a:tr>
              <a:tr h="27254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TIPS-24</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Google Dataset Search</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を用いたクローリング方法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723336"/>
                  </a:ext>
                </a:extLst>
              </a:tr>
              <a:tr h="0">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関連するカタログ情報</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8385955"/>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とは、コンテクストの定義方法、データの整備方法</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4379379"/>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テナント」、「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サービスパス」、「</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データ種別」、「</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データモデル」</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79220"/>
                  </a:ext>
                </a:extLst>
              </a:tr>
              <a:tr h="253275">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NGSI</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カタログ項目の使い分け</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7175134"/>
                  </a:ext>
                </a:extLst>
              </a:tr>
              <a:tr h="233038">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6</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 データカタログのカタログクラスの項目の扱いについて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35504821"/>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データカタログ部の</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CKAN</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への設定について</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2841167"/>
                  </a:ext>
                </a:extLst>
              </a:tr>
              <a:tr h="233038">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7</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 CKAN</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の検索フィルタとカタログ項目との関係</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131421233"/>
                  </a:ext>
                </a:extLst>
              </a:tr>
              <a:tr h="233038">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TIPS-29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CKAN</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の検索フィルタとカタログ項目との関係</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6610630"/>
                  </a:ext>
                </a:extLst>
              </a:tr>
            </a:tbl>
          </a:graphicData>
        </a:graphic>
      </p:graphicFrame>
      <p:graphicFrame>
        <p:nvGraphicFramePr>
          <p:cNvPr id="7" name="表 6">
            <a:extLst>
              <a:ext uri="{FF2B5EF4-FFF2-40B4-BE49-F238E27FC236}">
                <a16:creationId xmlns:a16="http://schemas.microsoft.com/office/drawing/2014/main" id="{3B31C187-93EF-4C78-AB5E-4FCF82D9B35A}"/>
              </a:ext>
            </a:extLst>
          </p:cNvPr>
          <p:cNvGraphicFramePr>
            <a:graphicFrameLocks noGrp="1"/>
          </p:cNvGraphicFramePr>
          <p:nvPr>
            <p:extLst>
              <p:ext uri="{D42A27DB-BD31-4B8C-83A1-F6EECF244321}">
                <p14:modId xmlns:p14="http://schemas.microsoft.com/office/powerpoint/2010/main" val="3315713889"/>
              </p:ext>
            </p:extLst>
          </p:nvPr>
        </p:nvGraphicFramePr>
        <p:xfrm>
          <a:off x="405035" y="4986496"/>
          <a:ext cx="11265753" cy="1627122"/>
        </p:xfrm>
        <a:graphic>
          <a:graphicData uri="http://schemas.openxmlformats.org/drawingml/2006/table">
            <a:tbl>
              <a:tblPr firstRow="1" bandRow="1">
                <a:tableStyleId>{5C22544A-7EE6-4342-B048-85BDC9FD1C3A}</a:tableStyleId>
              </a:tblPr>
              <a:tblGrid>
                <a:gridCol w="448738">
                  <a:extLst>
                    <a:ext uri="{9D8B030D-6E8A-4147-A177-3AD203B41FA5}">
                      <a16:colId xmlns:a16="http://schemas.microsoft.com/office/drawing/2014/main" val="872437534"/>
                    </a:ext>
                  </a:extLst>
                </a:gridCol>
                <a:gridCol w="531403">
                  <a:extLst>
                    <a:ext uri="{9D8B030D-6E8A-4147-A177-3AD203B41FA5}">
                      <a16:colId xmlns:a16="http://schemas.microsoft.com/office/drawing/2014/main" val="1884008115"/>
                    </a:ext>
                  </a:extLst>
                </a:gridCol>
                <a:gridCol w="1235882">
                  <a:extLst>
                    <a:ext uri="{9D8B030D-6E8A-4147-A177-3AD203B41FA5}">
                      <a16:colId xmlns:a16="http://schemas.microsoft.com/office/drawing/2014/main" val="1526900747"/>
                    </a:ext>
                  </a:extLst>
                </a:gridCol>
                <a:gridCol w="9049730">
                  <a:extLst>
                    <a:ext uri="{9D8B030D-6E8A-4147-A177-3AD203B41FA5}">
                      <a16:colId xmlns:a16="http://schemas.microsoft.com/office/drawing/2014/main" val="3978855710"/>
                    </a:ext>
                  </a:extLst>
                </a:gridCol>
              </a:tblGrid>
              <a:tr h="323999">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章</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400" dirty="0">
                          <a:solidFill>
                            <a:schemeClr val="bg1"/>
                          </a:solidFill>
                          <a:latin typeface="Meiryo UI" panose="020B0604030504040204" pitchFamily="50" charset="-128"/>
                          <a:ea typeface="Meiryo UI" panose="020B0604030504040204" pitchFamily="50" charset="-128"/>
                        </a:rPr>
                        <a:t>TIPS</a:t>
                      </a:r>
                      <a:r>
                        <a:rPr kumimoji="1" lang="ja-JP" altLang="en-US" sz="1400" dirty="0">
                          <a:solidFill>
                            <a:schemeClr val="bg1"/>
                          </a:solidFill>
                          <a:latin typeface="Meiryo UI" panose="020B0604030504040204" pitchFamily="50" charset="-128"/>
                          <a:ea typeface="Meiryo UI" panose="020B0604030504040204" pitchFamily="50" charset="-128"/>
                        </a:rPr>
                        <a:t>番号</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60244">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8</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 データカタログの</a:t>
                      </a:r>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コネクタ制御項目の使い方</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6024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TIPS-30</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 CADDE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コネクタを利用したデータカタログ検索 </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6024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chemeClr val="tx1"/>
                          </a:solidFill>
                          <a:effectLst/>
                          <a:latin typeface="Meiryo UI" panose="020B0604030504040204" pitchFamily="50" charset="-128"/>
                          <a:ea typeface="Meiryo UI" panose="020B0604030504040204" pitchFamily="50" charset="-128"/>
                        </a:rPr>
                        <a:t>TIPS-31</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CADDE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コネクタを利用したデータ取得</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260244">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9</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fontAlgn="t"/>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データカタログ作成ツールの入力支援機能</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127554986"/>
                  </a:ext>
                </a:extLst>
              </a:tr>
              <a:tr h="260244">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TIPS-32</a:t>
                      </a:r>
                      <a:endParaRPr 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用途別カタログ項目の選定方針</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9383187"/>
                  </a:ext>
                </a:extLst>
              </a:tr>
            </a:tbl>
          </a:graphicData>
        </a:graphic>
      </p:graphicFrame>
      <p:sp>
        <p:nvSpPr>
          <p:cNvPr id="8" name="正方形/長方形 7">
            <a:extLst>
              <a:ext uri="{FF2B5EF4-FFF2-40B4-BE49-F238E27FC236}">
                <a16:creationId xmlns:a16="http://schemas.microsoft.com/office/drawing/2014/main" id="{93B88114-A87E-4F92-B7E2-9497D3952126}"/>
              </a:ext>
            </a:extLst>
          </p:cNvPr>
          <p:cNvSpPr/>
          <p:nvPr/>
        </p:nvSpPr>
        <p:spPr>
          <a:xfrm>
            <a:off x="163736" y="4599726"/>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
        <p:nvSpPr>
          <p:cNvPr id="9" name="正方形/長方形 8">
            <a:extLst>
              <a:ext uri="{FF2B5EF4-FFF2-40B4-BE49-F238E27FC236}">
                <a16:creationId xmlns:a16="http://schemas.microsoft.com/office/drawing/2014/main" id="{04B4460E-5B06-4B59-8174-FFC83831AD24}"/>
              </a:ext>
            </a:extLst>
          </p:cNvPr>
          <p:cNvSpPr/>
          <p:nvPr/>
        </p:nvSpPr>
        <p:spPr>
          <a:xfrm>
            <a:off x="163736" y="534266"/>
            <a:ext cx="5538170" cy="53276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＜データ利用者</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データ提供者（非技術者向け）の</a:t>
            </a:r>
            <a:r>
              <a:rPr lang="en-US" altLang="ja-JP" sz="1600" dirty="0">
                <a:latin typeface="Meiryo UI" panose="020B0604030504040204" pitchFamily="50" charset="-128"/>
                <a:ea typeface="Meiryo UI" panose="020B0604030504040204" pitchFamily="50" charset="-128"/>
              </a:rPr>
              <a:t>TIPS</a:t>
            </a:r>
            <a:r>
              <a:rPr lang="ja-JP" altLang="en-US" sz="16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5385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69536" y="2741338"/>
            <a:ext cx="5085335" cy="270000"/>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SIP</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a:t>
            </a:r>
            <a:r>
              <a:rPr lang="en-US" altLang="ja-JP" sz="1600" dirty="0">
                <a:solidFill>
                  <a:schemeClr val="tx1"/>
                </a:solidFill>
                <a:latin typeface="Meiryo UI" panose="020B0604030504040204" pitchFamily="50" charset="-128"/>
                <a:ea typeface="Meiryo UI" panose="020B0604030504040204" pitchFamily="50" charset="-128"/>
              </a:rPr>
              <a:t>Version2.0</a:t>
            </a:r>
            <a:r>
              <a:rPr lang="ja-JP" altLang="en-US" sz="1600" dirty="0">
                <a:solidFill>
                  <a:schemeClr val="tx1"/>
                </a:solidFill>
                <a:latin typeface="Meiryo UI" panose="020B0604030504040204" pitchFamily="50" charset="-128"/>
                <a:ea typeface="Meiryo UI" panose="020B0604030504040204" pitchFamily="50" charset="-128"/>
              </a:rPr>
              <a:t>」のユースケース</a:t>
            </a:r>
          </a:p>
        </p:txBody>
      </p:sp>
      <p:sp>
        <p:nvSpPr>
          <p:cNvPr id="8" name="正方形/長方形 7"/>
          <p:cNvSpPr/>
          <p:nvPr/>
        </p:nvSpPr>
        <p:spPr>
          <a:xfrm>
            <a:off x="5582243" y="2741338"/>
            <a:ext cx="6230003" cy="268152"/>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SIP</a:t>
            </a:r>
            <a:r>
              <a:rPr lang="ja-JP" altLang="en-US" sz="1600" dirty="0">
                <a:solidFill>
                  <a:schemeClr val="tx1"/>
                </a:solidFill>
                <a:latin typeface="Meiryo UI" panose="020B0604030504040204" pitchFamily="50" charset="-128"/>
                <a:ea typeface="Meiryo UI" panose="020B0604030504040204" pitchFamily="50" charset="-128"/>
              </a:rPr>
              <a:t>データカタログ項目仕様</a:t>
            </a:r>
            <a:r>
              <a:rPr lang="en-US" altLang="ja-JP" sz="1600" dirty="0">
                <a:solidFill>
                  <a:schemeClr val="tx1"/>
                </a:solidFill>
                <a:latin typeface="Meiryo UI" panose="020B0604030504040204" pitchFamily="50" charset="-128"/>
                <a:ea typeface="Meiryo UI" panose="020B0604030504040204" pitchFamily="50" charset="-128"/>
              </a:rPr>
              <a:t>Version2.0</a:t>
            </a:r>
            <a:r>
              <a:rPr lang="ja-JP" altLang="en-US" sz="1600" dirty="0">
                <a:solidFill>
                  <a:schemeClr val="tx1"/>
                </a:solidFill>
                <a:latin typeface="Meiryo UI" panose="020B0604030504040204" pitchFamily="50" charset="-128"/>
                <a:ea typeface="Meiryo UI" panose="020B0604030504040204" pitchFamily="50" charset="-128"/>
              </a:rPr>
              <a:t>」の項目定義の概要</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0" name="角丸四角形 9"/>
          <p:cNvSpPr/>
          <p:nvPr/>
        </p:nvSpPr>
        <p:spPr>
          <a:xfrm>
            <a:off x="3610537" y="3079217"/>
            <a:ext cx="1713738" cy="36774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4" dirty="0">
                <a:solidFill>
                  <a:schemeClr val="bg1"/>
                </a:solidFill>
                <a:latin typeface="Meiryo UI" panose="020B0604030504040204" pitchFamily="50" charset="-128"/>
                <a:ea typeface="Meiryo UI" panose="020B0604030504040204" pitchFamily="50" charset="-128"/>
              </a:rPr>
              <a:t>データ提供者</a:t>
            </a:r>
          </a:p>
        </p:txBody>
      </p:sp>
      <p:grpSp>
        <p:nvGrpSpPr>
          <p:cNvPr id="39" name="グループ化 38"/>
          <p:cNvGrpSpPr/>
          <p:nvPr/>
        </p:nvGrpSpPr>
        <p:grpSpPr>
          <a:xfrm>
            <a:off x="2396095" y="3079926"/>
            <a:ext cx="867454" cy="553998"/>
            <a:chOff x="2072680" y="3141125"/>
            <a:chExt cx="720080" cy="580001"/>
          </a:xfrm>
        </p:grpSpPr>
        <p:sp>
          <p:nvSpPr>
            <p:cNvPr id="11" name="メモ 10"/>
            <p:cNvSpPr/>
            <p:nvPr/>
          </p:nvSpPr>
          <p:spPr>
            <a:xfrm>
              <a:off x="2072680" y="3148544"/>
              <a:ext cx="720080" cy="572262"/>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2074419" y="3141125"/>
              <a:ext cx="674913" cy="580001"/>
            </a:xfrm>
            <a:prstGeom prst="rect">
              <a:avLst/>
            </a:prstGeom>
          </p:spPr>
          <p:txBody>
            <a:bodyPr wrap="none">
              <a:spAutoFit/>
            </a:bodyPr>
            <a:lstStyle/>
            <a:p>
              <a:pPr algn="ctr"/>
              <a:r>
                <a:rPr lang="en-US" altLang="ja-JP" sz="1000" dirty="0">
                  <a:latin typeface="Meiryo UI" panose="020B0604030504040204" pitchFamily="50" charset="-128"/>
                  <a:ea typeface="Meiryo UI" panose="020B0604030504040204" pitchFamily="50" charset="-128"/>
                </a:rPr>
                <a:t>SIP</a:t>
              </a: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カタログ項目</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仕様</a:t>
              </a:r>
              <a:r>
                <a:rPr lang="en-US" altLang="ja-JP" sz="1000" dirty="0">
                  <a:latin typeface="Meiryo UI" panose="020B0604030504040204" pitchFamily="50" charset="-128"/>
                  <a:ea typeface="Meiryo UI" panose="020B0604030504040204" pitchFamily="50" charset="-128"/>
                </a:rPr>
                <a:t>V2.0</a:t>
              </a:r>
              <a:endParaRPr lang="ja-JP" altLang="en-US" sz="1000" dirty="0">
                <a:latin typeface="Meiryo UI" panose="020B0604030504040204" pitchFamily="50" charset="-128"/>
                <a:ea typeface="Meiryo UI" panose="020B0604030504040204" pitchFamily="50" charset="-128"/>
              </a:endParaRPr>
            </a:p>
          </p:txBody>
        </p:sp>
      </p:grpSp>
      <p:grpSp>
        <p:nvGrpSpPr>
          <p:cNvPr id="15" name="グループ化 14"/>
          <p:cNvGrpSpPr/>
          <p:nvPr/>
        </p:nvGrpSpPr>
        <p:grpSpPr>
          <a:xfrm>
            <a:off x="3610537" y="3555160"/>
            <a:ext cx="1713738" cy="430887"/>
            <a:chOff x="3170376" y="3713257"/>
            <a:chExt cx="1206560" cy="509914"/>
          </a:xfrm>
        </p:grpSpPr>
        <p:sp>
          <p:nvSpPr>
            <p:cNvPr id="13" name="ホームベース 12"/>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3170376" y="3713257"/>
              <a:ext cx="1206560" cy="509914"/>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提供するデータセット</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の準備</a:t>
              </a:r>
            </a:p>
          </p:txBody>
        </p:sp>
      </p:grpSp>
      <p:grpSp>
        <p:nvGrpSpPr>
          <p:cNvPr id="16" name="グループ化 15"/>
          <p:cNvGrpSpPr/>
          <p:nvPr/>
        </p:nvGrpSpPr>
        <p:grpSpPr>
          <a:xfrm>
            <a:off x="3610536" y="3973907"/>
            <a:ext cx="1713738" cy="780298"/>
            <a:chOff x="3170376" y="3713257"/>
            <a:chExt cx="1206560" cy="816924"/>
          </a:xfrm>
        </p:grpSpPr>
        <p:sp>
          <p:nvSpPr>
            <p:cNvPr id="17" name="ホームベース 16"/>
            <p:cNvSpPr/>
            <p:nvPr/>
          </p:nvSpPr>
          <p:spPr>
            <a:xfrm rot="5400000">
              <a:off x="3371250" y="3524496"/>
              <a:ext cx="804811"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3170376" y="3713257"/>
              <a:ext cx="1206560" cy="805558"/>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データセットのカタログ</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作成検討</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メタデータ、</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ライセンス概要、</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配布方法など</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grpSp>
      <p:grpSp>
        <p:nvGrpSpPr>
          <p:cNvPr id="19" name="グループ化 18"/>
          <p:cNvGrpSpPr/>
          <p:nvPr/>
        </p:nvGrpSpPr>
        <p:grpSpPr>
          <a:xfrm>
            <a:off x="3610535" y="4730482"/>
            <a:ext cx="1713739" cy="457888"/>
            <a:chOff x="3170375" y="3659547"/>
            <a:chExt cx="1206561" cy="549262"/>
          </a:xfrm>
        </p:grpSpPr>
        <p:sp>
          <p:nvSpPr>
            <p:cNvPr id="20" name="ホームベース 19"/>
            <p:cNvSpPr/>
            <p:nvPr/>
          </p:nvSpPr>
          <p:spPr>
            <a:xfrm rot="5400000">
              <a:off x="3531934"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3170375" y="3659547"/>
              <a:ext cx="1206560" cy="51687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データカタログ作成ツール</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でデータカタログ作成</a:t>
              </a:r>
              <a:endParaRPr lang="en-US" altLang="ja-JP" sz="1100" dirty="0">
                <a:latin typeface="Meiryo UI" panose="020B0604030504040204" pitchFamily="50" charset="-128"/>
                <a:ea typeface="Meiryo UI" panose="020B0604030504040204" pitchFamily="50" charset="-128"/>
              </a:endParaRPr>
            </a:p>
          </p:txBody>
        </p:sp>
      </p:grpSp>
      <p:grpSp>
        <p:nvGrpSpPr>
          <p:cNvPr id="22" name="グループ化 21"/>
          <p:cNvGrpSpPr/>
          <p:nvPr/>
        </p:nvGrpSpPr>
        <p:grpSpPr>
          <a:xfrm>
            <a:off x="3610537" y="5189097"/>
            <a:ext cx="1713738" cy="654970"/>
            <a:chOff x="3170376" y="3725366"/>
            <a:chExt cx="1206560" cy="483443"/>
          </a:xfrm>
        </p:grpSpPr>
        <p:sp>
          <p:nvSpPr>
            <p:cNvPr id="23" name="ホームベース 22"/>
            <p:cNvSpPr/>
            <p:nvPr/>
          </p:nvSpPr>
          <p:spPr>
            <a:xfrm rot="5400000">
              <a:off x="3531934"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4" name="正方形/長方形 23"/>
            <p:cNvSpPr/>
            <p:nvPr/>
          </p:nvSpPr>
          <p:spPr>
            <a:xfrm>
              <a:off x="3170376" y="3742227"/>
              <a:ext cx="1206560" cy="318045"/>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データカタログ公開</a:t>
              </a:r>
              <a:endParaRPr lang="en-US" altLang="ja-JP" sz="1100" dirty="0">
                <a:latin typeface="Meiryo UI" panose="020B0604030504040204" pitchFamily="50" charset="-128"/>
                <a:ea typeface="Meiryo UI" panose="020B0604030504040204" pitchFamily="50" charset="-128"/>
              </a:endParaRPr>
            </a:p>
            <a:p>
              <a:pPr algn="ct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拡張システム</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grpSp>
      <p:grpSp>
        <p:nvGrpSpPr>
          <p:cNvPr id="25" name="グループ化 24"/>
          <p:cNvGrpSpPr/>
          <p:nvPr/>
        </p:nvGrpSpPr>
        <p:grpSpPr>
          <a:xfrm>
            <a:off x="3635795" y="5923145"/>
            <a:ext cx="1713738" cy="400974"/>
            <a:chOff x="3170376" y="3713257"/>
            <a:chExt cx="1206560" cy="495552"/>
          </a:xfrm>
        </p:grpSpPr>
        <p:sp>
          <p:nvSpPr>
            <p:cNvPr id="26" name="ホームベース 25"/>
            <p:cNvSpPr/>
            <p:nvPr/>
          </p:nvSpPr>
          <p:spPr>
            <a:xfrm rot="5400000">
              <a:off x="3531934"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3170376" y="3713257"/>
              <a:ext cx="1206560" cy="323316"/>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データセット提供</a:t>
              </a:r>
            </a:p>
          </p:txBody>
        </p:sp>
      </p:grpSp>
      <p:sp>
        <p:nvSpPr>
          <p:cNvPr id="28" name="角丸四角形 27"/>
          <p:cNvSpPr/>
          <p:nvPr/>
        </p:nvSpPr>
        <p:spPr>
          <a:xfrm>
            <a:off x="345965" y="3079217"/>
            <a:ext cx="1713738" cy="367748"/>
          </a:xfrm>
          <a:prstGeom prst="roundRect">
            <a:avLst/>
          </a:prstGeom>
          <a:solidFill>
            <a:schemeClr val="accent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4" dirty="0">
                <a:solidFill>
                  <a:schemeClr val="bg1"/>
                </a:solidFill>
                <a:latin typeface="Meiryo UI" panose="020B0604030504040204" pitchFamily="50" charset="-128"/>
                <a:ea typeface="Meiryo UI" panose="020B0604030504040204" pitchFamily="50" charset="-128"/>
              </a:rPr>
              <a:t>データ利用者</a:t>
            </a:r>
          </a:p>
        </p:txBody>
      </p:sp>
      <p:grpSp>
        <p:nvGrpSpPr>
          <p:cNvPr id="29" name="グループ化 28"/>
          <p:cNvGrpSpPr/>
          <p:nvPr/>
        </p:nvGrpSpPr>
        <p:grpSpPr>
          <a:xfrm>
            <a:off x="312107" y="4601047"/>
            <a:ext cx="1713739" cy="473334"/>
            <a:chOff x="3170376" y="3713257"/>
            <a:chExt cx="1206561" cy="495552"/>
          </a:xfrm>
        </p:grpSpPr>
        <p:sp>
          <p:nvSpPr>
            <p:cNvPr id="30" name="ホームベース 29"/>
            <p:cNvSpPr/>
            <p:nvPr/>
          </p:nvSpPr>
          <p:spPr>
            <a:xfrm rot="5400000">
              <a:off x="3531935"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31" name="正方形/長方形 30"/>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データ活用サービス</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の企画</a:t>
              </a:r>
              <a:endParaRPr lang="en-US" altLang="ja-JP" sz="1100" dirty="0">
                <a:latin typeface="Meiryo UI" panose="020B0604030504040204" pitchFamily="50" charset="-128"/>
                <a:ea typeface="Meiryo UI" panose="020B0604030504040204" pitchFamily="50" charset="-128"/>
              </a:endParaRPr>
            </a:p>
          </p:txBody>
        </p:sp>
      </p:grpSp>
      <p:grpSp>
        <p:nvGrpSpPr>
          <p:cNvPr id="32" name="グループ化 31"/>
          <p:cNvGrpSpPr/>
          <p:nvPr/>
        </p:nvGrpSpPr>
        <p:grpSpPr>
          <a:xfrm>
            <a:off x="312107" y="5102595"/>
            <a:ext cx="1713739" cy="734944"/>
            <a:chOff x="3170376" y="3713257"/>
            <a:chExt cx="1206561" cy="769441"/>
          </a:xfrm>
        </p:grpSpPr>
        <p:sp>
          <p:nvSpPr>
            <p:cNvPr id="33" name="ホームベース 32"/>
            <p:cNvSpPr/>
            <p:nvPr/>
          </p:nvSpPr>
          <p:spPr>
            <a:xfrm rot="5400000">
              <a:off x="3394991" y="3500752"/>
              <a:ext cx="757332"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34" name="正方形/長方形 33"/>
            <p:cNvSpPr/>
            <p:nvPr/>
          </p:nvSpPr>
          <p:spPr>
            <a:xfrm>
              <a:off x="3170376" y="3713257"/>
              <a:ext cx="1206560" cy="628335"/>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サービスに必要な</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データの検索と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契約</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取得</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の合意</a:t>
              </a:r>
            </a:p>
          </p:txBody>
        </p:sp>
      </p:grpSp>
      <p:sp>
        <p:nvSpPr>
          <p:cNvPr id="44" name="左カーブ矢印 43"/>
          <p:cNvSpPr/>
          <p:nvPr/>
        </p:nvSpPr>
        <p:spPr>
          <a:xfrm>
            <a:off x="2189820" y="5328888"/>
            <a:ext cx="1214437" cy="206339"/>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grpSp>
        <p:nvGrpSpPr>
          <p:cNvPr id="45" name="グループ化 44"/>
          <p:cNvGrpSpPr/>
          <p:nvPr/>
        </p:nvGrpSpPr>
        <p:grpSpPr>
          <a:xfrm>
            <a:off x="312107" y="5907859"/>
            <a:ext cx="1713739" cy="473334"/>
            <a:chOff x="3170376" y="3713257"/>
            <a:chExt cx="1206561" cy="495552"/>
          </a:xfrm>
        </p:grpSpPr>
        <p:sp>
          <p:nvSpPr>
            <p:cNvPr id="46" name="ホームベース 45"/>
            <p:cNvSpPr/>
            <p:nvPr/>
          </p:nvSpPr>
          <p:spPr>
            <a:xfrm rot="5400000">
              <a:off x="3531935" y="3363808"/>
              <a:ext cx="483443" cy="1206560"/>
            </a:xfrm>
            <a:prstGeom prst="homePlate">
              <a:avLst>
                <a:gd name="adj" fmla="val 23015"/>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47" name="正方形/長方形 46"/>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データセット取得と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サービス開発と提供</a:t>
              </a:r>
              <a:endParaRPr lang="en-US" altLang="ja-JP" sz="1100" dirty="0">
                <a:latin typeface="Meiryo UI" panose="020B0604030504040204" pitchFamily="50" charset="-128"/>
                <a:ea typeface="Meiryo UI" panose="020B0604030504040204" pitchFamily="50" charset="-128"/>
              </a:endParaRPr>
            </a:p>
          </p:txBody>
        </p:sp>
      </p:grpSp>
      <p:sp>
        <p:nvSpPr>
          <p:cNvPr id="48" name="メモ 47"/>
          <p:cNvSpPr/>
          <p:nvPr/>
        </p:nvSpPr>
        <p:spPr>
          <a:xfrm>
            <a:off x="2603209" y="5211940"/>
            <a:ext cx="364387" cy="354936"/>
          </a:xfrm>
          <a:prstGeom prst="foldedCorner">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49" name="左カーブ矢印 48"/>
          <p:cNvSpPr/>
          <p:nvPr/>
        </p:nvSpPr>
        <p:spPr>
          <a:xfrm>
            <a:off x="2194447" y="5999529"/>
            <a:ext cx="1214437" cy="206339"/>
          </a:xfrm>
          <a:prstGeom prst="curved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cxnSp>
        <p:nvCxnSpPr>
          <p:cNvPr id="51" name="カギ線コネクタ 50"/>
          <p:cNvCxnSpPr>
            <a:endCxn id="17" idx="2"/>
          </p:cNvCxnSpPr>
          <p:nvPr/>
        </p:nvCxnSpPr>
        <p:spPr>
          <a:xfrm rot="16200000" flipH="1">
            <a:off x="3028528" y="3699372"/>
            <a:ext cx="641445" cy="52257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cxnSpLocks/>
            <a:endCxn id="57" idx="0"/>
          </p:cNvCxnSpPr>
          <p:nvPr/>
        </p:nvCxnSpPr>
        <p:spPr>
          <a:xfrm rot="5400000">
            <a:off x="1992463" y="3666999"/>
            <a:ext cx="644131" cy="577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312107" y="4088433"/>
            <a:ext cx="1713739" cy="473334"/>
            <a:chOff x="3170376" y="3713257"/>
            <a:chExt cx="1206561" cy="495552"/>
          </a:xfrm>
        </p:grpSpPr>
        <p:sp>
          <p:nvSpPr>
            <p:cNvPr id="57" name="ホームベース 56"/>
            <p:cNvSpPr/>
            <p:nvPr/>
          </p:nvSpPr>
          <p:spPr>
            <a:xfrm rot="5400000">
              <a:off x="3531935" y="3363808"/>
              <a:ext cx="483443" cy="1206560"/>
            </a:xfrm>
            <a:prstGeom prst="homePlate">
              <a:avLst>
                <a:gd name="adj" fmla="val 23015"/>
              </a:avLst>
            </a:prstGeom>
            <a:solidFill>
              <a:schemeClr val="accent4">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4" dirty="0">
                <a:solidFill>
                  <a:schemeClr val="tx1"/>
                </a:solidFill>
                <a:latin typeface="Meiryo UI" panose="020B0604030504040204" pitchFamily="50" charset="-128"/>
                <a:ea typeface="Meiryo UI" panose="020B0604030504040204" pitchFamily="50" charset="-128"/>
              </a:endParaRPr>
            </a:p>
          </p:txBody>
        </p:sp>
        <p:sp>
          <p:nvSpPr>
            <p:cNvPr id="58" name="正方形/長方形 57"/>
            <p:cNvSpPr/>
            <p:nvPr/>
          </p:nvSpPr>
          <p:spPr>
            <a:xfrm>
              <a:off x="3170376" y="3713257"/>
              <a:ext cx="1206560" cy="451113"/>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データセットと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データカタログの理解</a:t>
              </a:r>
              <a:endParaRPr lang="en-US" altLang="ja-JP" sz="1100" dirty="0">
                <a:latin typeface="Meiryo UI" panose="020B0604030504040204" pitchFamily="50" charset="-128"/>
                <a:ea typeface="Meiryo UI" panose="020B0604030504040204" pitchFamily="50" charset="-128"/>
              </a:endParaRPr>
            </a:p>
          </p:txBody>
        </p:sp>
      </p:grpSp>
      <p:cxnSp>
        <p:nvCxnSpPr>
          <p:cNvPr id="68" name="直線矢印コネクタ 67"/>
          <p:cNvCxnSpPr>
            <a:stCxn id="12" idx="2"/>
            <a:endCxn id="48" idx="0"/>
          </p:cNvCxnSpPr>
          <p:nvPr/>
        </p:nvCxnSpPr>
        <p:spPr>
          <a:xfrm flipH="1">
            <a:off x="2785403" y="3633924"/>
            <a:ext cx="19309" cy="1578016"/>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2048770" y="5532974"/>
            <a:ext cx="1366080" cy="400110"/>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カタログ検索項目や</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カタログデータ交換項目</a:t>
            </a:r>
          </a:p>
        </p:txBody>
      </p:sp>
      <p:cxnSp>
        <p:nvCxnSpPr>
          <p:cNvPr id="50" name="カギ線コネクタ 49"/>
          <p:cNvCxnSpPr>
            <a:endCxn id="20" idx="2"/>
          </p:cNvCxnSpPr>
          <p:nvPr/>
        </p:nvCxnSpPr>
        <p:spPr>
          <a:xfrm rot="16200000" flipH="1">
            <a:off x="2635631" y="3965580"/>
            <a:ext cx="1306873" cy="64293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2414822" y="3769652"/>
            <a:ext cx="793807" cy="400110"/>
          </a:xfrm>
          <a:prstGeom prst="rect">
            <a:avLst/>
          </a:prstGeom>
          <a:solidFill>
            <a:schemeClr val="bg1"/>
          </a:solidFill>
        </p:spPr>
        <p:txBody>
          <a:bodyPr wrap="none">
            <a:spAutoFit/>
          </a:bodyPr>
          <a:lstStyle/>
          <a:p>
            <a:r>
              <a:rPr lang="ja-JP" altLang="en-US" sz="1000" dirty="0">
                <a:latin typeface="Meiryo UI" panose="020B0604030504040204" pitchFamily="50" charset="-128"/>
                <a:ea typeface="Meiryo UI" panose="020B0604030504040204" pitchFamily="50" charset="-128"/>
              </a:rPr>
              <a:t>人がカタログ</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項目を理解</a:t>
            </a:r>
          </a:p>
        </p:txBody>
      </p:sp>
      <p:sp>
        <p:nvSpPr>
          <p:cNvPr id="60" name="メモ 59"/>
          <p:cNvSpPr/>
          <p:nvPr/>
        </p:nvSpPr>
        <p:spPr>
          <a:xfrm>
            <a:off x="6887993" y="3062362"/>
            <a:ext cx="1100753" cy="489600"/>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61" name="正方形/長方形 60"/>
          <p:cNvSpPr/>
          <p:nvPr/>
        </p:nvSpPr>
        <p:spPr>
          <a:xfrm>
            <a:off x="7005106" y="3042239"/>
            <a:ext cx="813042" cy="553998"/>
          </a:xfrm>
          <a:prstGeom prst="rect">
            <a:avLst/>
          </a:prstGeom>
        </p:spPr>
        <p:txBody>
          <a:bodyPr wrap="none">
            <a:spAutoFit/>
          </a:bodyPr>
          <a:lstStyle/>
          <a:p>
            <a:pPr algn="ctr"/>
            <a:r>
              <a:rPr lang="en-US" altLang="ja-JP" sz="1000" dirty="0">
                <a:latin typeface="Meiryo UI" panose="020B0604030504040204" pitchFamily="50" charset="-128"/>
                <a:ea typeface="Meiryo UI" panose="020B0604030504040204" pitchFamily="50" charset="-128"/>
              </a:rPr>
              <a:t>SIP</a:t>
            </a: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カタログ項目</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仕様</a:t>
            </a:r>
            <a:r>
              <a:rPr lang="en-US" altLang="ja-JP" sz="1000" dirty="0">
                <a:latin typeface="Meiryo UI" panose="020B0604030504040204" pitchFamily="50" charset="-128"/>
                <a:ea typeface="Meiryo UI" panose="020B0604030504040204" pitchFamily="50" charset="-128"/>
              </a:rPr>
              <a:t>V2.0</a:t>
            </a:r>
            <a:endParaRPr lang="ja-JP" altLang="en-US" sz="1000" dirty="0">
              <a:latin typeface="Meiryo UI" panose="020B0604030504040204" pitchFamily="50" charset="-128"/>
              <a:ea typeface="Meiryo UI" panose="020B0604030504040204" pitchFamily="50" charset="-128"/>
            </a:endParaRPr>
          </a:p>
        </p:txBody>
      </p:sp>
      <p:sp>
        <p:nvSpPr>
          <p:cNvPr id="66" name="メモ 65"/>
          <p:cNvSpPr/>
          <p:nvPr/>
        </p:nvSpPr>
        <p:spPr>
          <a:xfrm>
            <a:off x="9466161" y="3055973"/>
            <a:ext cx="1084197" cy="485063"/>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67" name="正方形/長方形 66"/>
          <p:cNvSpPr/>
          <p:nvPr/>
        </p:nvSpPr>
        <p:spPr>
          <a:xfrm>
            <a:off x="9428250" y="3062362"/>
            <a:ext cx="1202400" cy="489600"/>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②利用ライセンス</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概要</a:t>
            </a:r>
            <a:endParaRPr lang="en-US" altLang="ja-JP" sz="1000" dirty="0">
              <a:solidFill>
                <a:srgbClr val="FF0000"/>
              </a:solidFill>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DTA</a:t>
            </a:r>
            <a:r>
              <a:rPr lang="ja-JP" altLang="en-US" sz="800" dirty="0">
                <a:latin typeface="Meiryo UI" panose="020B0604030504040204" pitchFamily="50" charset="-128"/>
                <a:ea typeface="Meiryo UI" panose="020B0604030504040204" pitchFamily="50" charset="-128"/>
              </a:rPr>
              <a:t>基準を採用し拡張</a:t>
            </a:r>
          </a:p>
        </p:txBody>
      </p:sp>
      <p:sp>
        <p:nvSpPr>
          <p:cNvPr id="72" name="メモ 71"/>
          <p:cNvSpPr/>
          <p:nvPr/>
        </p:nvSpPr>
        <p:spPr>
          <a:xfrm>
            <a:off x="10611386" y="3062362"/>
            <a:ext cx="1200862" cy="489600"/>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73" name="正方形/長方形 72"/>
          <p:cNvSpPr/>
          <p:nvPr/>
        </p:nvSpPr>
        <p:spPr>
          <a:xfrm>
            <a:off x="10745476" y="3057575"/>
            <a:ext cx="846707" cy="492443"/>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①国際標準</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en-US" altLang="ja-JP" sz="800" dirty="0">
                <a:latin typeface="Meiryo UI" panose="020B0604030504040204" pitchFamily="50" charset="-128"/>
                <a:ea typeface="Meiryo UI" panose="020B0604030504040204" pitchFamily="50" charset="-128"/>
              </a:rPr>
              <a:t>W3C</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DCAT</a:t>
            </a:r>
            <a:r>
              <a:rPr lang="ja-JP" altLang="en-US" sz="800" dirty="0">
                <a:latin typeface="Meiryo UI" panose="020B0604030504040204" pitchFamily="50" charset="-128"/>
                <a:ea typeface="Meiryo UI" panose="020B0604030504040204" pitchFamily="50" charset="-128"/>
              </a:rPr>
              <a:t>を</a:t>
            </a:r>
            <a:endParaRPr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採用し拡張</a:t>
            </a:r>
            <a:endParaRPr lang="en-US" altLang="ja-JP" sz="800" dirty="0">
              <a:latin typeface="Meiryo UI" panose="020B0604030504040204" pitchFamily="50" charset="-128"/>
              <a:ea typeface="Meiryo UI" panose="020B0604030504040204" pitchFamily="50" charset="-128"/>
            </a:endParaRPr>
          </a:p>
        </p:txBody>
      </p:sp>
      <p:sp>
        <p:nvSpPr>
          <p:cNvPr id="87" name="メモ 86"/>
          <p:cNvSpPr/>
          <p:nvPr/>
        </p:nvSpPr>
        <p:spPr>
          <a:xfrm>
            <a:off x="8336776" y="3062362"/>
            <a:ext cx="1067815" cy="489600"/>
          </a:xfrm>
          <a:prstGeom prst="foldedCorner">
            <a:avLst/>
          </a:prstGeom>
          <a:solidFill>
            <a:schemeClr val="accent5">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88" name="正方形/長方形 87"/>
          <p:cNvSpPr/>
          <p:nvPr/>
        </p:nvSpPr>
        <p:spPr>
          <a:xfrm>
            <a:off x="8381600" y="3063900"/>
            <a:ext cx="966930" cy="400110"/>
          </a:xfrm>
          <a:prstGeom prst="rect">
            <a:avLst/>
          </a:prstGeom>
        </p:spPr>
        <p:txBody>
          <a:bodyPr wrap="non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③データ項目に</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関連する概要</a:t>
            </a:r>
            <a:endParaRPr lang="en-US" altLang="ja-JP" sz="1000" dirty="0">
              <a:solidFill>
                <a:srgbClr val="FF0000"/>
              </a:solidFill>
              <a:latin typeface="Meiryo UI" panose="020B0604030504040204" pitchFamily="50" charset="-128"/>
              <a:ea typeface="Meiryo UI" panose="020B0604030504040204" pitchFamily="50" charset="-128"/>
            </a:endParaRPr>
          </a:p>
        </p:txBody>
      </p:sp>
      <p:sp>
        <p:nvSpPr>
          <p:cNvPr id="92" name="正方形/長方形 91"/>
          <p:cNvSpPr/>
          <p:nvPr/>
        </p:nvSpPr>
        <p:spPr>
          <a:xfrm>
            <a:off x="8318246" y="560561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語彙</a:t>
            </a:r>
          </a:p>
        </p:txBody>
      </p:sp>
      <p:sp>
        <p:nvSpPr>
          <p:cNvPr id="93" name="正方形/長方形 92"/>
          <p:cNvSpPr/>
          <p:nvPr/>
        </p:nvSpPr>
        <p:spPr>
          <a:xfrm>
            <a:off x="8318246" y="585713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スキーマ</a:t>
            </a:r>
          </a:p>
        </p:txBody>
      </p:sp>
      <p:sp>
        <p:nvSpPr>
          <p:cNvPr id="94" name="正方形/長方形 93"/>
          <p:cNvSpPr/>
          <p:nvPr/>
        </p:nvSpPr>
        <p:spPr>
          <a:xfrm>
            <a:off x="6884254" y="611401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コネクタ要否</a:t>
            </a:r>
          </a:p>
        </p:txBody>
      </p:sp>
      <p:sp>
        <p:nvSpPr>
          <p:cNvPr id="95" name="正方形/長方形 94"/>
          <p:cNvSpPr/>
          <p:nvPr/>
        </p:nvSpPr>
        <p:spPr>
          <a:xfrm>
            <a:off x="6884254" y="386094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データセット</a:t>
            </a:r>
          </a:p>
        </p:txBody>
      </p:sp>
      <p:sp>
        <p:nvSpPr>
          <p:cNvPr id="96" name="正方形/長方形 95"/>
          <p:cNvSpPr/>
          <p:nvPr/>
        </p:nvSpPr>
        <p:spPr>
          <a:xfrm>
            <a:off x="6884254" y="411128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配信</a:t>
            </a:r>
          </a:p>
        </p:txBody>
      </p:sp>
      <p:sp>
        <p:nvSpPr>
          <p:cNvPr id="97" name="正方形/長方形 96"/>
          <p:cNvSpPr/>
          <p:nvPr/>
        </p:nvSpPr>
        <p:spPr>
          <a:xfrm>
            <a:off x="6884254" y="4361623"/>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契約形態</a:t>
            </a:r>
          </a:p>
        </p:txBody>
      </p:sp>
      <p:sp>
        <p:nvSpPr>
          <p:cNvPr id="98" name="正方形/長方形 97"/>
          <p:cNvSpPr/>
          <p:nvPr/>
        </p:nvSpPr>
        <p:spPr>
          <a:xfrm>
            <a:off x="6884254" y="4611964"/>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利用用途</a:t>
            </a:r>
          </a:p>
        </p:txBody>
      </p:sp>
      <p:sp>
        <p:nvSpPr>
          <p:cNvPr id="99" name="正方形/長方形 98"/>
          <p:cNvSpPr/>
          <p:nvPr/>
        </p:nvSpPr>
        <p:spPr>
          <a:xfrm>
            <a:off x="6884254" y="486230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開示範囲</a:t>
            </a:r>
          </a:p>
        </p:txBody>
      </p:sp>
      <p:sp>
        <p:nvSpPr>
          <p:cNvPr id="100" name="正方形/長方形 99"/>
          <p:cNvSpPr/>
          <p:nvPr/>
        </p:nvSpPr>
        <p:spPr>
          <a:xfrm>
            <a:off x="6884254" y="511264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有償無償</a:t>
            </a:r>
          </a:p>
        </p:txBody>
      </p:sp>
      <p:sp>
        <p:nvSpPr>
          <p:cNvPr id="101" name="正方形/長方形 100"/>
          <p:cNvSpPr/>
          <p:nvPr/>
        </p:nvSpPr>
        <p:spPr>
          <a:xfrm>
            <a:off x="6884254" y="5362987"/>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価格帯</a:t>
            </a:r>
          </a:p>
        </p:txBody>
      </p:sp>
      <p:sp>
        <p:nvSpPr>
          <p:cNvPr id="102" name="正方形/長方形 101"/>
          <p:cNvSpPr/>
          <p:nvPr/>
        </p:nvSpPr>
        <p:spPr>
          <a:xfrm>
            <a:off x="6884254" y="561332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語彙</a:t>
            </a:r>
          </a:p>
        </p:txBody>
      </p:sp>
      <p:sp>
        <p:nvSpPr>
          <p:cNvPr id="103" name="正方形/長方形 102"/>
          <p:cNvSpPr/>
          <p:nvPr/>
        </p:nvSpPr>
        <p:spPr>
          <a:xfrm>
            <a:off x="6884254" y="586366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スキーマ</a:t>
            </a:r>
          </a:p>
        </p:txBody>
      </p:sp>
      <p:sp>
        <p:nvSpPr>
          <p:cNvPr id="104" name="正方形/長方形 103"/>
          <p:cNvSpPr/>
          <p:nvPr/>
        </p:nvSpPr>
        <p:spPr>
          <a:xfrm>
            <a:off x="5595116" y="3803296"/>
            <a:ext cx="929426" cy="2793271"/>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42" name="左矢印 41"/>
          <p:cNvSpPr/>
          <p:nvPr/>
        </p:nvSpPr>
        <p:spPr>
          <a:xfrm>
            <a:off x="8096303" y="3933315"/>
            <a:ext cx="241122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5" name="左矢印 104"/>
          <p:cNvSpPr/>
          <p:nvPr/>
        </p:nvSpPr>
        <p:spPr>
          <a:xfrm>
            <a:off x="8095601" y="4738718"/>
            <a:ext cx="1306155"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6" name="左矢印 105"/>
          <p:cNvSpPr/>
          <p:nvPr/>
        </p:nvSpPr>
        <p:spPr>
          <a:xfrm>
            <a:off x="8096303" y="5687862"/>
            <a:ext cx="175051"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08" name="メモ 107"/>
          <p:cNvSpPr/>
          <p:nvPr/>
        </p:nvSpPr>
        <p:spPr>
          <a:xfrm>
            <a:off x="5571043" y="3062362"/>
            <a:ext cx="953495" cy="489600"/>
          </a:xfrm>
          <a:prstGeom prst="foldedCorner">
            <a:avLst/>
          </a:prstGeom>
          <a:solidFill>
            <a:schemeClr val="accent1">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77" dirty="0">
              <a:solidFill>
                <a:srgbClr val="FF0000"/>
              </a:solidFill>
              <a:latin typeface="Meiryo UI" panose="020B0604030504040204" pitchFamily="50" charset="-128"/>
              <a:ea typeface="Meiryo UI" panose="020B0604030504040204" pitchFamily="50" charset="-128"/>
            </a:endParaRPr>
          </a:p>
        </p:txBody>
      </p:sp>
      <p:sp>
        <p:nvSpPr>
          <p:cNvPr id="109" name="正方形/長方形 108"/>
          <p:cNvSpPr/>
          <p:nvPr/>
        </p:nvSpPr>
        <p:spPr>
          <a:xfrm>
            <a:off x="5519333" y="3018755"/>
            <a:ext cx="1025790" cy="553997"/>
          </a:xfrm>
          <a:prstGeom prst="rect">
            <a:avLst/>
          </a:prstGeom>
        </p:spPr>
        <p:txBody>
          <a:bodyPr wrap="square">
            <a:spAutoFit/>
          </a:bodyPr>
          <a:lstStyle/>
          <a:p>
            <a:pPr algn="ctr"/>
            <a:r>
              <a:rPr lang="ja-JP" altLang="en-US" sz="1000" dirty="0">
                <a:solidFill>
                  <a:srgbClr val="FF0000"/>
                </a:solidFill>
                <a:latin typeface="Meiryo UI" panose="020B0604030504040204" pitchFamily="50" charset="-128"/>
                <a:ea typeface="Meiryo UI" panose="020B0604030504040204" pitchFamily="50" charset="-128"/>
              </a:rPr>
              <a:t>⑥</a:t>
            </a:r>
            <a:r>
              <a:rPr lang="en-US" altLang="ja-JP" sz="1000" dirty="0">
                <a:solidFill>
                  <a:srgbClr val="FF0000"/>
                </a:solidFill>
                <a:latin typeface="Meiryo UI" panose="020B0604030504040204" pitchFamily="50" charset="-128"/>
                <a:ea typeface="Meiryo UI" panose="020B0604030504040204" pitchFamily="50" charset="-128"/>
              </a:rPr>
              <a:t>CKAN</a:t>
            </a:r>
          </a:p>
          <a:p>
            <a:pPr algn="ctr"/>
            <a:r>
              <a:rPr lang="ja-JP" altLang="en-US" sz="1000" dirty="0">
                <a:solidFill>
                  <a:srgbClr val="FF0000"/>
                </a:solidFill>
                <a:latin typeface="Meiryo UI" panose="020B0604030504040204" pitchFamily="50" charset="-128"/>
                <a:ea typeface="Meiryo UI" panose="020B0604030504040204" pitchFamily="50" charset="-128"/>
              </a:rPr>
              <a:t>データ変数との</a:t>
            </a:r>
            <a:endParaRPr lang="en-US" altLang="ja-JP" sz="1000" dirty="0">
              <a:solidFill>
                <a:srgbClr val="FF0000"/>
              </a:solidFill>
              <a:latin typeface="Meiryo UI" panose="020B0604030504040204" pitchFamily="50" charset="-128"/>
              <a:ea typeface="Meiryo UI" panose="020B0604030504040204" pitchFamily="50" charset="-128"/>
            </a:endParaRPr>
          </a:p>
          <a:p>
            <a:pPr algn="ctr"/>
            <a:r>
              <a:rPr lang="ja-JP" altLang="en-US" sz="1000" dirty="0">
                <a:solidFill>
                  <a:srgbClr val="FF0000"/>
                </a:solidFill>
                <a:latin typeface="Meiryo UI" panose="020B0604030504040204" pitchFamily="50" charset="-128"/>
                <a:ea typeface="Meiryo UI" panose="020B0604030504040204" pitchFamily="50" charset="-128"/>
              </a:rPr>
              <a:t>紐付け、拡張</a:t>
            </a:r>
          </a:p>
        </p:txBody>
      </p:sp>
      <p:sp>
        <p:nvSpPr>
          <p:cNvPr id="110" name="正方形/長方形 109"/>
          <p:cNvSpPr/>
          <p:nvPr/>
        </p:nvSpPr>
        <p:spPr>
          <a:xfrm>
            <a:off x="5645369" y="4075165"/>
            <a:ext cx="793770" cy="302558"/>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CKAN</a:t>
            </a:r>
            <a:r>
              <a:rPr lang="ja-JP" altLang="en-US" sz="1050" dirty="0">
                <a:solidFill>
                  <a:schemeClr val="tx1"/>
                </a:solidFill>
                <a:latin typeface="Meiryo UI" panose="020B0604030504040204" pitchFamily="50" charset="-128"/>
                <a:ea typeface="Meiryo UI" panose="020B0604030504040204" pitchFamily="50" charset="-128"/>
              </a:rPr>
              <a:t>の基本項目</a:t>
            </a:r>
          </a:p>
        </p:txBody>
      </p:sp>
      <p:sp>
        <p:nvSpPr>
          <p:cNvPr id="111" name="正方形/長方形 110"/>
          <p:cNvSpPr/>
          <p:nvPr/>
        </p:nvSpPr>
        <p:spPr>
          <a:xfrm>
            <a:off x="5645369" y="4417657"/>
            <a:ext cx="793770" cy="212068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Meiryo UI" panose="020B0604030504040204" pitchFamily="50" charset="-128"/>
                <a:ea typeface="Meiryo UI" panose="020B0604030504040204" pitchFamily="50" charset="-128"/>
              </a:rPr>
              <a:t>CKAN</a:t>
            </a:r>
            <a:r>
              <a:rPr lang="ja-JP" altLang="en-US" sz="1050" dirty="0">
                <a:solidFill>
                  <a:schemeClr val="tx1"/>
                </a:solidFill>
                <a:latin typeface="Meiryo UI" panose="020B0604030504040204" pitchFamily="50" charset="-128"/>
                <a:ea typeface="Meiryo UI" panose="020B0604030504040204" pitchFamily="50" charset="-128"/>
              </a:rPr>
              <a:t>を</a:t>
            </a:r>
            <a:endParaRPr lang="en-US" altLang="ja-JP" sz="1050" dirty="0">
              <a:solidFill>
                <a:schemeClr val="tx1"/>
              </a:solidFill>
              <a:latin typeface="Meiryo UI" panose="020B0604030504040204" pitchFamily="50" charset="-128"/>
              <a:ea typeface="Meiryo UI" panose="020B0604030504040204" pitchFamily="50" charset="-128"/>
            </a:endParaRPr>
          </a:p>
          <a:p>
            <a:pPr algn="ctr"/>
            <a:r>
              <a:rPr lang="ja-JP" altLang="en-US" sz="1050" dirty="0">
                <a:solidFill>
                  <a:schemeClr val="tx1"/>
                </a:solidFill>
                <a:latin typeface="Meiryo UI" panose="020B0604030504040204" pitchFamily="50" charset="-128"/>
                <a:ea typeface="Meiryo UI" panose="020B0604030504040204" pitchFamily="50" charset="-128"/>
              </a:rPr>
              <a:t>拡張</a:t>
            </a:r>
            <a:endParaRPr lang="en-US" altLang="ja-JP" sz="1050" dirty="0">
              <a:solidFill>
                <a:schemeClr val="tx1"/>
              </a:solidFill>
              <a:latin typeface="Meiryo UI" panose="020B0604030504040204" pitchFamily="50" charset="-128"/>
              <a:ea typeface="Meiryo UI" panose="020B0604030504040204" pitchFamily="50" charset="-128"/>
            </a:endParaRPr>
          </a:p>
          <a:p>
            <a:pPr algn="ctr"/>
            <a:r>
              <a:rPr lang="ja-JP" altLang="en-US" sz="1050" dirty="0">
                <a:solidFill>
                  <a:schemeClr val="tx1"/>
                </a:solidFill>
                <a:latin typeface="Meiryo UI" panose="020B0604030504040204" pitchFamily="50" charset="-128"/>
                <a:ea typeface="Meiryo UI" panose="020B0604030504040204" pitchFamily="50" charset="-128"/>
              </a:rPr>
              <a:t>する項目</a:t>
            </a:r>
          </a:p>
        </p:txBody>
      </p:sp>
      <p:sp>
        <p:nvSpPr>
          <p:cNvPr id="112" name="正方形/長方形 111"/>
          <p:cNvSpPr/>
          <p:nvPr/>
        </p:nvSpPr>
        <p:spPr>
          <a:xfrm>
            <a:off x="5645369" y="3840177"/>
            <a:ext cx="793770" cy="195054"/>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独自項目</a:t>
            </a:r>
          </a:p>
        </p:txBody>
      </p:sp>
      <p:sp>
        <p:nvSpPr>
          <p:cNvPr id="113" name="左矢印 112"/>
          <p:cNvSpPr/>
          <p:nvPr/>
        </p:nvSpPr>
        <p:spPr>
          <a:xfrm>
            <a:off x="6532364" y="4726209"/>
            <a:ext cx="26296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4" name="左矢印 113"/>
          <p:cNvSpPr/>
          <p:nvPr/>
        </p:nvSpPr>
        <p:spPr>
          <a:xfrm>
            <a:off x="5366672" y="5307421"/>
            <a:ext cx="173472"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5" name="正方形/長方形 114"/>
          <p:cNvSpPr/>
          <p:nvPr/>
        </p:nvSpPr>
        <p:spPr>
          <a:xfrm>
            <a:off x="2812203" y="4535721"/>
            <a:ext cx="787075" cy="307777"/>
          </a:xfrm>
          <a:prstGeom prst="rect">
            <a:avLst/>
          </a:prstGeom>
          <a:solidFill>
            <a:schemeClr val="bg1"/>
          </a:solidFill>
        </p:spPr>
        <p:txBody>
          <a:bodyPr wrap="none" lIns="0" tIns="0" rIns="0" bIns="0">
            <a:spAutoFit/>
          </a:bodyPr>
          <a:lstStyle/>
          <a:p>
            <a:r>
              <a:rPr lang="ja-JP" altLang="en-US" sz="1000" dirty="0">
                <a:latin typeface="Meiryo UI" panose="020B0604030504040204" pitchFamily="50" charset="-128"/>
                <a:ea typeface="Meiryo UI" panose="020B0604030504040204" pitchFamily="50" charset="-128"/>
              </a:rPr>
              <a:t>作成ツールの</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項目として実装</a:t>
            </a:r>
          </a:p>
        </p:txBody>
      </p:sp>
      <p:sp>
        <p:nvSpPr>
          <p:cNvPr id="116" name="左矢印 115"/>
          <p:cNvSpPr/>
          <p:nvPr/>
        </p:nvSpPr>
        <p:spPr>
          <a:xfrm>
            <a:off x="5367251" y="4765754"/>
            <a:ext cx="173472"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117" name="左矢印 116"/>
          <p:cNvSpPr/>
          <p:nvPr/>
        </p:nvSpPr>
        <p:spPr>
          <a:xfrm flipH="1">
            <a:off x="6572915" y="3946091"/>
            <a:ext cx="262964" cy="297329"/>
          </a:xfrm>
          <a:prstGeom prst="leftArrow">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23" dirty="0">
              <a:solidFill>
                <a:schemeClr val="tx1"/>
              </a:solidFill>
              <a:latin typeface="Meiryo UI" panose="020B0604030504040204" pitchFamily="50" charset="-128"/>
              <a:ea typeface="Meiryo UI" panose="020B0604030504040204" pitchFamily="50" charset="-128"/>
            </a:endParaRPr>
          </a:p>
        </p:txBody>
      </p:sp>
      <p:sp>
        <p:nvSpPr>
          <p:cNvPr id="2" name="正方形/長方形 1"/>
          <p:cNvSpPr/>
          <p:nvPr/>
        </p:nvSpPr>
        <p:spPr>
          <a:xfrm>
            <a:off x="10638287" y="4404595"/>
            <a:ext cx="1123200" cy="430887"/>
          </a:xfrm>
          <a:prstGeom prst="rect">
            <a:avLst/>
          </a:prstGeom>
          <a:solidFill>
            <a:schemeClr val="accent1">
              <a:lumMod val="20000"/>
              <a:lumOff val="80000"/>
            </a:schemeClr>
          </a:solidFill>
          <a:ln>
            <a:solidFill>
              <a:schemeClr val="tx1"/>
            </a:solidFill>
          </a:ln>
        </p:spPr>
        <p:txBody>
          <a:bodyPr wrap="squar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④</a:t>
            </a:r>
            <a:r>
              <a:rPr lang="ja-JP"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機械可読と</a:t>
            </a:r>
            <a:endParaRPr lang="en-US"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endParaRPr>
          </a:p>
          <a:p>
            <a:r>
              <a:rPr lang="ja-JP" altLang="ja-JP"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人可読を実現</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19" name="正方形/長方形 118"/>
          <p:cNvSpPr/>
          <p:nvPr/>
        </p:nvSpPr>
        <p:spPr>
          <a:xfrm>
            <a:off x="10638287" y="5784738"/>
            <a:ext cx="1123200" cy="261610"/>
          </a:xfrm>
          <a:prstGeom prst="rect">
            <a:avLst/>
          </a:prstGeom>
          <a:solidFill>
            <a:schemeClr val="accent1">
              <a:lumMod val="20000"/>
              <a:lumOff val="80000"/>
            </a:schemeClr>
          </a:solidFill>
          <a:ln>
            <a:solidFill>
              <a:schemeClr val="tx1"/>
            </a:solidFill>
          </a:ln>
        </p:spPr>
        <p:txBody>
          <a:bodyPr wrap="non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⑤コネクタ制御</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6884254" y="636434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契約確認要否</a:t>
            </a:r>
          </a:p>
        </p:txBody>
      </p:sp>
      <p:sp>
        <p:nvSpPr>
          <p:cNvPr id="122" name="正方形/長方形 121"/>
          <p:cNvSpPr/>
          <p:nvPr/>
        </p:nvSpPr>
        <p:spPr>
          <a:xfrm>
            <a:off x="10638287" y="4874873"/>
            <a:ext cx="1123200" cy="430887"/>
          </a:xfrm>
          <a:prstGeom prst="rect">
            <a:avLst/>
          </a:prstGeom>
          <a:solidFill>
            <a:schemeClr val="accent1">
              <a:lumMod val="20000"/>
              <a:lumOff val="80000"/>
            </a:schemeClr>
          </a:solidFill>
          <a:ln>
            <a:solidFill>
              <a:schemeClr val="tx1"/>
            </a:solidFill>
          </a:ln>
        </p:spPr>
        <p:txBody>
          <a:bodyPr wrap="square">
            <a:spAutoFit/>
          </a:bodyPr>
          <a:lstStyle/>
          <a:p>
            <a:r>
              <a:rPr lang="ja-JP" altLang="en-US" sz="1100" dirty="0">
                <a:solidFill>
                  <a:srgbClr val="FF0000"/>
                </a:solidFill>
                <a:latin typeface="Meiryo UI" panose="020B0604030504040204" pitchFamily="50" charset="-128"/>
                <a:ea typeface="Meiryo UI" panose="020B0604030504040204" pitchFamily="50" charset="-128"/>
                <a:cs typeface="Times New Roman" panose="02020603050405020304" pitchFamily="18" charset="0"/>
              </a:rPr>
              <a:t>⑦列挙値の候補で入力支援</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24" name="正方形/長方形 123">
            <a:extLst>
              <a:ext uri="{FF2B5EF4-FFF2-40B4-BE49-F238E27FC236}">
                <a16:creationId xmlns:a16="http://schemas.microsoft.com/office/drawing/2014/main" id="{DAB4001D-5528-4D82-8845-CB41D45FED91}"/>
              </a:ext>
            </a:extLst>
          </p:cNvPr>
          <p:cNvSpPr/>
          <p:nvPr/>
        </p:nvSpPr>
        <p:spPr>
          <a:xfrm>
            <a:off x="6887285" y="3610600"/>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カタログ</a:t>
            </a:r>
          </a:p>
        </p:txBody>
      </p:sp>
      <p:sp>
        <p:nvSpPr>
          <p:cNvPr id="129" name="四角形: 角を丸くする 128">
            <a:extLst>
              <a:ext uri="{FF2B5EF4-FFF2-40B4-BE49-F238E27FC236}">
                <a16:creationId xmlns:a16="http://schemas.microsoft.com/office/drawing/2014/main" id="{BC3FA049-B9AA-47AB-9CCE-C074CFF5FBAA}"/>
              </a:ext>
            </a:extLst>
          </p:cNvPr>
          <p:cNvSpPr/>
          <p:nvPr/>
        </p:nvSpPr>
        <p:spPr>
          <a:xfrm>
            <a:off x="238544" y="673265"/>
            <a:ext cx="11648466" cy="1879436"/>
          </a:xfrm>
          <a:prstGeom prst="roundRect">
            <a:avLst>
              <a:gd name="adj" fmla="val 5134"/>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accent6">
                    <a:lumMod val="75000"/>
                  </a:schemeClr>
                </a:solidFill>
                <a:latin typeface="Meiryo UI"/>
                <a:ea typeface="Meiryo UI"/>
              </a:rPr>
              <a:t>「</a:t>
            </a:r>
            <a:r>
              <a:rPr lang="en-US" altLang="ja-JP" sz="1600" b="1" dirty="0">
                <a:solidFill>
                  <a:schemeClr val="accent6">
                    <a:lumMod val="75000"/>
                  </a:schemeClr>
                </a:solidFill>
                <a:latin typeface="Meiryo UI"/>
                <a:ea typeface="Meiryo UI"/>
              </a:rPr>
              <a:t>SIP</a:t>
            </a:r>
            <a:r>
              <a:rPr lang="ja-JP" altLang="en-US" sz="1600" b="1" dirty="0">
                <a:solidFill>
                  <a:schemeClr val="accent6">
                    <a:lumMod val="75000"/>
                  </a:schemeClr>
                </a:solidFill>
                <a:latin typeface="Meiryo UI"/>
                <a:ea typeface="Meiryo UI"/>
              </a:rPr>
              <a:t>データカタログ項目仕様</a:t>
            </a:r>
            <a:r>
              <a:rPr lang="en-US" altLang="ja-JP" sz="1600" b="1" dirty="0">
                <a:solidFill>
                  <a:schemeClr val="accent6">
                    <a:lumMod val="75000"/>
                  </a:schemeClr>
                </a:solidFill>
                <a:latin typeface="Meiryo UI"/>
                <a:ea typeface="Meiryo UI"/>
              </a:rPr>
              <a:t>Version2.0</a:t>
            </a:r>
            <a:r>
              <a:rPr lang="ja-JP" altLang="en-US" sz="1600" b="1" dirty="0">
                <a:solidFill>
                  <a:schemeClr val="accent6">
                    <a:lumMod val="75000"/>
                  </a:schemeClr>
                </a:solidFill>
                <a:latin typeface="Meiryo UI"/>
                <a:ea typeface="Meiryo UI"/>
              </a:rPr>
              <a:t>」策定の目的：</a:t>
            </a:r>
            <a:endParaRPr lang="en-US" altLang="ja-JP" sz="1600" b="1" dirty="0">
              <a:solidFill>
                <a:schemeClr val="accent6">
                  <a:lumMod val="75000"/>
                </a:schemeClr>
              </a:solidFill>
              <a:latin typeface="Meiryo UI"/>
              <a:ea typeface="Meiryo UI"/>
            </a:endParaRPr>
          </a:p>
          <a:p>
            <a:r>
              <a:rPr lang="ja-JP" altLang="en-US" sz="1600" dirty="0">
                <a:solidFill>
                  <a:schemeClr val="tx1"/>
                </a:solidFill>
                <a:latin typeface="Meiryo UI"/>
                <a:ea typeface="Meiryo UI"/>
              </a:rPr>
              <a:t>課題１：　　現在複数の分野でデータカタログが作成され、今後も開発される状況。しかし、データカタログの項目は全体で統一されておらず、</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データカタログに対する理解が個別に必要であったり、同じ項目での横断検索ができないという課題があります。</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課題２：　　普及しているデータカタログ項目仕様には、国際標準</a:t>
            </a:r>
            <a:r>
              <a:rPr lang="en-US" altLang="ja-JP" sz="1600" dirty="0">
                <a:solidFill>
                  <a:schemeClr val="tx1"/>
                </a:solidFill>
                <a:latin typeface="Meiryo UI"/>
                <a:ea typeface="Meiryo UI"/>
              </a:rPr>
              <a:t>W3C</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DCAT</a:t>
            </a:r>
            <a:r>
              <a:rPr lang="ja-JP" altLang="en-US" sz="1600" dirty="0">
                <a:solidFill>
                  <a:schemeClr val="tx1"/>
                </a:solidFill>
                <a:latin typeface="Meiryo UI"/>
                <a:ea typeface="Meiryo UI"/>
              </a:rPr>
              <a:t>や、実装としてカタログサイト構築</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が存在しますが、</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これらは、主にオープンデータが対象であり、データ流通を対象とする場合は利用ライセンスなどの項目が不足しています。　　　</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目的　 ：　　産学官の既存のデータカタログ仕様を参考に、</a:t>
            </a:r>
            <a:r>
              <a:rPr lang="ja-JP" altLang="en-US" sz="1600" u="sng" dirty="0">
                <a:solidFill>
                  <a:schemeClr val="accent2"/>
                </a:solidFill>
                <a:latin typeface="Meiryo UI"/>
                <a:ea typeface="Meiryo UI"/>
              </a:rPr>
              <a:t>分野横断検索可能な「</a:t>
            </a:r>
            <a:r>
              <a:rPr lang="en-US" altLang="ja-JP" sz="1600" u="sng" dirty="0">
                <a:solidFill>
                  <a:schemeClr val="accent2"/>
                </a:solidFill>
                <a:latin typeface="Meiryo UI"/>
                <a:ea typeface="Meiryo UI"/>
              </a:rPr>
              <a:t>SIP</a:t>
            </a:r>
            <a:r>
              <a:rPr lang="ja-JP" altLang="en-US" sz="1600" u="sng" dirty="0">
                <a:solidFill>
                  <a:schemeClr val="accent2"/>
                </a:solidFill>
                <a:latin typeface="Meiryo UI"/>
                <a:ea typeface="Meiryo UI"/>
              </a:rPr>
              <a:t>データカタログ項目仕様</a:t>
            </a:r>
            <a:r>
              <a:rPr lang="en-US" altLang="ja-JP" sz="1600" u="sng" dirty="0">
                <a:solidFill>
                  <a:schemeClr val="accent2"/>
                </a:solidFill>
                <a:latin typeface="Meiryo UI"/>
                <a:ea typeface="Meiryo UI"/>
              </a:rPr>
              <a:t>Version2.0</a:t>
            </a:r>
            <a:r>
              <a:rPr lang="ja-JP" altLang="en-US" sz="1600" u="sng" dirty="0">
                <a:solidFill>
                  <a:schemeClr val="accent2"/>
                </a:solidFill>
                <a:latin typeface="Meiryo UI"/>
                <a:ea typeface="Meiryo UI"/>
              </a:rPr>
              <a:t>」を策定しました</a:t>
            </a:r>
            <a:r>
              <a:rPr lang="ja-JP" altLang="en-US" sz="1600" dirty="0">
                <a:solidFill>
                  <a:schemeClr val="tx1"/>
                </a:solidFill>
                <a:latin typeface="Meiryo UI"/>
                <a:ea typeface="Meiryo UI"/>
              </a:rPr>
              <a:t>。</a:t>
            </a:r>
            <a:br>
              <a:rPr lang="en-US" altLang="ja-JP" sz="1600" dirty="0">
                <a:solidFill>
                  <a:schemeClr val="tx1"/>
                </a:solidFill>
                <a:latin typeface="Meiryo UI"/>
                <a:ea typeface="Meiryo UI"/>
              </a:rPr>
            </a:b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分野間では、この仕様による</a:t>
            </a:r>
            <a:r>
              <a:rPr lang="ja-JP" altLang="en-US" sz="1600" u="sng" dirty="0">
                <a:solidFill>
                  <a:schemeClr val="accent2"/>
                </a:solidFill>
                <a:latin typeface="Meiryo UI"/>
                <a:ea typeface="Meiryo UI"/>
              </a:rPr>
              <a:t>分野横断検索サイト</a:t>
            </a:r>
            <a:r>
              <a:rPr lang="ja-JP" altLang="en-US" sz="1600" dirty="0">
                <a:solidFill>
                  <a:schemeClr val="tx1"/>
                </a:solidFill>
                <a:latin typeface="Meiryo UI"/>
                <a:ea typeface="Meiryo UI"/>
              </a:rPr>
              <a:t>や</a:t>
            </a:r>
            <a:r>
              <a:rPr lang="en-US" altLang="ja-JP" sz="1600" u="sng" dirty="0">
                <a:solidFill>
                  <a:schemeClr val="accent2"/>
                </a:solidFill>
                <a:latin typeface="Meiryo UI"/>
                <a:ea typeface="Meiryo UI"/>
              </a:rPr>
              <a:t>CKAN</a:t>
            </a:r>
            <a:r>
              <a:rPr lang="ja-JP" altLang="en-US" sz="1600" u="sng" dirty="0">
                <a:solidFill>
                  <a:schemeClr val="accent2"/>
                </a:solidFill>
                <a:latin typeface="Meiryo UI"/>
                <a:ea typeface="Meiryo UI"/>
              </a:rPr>
              <a:t>のデータ変数を拡張する</a:t>
            </a:r>
            <a:r>
              <a:rPr lang="ja-JP" altLang="en-US" sz="1600" u="sng" dirty="0">
                <a:solidFill>
                  <a:srgbClr val="FF0000"/>
                </a:solidFill>
                <a:latin typeface="Meiryo UI"/>
                <a:ea typeface="Meiryo UI"/>
              </a:rPr>
              <a:t>データカタログ作成ツール</a:t>
            </a:r>
            <a:r>
              <a:rPr lang="ja-JP" altLang="en-US" sz="1600" dirty="0">
                <a:solidFill>
                  <a:schemeClr val="tx1"/>
                </a:solidFill>
                <a:latin typeface="Meiryo UI"/>
                <a:ea typeface="Meiryo UI"/>
              </a:rPr>
              <a:t>を提供します。</a:t>
            </a:r>
          </a:p>
        </p:txBody>
      </p:sp>
      <p:sp>
        <p:nvSpPr>
          <p:cNvPr id="128" name="正方形/長方形 127">
            <a:extLst>
              <a:ext uri="{FF2B5EF4-FFF2-40B4-BE49-F238E27FC236}">
                <a16:creationId xmlns:a16="http://schemas.microsoft.com/office/drawing/2014/main" id="{06151805-8107-4CFC-82EF-835DCB688BB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TIPS-1</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SIP</a:t>
            </a:r>
            <a:r>
              <a:rPr lang="ja-JP" altLang="en-US" sz="2000" b="1" dirty="0">
                <a:latin typeface="Meiryo UI" panose="020B0604030504040204" pitchFamily="50" charset="-128"/>
                <a:ea typeface="Meiryo UI" panose="020B0604030504040204" pitchFamily="50" charset="-128"/>
              </a:rPr>
              <a:t>データカタログ項目仕様の概要</a:t>
            </a:r>
            <a:r>
              <a:rPr lang="en-US" altLang="ja-JP" sz="2000" b="1" dirty="0">
                <a:latin typeface="Meiryo UI" panose="020B0604030504040204" pitchFamily="50" charset="-128"/>
                <a:ea typeface="Meiryo UI" panose="020B0604030504040204" pitchFamily="50" charset="-128"/>
              </a:rPr>
              <a:t>(1/2) – </a:t>
            </a:r>
            <a:r>
              <a:rPr lang="ja-JP" altLang="en-US" sz="2000" b="1" dirty="0">
                <a:latin typeface="Meiryo UI" panose="020B0604030504040204" pitchFamily="50" charset="-128"/>
                <a:ea typeface="Meiryo UI" panose="020B0604030504040204" pitchFamily="50" charset="-128"/>
              </a:rPr>
              <a:t>目的とユースケース</a:t>
            </a:r>
          </a:p>
        </p:txBody>
      </p:sp>
      <p:sp>
        <p:nvSpPr>
          <p:cNvPr id="131" name="タイトル 4">
            <a:extLst>
              <a:ext uri="{FF2B5EF4-FFF2-40B4-BE49-F238E27FC236}">
                <a16:creationId xmlns:a16="http://schemas.microsoft.com/office/drawing/2014/main" id="{75930CEB-C673-45EC-9048-1D559A8B041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27" name="正方形/長方形 126">
            <a:extLst>
              <a:ext uri="{FF2B5EF4-FFF2-40B4-BE49-F238E27FC236}">
                <a16:creationId xmlns:a16="http://schemas.microsoft.com/office/drawing/2014/main" id="{803D70FC-0D61-4755-9E48-15AB10959B97}"/>
              </a:ext>
            </a:extLst>
          </p:cNvPr>
          <p:cNvSpPr/>
          <p:nvPr/>
        </p:nvSpPr>
        <p:spPr>
          <a:xfrm>
            <a:off x="9466160" y="435770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契約形態</a:t>
            </a:r>
          </a:p>
        </p:txBody>
      </p:sp>
      <p:sp>
        <p:nvSpPr>
          <p:cNvPr id="132" name="正方形/長方形 131">
            <a:extLst>
              <a:ext uri="{FF2B5EF4-FFF2-40B4-BE49-F238E27FC236}">
                <a16:creationId xmlns:a16="http://schemas.microsoft.com/office/drawing/2014/main" id="{B4C5B7A9-D6E5-4B6C-A777-9D9C55E80323}"/>
              </a:ext>
            </a:extLst>
          </p:cNvPr>
          <p:cNvSpPr/>
          <p:nvPr/>
        </p:nvSpPr>
        <p:spPr>
          <a:xfrm>
            <a:off x="9466160" y="4608046"/>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利用用途</a:t>
            </a:r>
          </a:p>
        </p:txBody>
      </p:sp>
      <p:sp>
        <p:nvSpPr>
          <p:cNvPr id="133" name="正方形/長方形 132">
            <a:extLst>
              <a:ext uri="{FF2B5EF4-FFF2-40B4-BE49-F238E27FC236}">
                <a16:creationId xmlns:a16="http://schemas.microsoft.com/office/drawing/2014/main" id="{9A5B9016-64AF-4213-B9A1-4B140741A706}"/>
              </a:ext>
            </a:extLst>
          </p:cNvPr>
          <p:cNvSpPr/>
          <p:nvPr/>
        </p:nvSpPr>
        <p:spPr>
          <a:xfrm>
            <a:off x="9466160" y="4858387"/>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開示範囲</a:t>
            </a:r>
          </a:p>
        </p:txBody>
      </p:sp>
      <p:sp>
        <p:nvSpPr>
          <p:cNvPr id="134" name="正方形/長方形 133">
            <a:extLst>
              <a:ext uri="{FF2B5EF4-FFF2-40B4-BE49-F238E27FC236}">
                <a16:creationId xmlns:a16="http://schemas.microsoft.com/office/drawing/2014/main" id="{442EBC73-4008-4D6F-BFEB-8698F6954049}"/>
              </a:ext>
            </a:extLst>
          </p:cNvPr>
          <p:cNvSpPr/>
          <p:nvPr/>
        </p:nvSpPr>
        <p:spPr>
          <a:xfrm>
            <a:off x="9466160" y="5108728"/>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有償無償</a:t>
            </a:r>
          </a:p>
        </p:txBody>
      </p:sp>
      <p:sp>
        <p:nvSpPr>
          <p:cNvPr id="135" name="正方形/長方形 134">
            <a:extLst>
              <a:ext uri="{FF2B5EF4-FFF2-40B4-BE49-F238E27FC236}">
                <a16:creationId xmlns:a16="http://schemas.microsoft.com/office/drawing/2014/main" id="{089B9423-F5A1-45AF-98B0-8C80D4C81D7A}"/>
              </a:ext>
            </a:extLst>
          </p:cNvPr>
          <p:cNvSpPr/>
          <p:nvPr/>
        </p:nvSpPr>
        <p:spPr>
          <a:xfrm>
            <a:off x="9466160" y="535906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価格帯</a:t>
            </a:r>
          </a:p>
        </p:txBody>
      </p:sp>
      <p:sp>
        <p:nvSpPr>
          <p:cNvPr id="136" name="正方形/長方形 135">
            <a:extLst>
              <a:ext uri="{FF2B5EF4-FFF2-40B4-BE49-F238E27FC236}">
                <a16:creationId xmlns:a16="http://schemas.microsoft.com/office/drawing/2014/main" id="{75464A5A-44A4-437A-90BD-FBDDA8826CDB}"/>
              </a:ext>
            </a:extLst>
          </p:cNvPr>
          <p:cNvSpPr/>
          <p:nvPr/>
        </p:nvSpPr>
        <p:spPr>
          <a:xfrm>
            <a:off x="10638325" y="3856280"/>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データセット</a:t>
            </a:r>
          </a:p>
        </p:txBody>
      </p:sp>
      <p:sp>
        <p:nvSpPr>
          <p:cNvPr id="137" name="正方形/長方形 136">
            <a:extLst>
              <a:ext uri="{FF2B5EF4-FFF2-40B4-BE49-F238E27FC236}">
                <a16:creationId xmlns:a16="http://schemas.microsoft.com/office/drawing/2014/main" id="{A87A27CF-ED0C-4318-B347-F7D564450F1C}"/>
              </a:ext>
            </a:extLst>
          </p:cNvPr>
          <p:cNvSpPr/>
          <p:nvPr/>
        </p:nvSpPr>
        <p:spPr>
          <a:xfrm>
            <a:off x="10638325" y="4106621"/>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配信</a:t>
            </a:r>
          </a:p>
        </p:txBody>
      </p:sp>
      <p:sp>
        <p:nvSpPr>
          <p:cNvPr id="138" name="正方形/長方形 137">
            <a:extLst>
              <a:ext uri="{FF2B5EF4-FFF2-40B4-BE49-F238E27FC236}">
                <a16:creationId xmlns:a16="http://schemas.microsoft.com/office/drawing/2014/main" id="{81E0FD94-86BA-45A0-9ACE-D4703DADB98E}"/>
              </a:ext>
            </a:extLst>
          </p:cNvPr>
          <p:cNvSpPr/>
          <p:nvPr/>
        </p:nvSpPr>
        <p:spPr>
          <a:xfrm>
            <a:off x="10638325" y="3605939"/>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カタログ</a:t>
            </a:r>
          </a:p>
        </p:txBody>
      </p:sp>
      <p:sp>
        <p:nvSpPr>
          <p:cNvPr id="139" name="正方形/長方形 138">
            <a:extLst>
              <a:ext uri="{FF2B5EF4-FFF2-40B4-BE49-F238E27FC236}">
                <a16:creationId xmlns:a16="http://schemas.microsoft.com/office/drawing/2014/main" id="{B3C4D557-317D-4880-9EB0-E94260A6CA1A}"/>
              </a:ext>
            </a:extLst>
          </p:cNvPr>
          <p:cNvSpPr/>
          <p:nvPr/>
        </p:nvSpPr>
        <p:spPr>
          <a:xfrm>
            <a:off x="10638325" y="6112825"/>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コネクタ要否</a:t>
            </a:r>
          </a:p>
        </p:txBody>
      </p:sp>
      <p:sp>
        <p:nvSpPr>
          <p:cNvPr id="140" name="正方形/長方形 139">
            <a:extLst>
              <a:ext uri="{FF2B5EF4-FFF2-40B4-BE49-F238E27FC236}">
                <a16:creationId xmlns:a16="http://schemas.microsoft.com/office/drawing/2014/main" id="{D44B513F-482A-49E3-B2B5-33E9886F4062}"/>
              </a:ext>
            </a:extLst>
          </p:cNvPr>
          <p:cNvSpPr/>
          <p:nvPr/>
        </p:nvSpPr>
        <p:spPr>
          <a:xfrm>
            <a:off x="10638325" y="6363162"/>
            <a:ext cx="1123124" cy="231932"/>
          </a:xfrm>
          <a:prstGeom prst="rect">
            <a:avLst/>
          </a:prstGeom>
          <a:solidFill>
            <a:schemeClr val="bg1"/>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契約確認要否</a:t>
            </a:r>
          </a:p>
        </p:txBody>
      </p:sp>
      <p:sp>
        <p:nvSpPr>
          <p:cNvPr id="118" name="正方形/長方形 117">
            <a:extLst>
              <a:ext uri="{FF2B5EF4-FFF2-40B4-BE49-F238E27FC236}">
                <a16:creationId xmlns:a16="http://schemas.microsoft.com/office/drawing/2014/main" id="{6FE69EEB-3628-4EFF-B9AA-A5F983EDE683}"/>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42203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0FE11D9-667E-4753-B550-9DB7838FD4DF}"/>
              </a:ext>
            </a:extLst>
          </p:cNvPr>
          <p:cNvSpPr/>
          <p:nvPr/>
        </p:nvSpPr>
        <p:spPr>
          <a:xfrm>
            <a:off x="220785" y="683977"/>
            <a:ext cx="11557177" cy="599851"/>
          </a:xfrm>
          <a:prstGeom prst="roundRect">
            <a:avLst>
              <a:gd name="adj" fmla="val 1424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W3C DCAT2.0</a:t>
            </a:r>
            <a:r>
              <a:rPr lang="ja-JP" altLang="en-US" sz="1600" dirty="0">
                <a:latin typeface="Meiryo UI" panose="020B0604030504040204" pitchFamily="50" charset="-128"/>
                <a:ea typeface="Meiryo UI" panose="020B0604030504040204" pitchFamily="50" charset="-128"/>
              </a:rPr>
              <a:t>で新たに追加されたクラスおよび項目より、</a:t>
            </a:r>
            <a:r>
              <a:rPr lang="en-US" altLang="ja-JP" sz="1600" dirty="0">
                <a:latin typeface="Meiryo UI" panose="020B0604030504040204" pitchFamily="50" charset="-128"/>
                <a:ea typeface="Meiryo UI" panose="020B0604030504040204" pitchFamily="50" charset="-128"/>
              </a:rPr>
              <a:t>SIP</a:t>
            </a:r>
            <a:r>
              <a:rPr lang="ja-JP" altLang="en-US" sz="1600" dirty="0">
                <a:latin typeface="Meiryo UI" panose="020B0604030504040204" pitchFamily="50" charset="-128"/>
                <a:ea typeface="Meiryo UI" panose="020B0604030504040204" pitchFamily="50" charset="-128"/>
              </a:rPr>
              <a:t>データカタログ項目仕様</a:t>
            </a:r>
            <a:r>
              <a:rPr lang="en-US" altLang="ja-JP" sz="1600" dirty="0">
                <a:latin typeface="Meiryo UI" panose="020B0604030504040204" pitchFamily="50" charset="-128"/>
                <a:ea typeface="Meiryo UI" panose="020B0604030504040204" pitchFamily="50" charset="-128"/>
              </a:rPr>
              <a:t>V2.0</a:t>
            </a:r>
            <a:r>
              <a:rPr lang="ja-JP" altLang="en-US" sz="1600" dirty="0">
                <a:latin typeface="Meiryo UI" panose="020B0604030504040204" pitchFamily="50" charset="-128"/>
                <a:ea typeface="Meiryo UI" panose="020B0604030504040204" pitchFamily="50" charset="-128"/>
              </a:rPr>
              <a:t>では、</a:t>
            </a:r>
            <a:br>
              <a:rPr lang="en-US" altLang="ja-JP" sz="1600" dirty="0">
                <a:latin typeface="Meiryo UI" panose="020B0604030504040204" pitchFamily="50" charset="-128"/>
                <a:ea typeface="Meiryo UI" panose="020B0604030504040204" pitchFamily="50" charset="-128"/>
              </a:rPr>
            </a:br>
            <a:r>
              <a:rPr lang="en-US" altLang="ja-JP" sz="1600" dirty="0">
                <a:latin typeface="Meiryo UI" panose="020B0604030504040204" pitchFamily="50" charset="-128"/>
                <a:ea typeface="Meiryo UI" panose="020B0604030504040204" pitchFamily="50" charset="-128"/>
              </a:rPr>
              <a:t>SIP</a:t>
            </a:r>
            <a:r>
              <a:rPr lang="ja-JP" altLang="en-US" sz="1600" dirty="0">
                <a:latin typeface="Meiryo UI" panose="020B0604030504040204" pitchFamily="50" charset="-128"/>
                <a:ea typeface="Meiryo UI" panose="020B0604030504040204" pitchFamily="50" charset="-128"/>
              </a:rPr>
              <a:t>データカタログ項目仕様</a:t>
            </a:r>
            <a:r>
              <a:rPr lang="en-US" altLang="ja-JP" sz="1600" dirty="0">
                <a:latin typeface="Meiryo UI" panose="020B0604030504040204" pitchFamily="50" charset="-128"/>
                <a:ea typeface="Meiryo UI" panose="020B0604030504040204" pitchFamily="50" charset="-128"/>
              </a:rPr>
              <a:t>V1.1</a:t>
            </a:r>
            <a:r>
              <a:rPr lang="ja-JP" altLang="en-US" sz="1600" dirty="0">
                <a:latin typeface="Meiryo UI" panose="020B0604030504040204" pitchFamily="50" charset="-128"/>
                <a:ea typeface="Meiryo UI" panose="020B0604030504040204" pitchFamily="50" charset="-128"/>
              </a:rPr>
              <a:t>との互換性および</a:t>
            </a:r>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への実装容易性を考慮して、クラスおよび項目を選択しています。</a:t>
            </a:r>
            <a:endParaRPr lang="en-US" altLang="ja-JP" sz="1600" dirty="0">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B9286F94-D343-4848-9EAE-41DFB7E441EA}"/>
              </a:ext>
            </a:extLst>
          </p:cNvPr>
          <p:cNvGrpSpPr/>
          <p:nvPr/>
        </p:nvGrpSpPr>
        <p:grpSpPr>
          <a:xfrm>
            <a:off x="220785" y="1370844"/>
            <a:ext cx="11557176" cy="5342738"/>
            <a:chOff x="220784" y="681124"/>
            <a:chExt cx="11557177" cy="6667920"/>
          </a:xfrm>
        </p:grpSpPr>
        <p:sp>
          <p:nvSpPr>
            <p:cNvPr id="8" name="四角形: 角を丸くする 7">
              <a:extLst>
                <a:ext uri="{FF2B5EF4-FFF2-40B4-BE49-F238E27FC236}">
                  <a16:creationId xmlns:a16="http://schemas.microsoft.com/office/drawing/2014/main" id="{0A15604A-D38F-4A01-B970-E55514AF38FD}"/>
                </a:ext>
              </a:extLst>
            </p:cNvPr>
            <p:cNvSpPr/>
            <p:nvPr/>
          </p:nvSpPr>
          <p:spPr>
            <a:xfrm>
              <a:off x="220784" y="681124"/>
              <a:ext cx="11557177" cy="6667920"/>
            </a:xfrm>
            <a:prstGeom prst="roundRect">
              <a:avLst>
                <a:gd name="adj" fmla="val 176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endParaRPr>
            </a:p>
          </p:txBody>
        </p:sp>
        <p:grpSp>
          <p:nvGrpSpPr>
            <p:cNvPr id="95" name="グループ化 94">
              <a:extLst>
                <a:ext uri="{FF2B5EF4-FFF2-40B4-BE49-F238E27FC236}">
                  <a16:creationId xmlns:a16="http://schemas.microsoft.com/office/drawing/2014/main" id="{5933EB0B-0265-4CB8-8C65-1101DE3C1AAA}"/>
                </a:ext>
              </a:extLst>
            </p:cNvPr>
            <p:cNvGrpSpPr/>
            <p:nvPr/>
          </p:nvGrpSpPr>
          <p:grpSpPr>
            <a:xfrm>
              <a:off x="285258" y="820348"/>
              <a:ext cx="5168575" cy="6396028"/>
              <a:chOff x="355597" y="1280895"/>
              <a:chExt cx="4199467" cy="5196773"/>
            </a:xfrm>
          </p:grpSpPr>
          <p:pic>
            <p:nvPicPr>
              <p:cNvPr id="3" name="図 2" descr="ダイアグラム, 概略図&#10;&#10;自動的に生成された説明">
                <a:extLst>
                  <a:ext uri="{FF2B5EF4-FFF2-40B4-BE49-F238E27FC236}">
                    <a16:creationId xmlns:a16="http://schemas.microsoft.com/office/drawing/2014/main" id="{96F6AD49-E811-4ED1-81C0-1DBDB7EE5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97" y="1280895"/>
                <a:ext cx="4199467" cy="5196773"/>
              </a:xfrm>
              <a:prstGeom prst="rect">
                <a:avLst/>
              </a:prstGeom>
            </p:spPr>
          </p:pic>
          <p:sp>
            <p:nvSpPr>
              <p:cNvPr id="9" name="正方形/長方形 8">
                <a:extLst>
                  <a:ext uri="{FF2B5EF4-FFF2-40B4-BE49-F238E27FC236}">
                    <a16:creationId xmlns:a16="http://schemas.microsoft.com/office/drawing/2014/main" id="{31D7A4FD-D260-4DC0-8DAB-D3A91A86A1A0}"/>
                  </a:ext>
                </a:extLst>
              </p:cNvPr>
              <p:cNvSpPr/>
              <p:nvPr/>
            </p:nvSpPr>
            <p:spPr>
              <a:xfrm>
                <a:off x="533400" y="2506133"/>
                <a:ext cx="880533" cy="2904067"/>
              </a:xfrm>
              <a:prstGeom prst="rect">
                <a:avLst/>
              </a:prstGeom>
              <a:solidFill>
                <a:schemeClr val="bg1">
                  <a:lumMod val="95000"/>
                  <a:alpha val="3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err="1">
                    <a:solidFill>
                      <a:schemeClr val="tx1"/>
                    </a:solidFill>
                    <a:highlight>
                      <a:srgbClr val="FFF9E7"/>
                    </a:highlight>
                    <a:latin typeface="Meiryo UI" panose="020B0604030504040204" pitchFamily="50" charset="-128"/>
                    <a:ea typeface="Meiryo UI" panose="020B0604030504040204" pitchFamily="50" charset="-128"/>
                  </a:rPr>
                  <a:t>dcat:Catalog</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DD128D2B-E135-49C8-83FC-614F26AEC895}"/>
                  </a:ext>
                </a:extLst>
              </p:cNvPr>
              <p:cNvSpPr/>
              <p:nvPr/>
            </p:nvSpPr>
            <p:spPr>
              <a:xfrm>
                <a:off x="2534607" y="3573601"/>
                <a:ext cx="880533" cy="2336311"/>
              </a:xfrm>
              <a:prstGeom prst="rect">
                <a:avLst/>
              </a:prstGeom>
              <a:solidFill>
                <a:srgbClr val="FFCCFF">
                  <a:alpha val="3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err="1">
                    <a:solidFill>
                      <a:schemeClr val="tx1"/>
                    </a:solidFill>
                    <a:highlight>
                      <a:srgbClr val="FFF9E7"/>
                    </a:highlight>
                    <a:latin typeface="Meiryo UI" panose="020B0604030504040204" pitchFamily="50" charset="-128"/>
                    <a:ea typeface="Meiryo UI" panose="020B0604030504040204" pitchFamily="50" charset="-128"/>
                  </a:rPr>
                  <a:t>dcat:Dataset</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0C11D57F-94F7-400B-A32E-F8B22CADED48}"/>
                  </a:ext>
                </a:extLst>
              </p:cNvPr>
              <p:cNvSpPr/>
              <p:nvPr/>
            </p:nvSpPr>
            <p:spPr>
              <a:xfrm>
                <a:off x="1511320" y="4803585"/>
                <a:ext cx="880533" cy="1539463"/>
              </a:xfrm>
              <a:prstGeom prst="rect">
                <a:avLst/>
              </a:prstGeom>
              <a:solidFill>
                <a:schemeClr val="accent6">
                  <a:lumMod val="40000"/>
                  <a:lumOff val="60000"/>
                  <a:alpha val="3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err="1">
                    <a:solidFill>
                      <a:schemeClr val="tx1"/>
                    </a:solidFill>
                    <a:highlight>
                      <a:srgbClr val="FFF9E7"/>
                    </a:highlight>
                    <a:latin typeface="Meiryo UI" panose="020B0604030504040204" pitchFamily="50" charset="-128"/>
                    <a:ea typeface="Meiryo UI" panose="020B0604030504040204" pitchFamily="50" charset="-128"/>
                  </a:rPr>
                  <a:t>dcat</a:t>
                </a: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a:t>
                </a:r>
                <a:b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b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Distribution</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46F2457E-EBAC-43B0-B921-30E682674C3B}"/>
                  </a:ext>
                </a:extLst>
              </p:cNvPr>
              <p:cNvSpPr/>
              <p:nvPr/>
            </p:nvSpPr>
            <p:spPr>
              <a:xfrm>
                <a:off x="3678775" y="3635429"/>
                <a:ext cx="740826" cy="2047821"/>
              </a:xfrm>
              <a:prstGeom prst="rect">
                <a:avLst/>
              </a:prstGeom>
              <a:solidFill>
                <a:schemeClr val="accent2">
                  <a:lumMod val="20000"/>
                  <a:lumOff val="80000"/>
                  <a:alpha val="3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8" b="1" dirty="0" err="1">
                    <a:solidFill>
                      <a:schemeClr val="tx1"/>
                    </a:solidFill>
                    <a:highlight>
                      <a:srgbClr val="FFF9E7"/>
                    </a:highlight>
                    <a:latin typeface="Meiryo UI" panose="020B0604030504040204" pitchFamily="50" charset="-128"/>
                    <a:ea typeface="Meiryo UI" panose="020B0604030504040204" pitchFamily="50" charset="-128"/>
                  </a:rPr>
                  <a:t>dcat</a:t>
                </a:r>
                <a:r>
                  <a:rPr lang="en-US" altLang="ja-JP" sz="1108" b="1" dirty="0">
                    <a:solidFill>
                      <a:schemeClr val="tx1"/>
                    </a:solidFill>
                    <a:highlight>
                      <a:srgbClr val="FFF9E7"/>
                    </a:highlight>
                    <a:latin typeface="Meiryo UI" panose="020B0604030504040204" pitchFamily="50" charset="-128"/>
                    <a:ea typeface="Meiryo UI" panose="020B0604030504040204" pitchFamily="50" charset="-128"/>
                  </a:rPr>
                  <a:t>:</a:t>
                </a:r>
              </a:p>
              <a:p>
                <a:pPr algn="ctr"/>
                <a:r>
                  <a:rPr lang="en-US" altLang="ja-JP" sz="1108" b="1" dirty="0" err="1">
                    <a:solidFill>
                      <a:schemeClr val="tx1"/>
                    </a:solidFill>
                    <a:highlight>
                      <a:srgbClr val="FFF9E7"/>
                    </a:highlight>
                    <a:latin typeface="Meiryo UI" panose="020B0604030504040204" pitchFamily="50" charset="-128"/>
                    <a:ea typeface="Meiryo UI" panose="020B0604030504040204" pitchFamily="50" charset="-128"/>
                  </a:rPr>
                  <a:t>DataService</a:t>
                </a: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sp>
          <p:nvSpPr>
            <p:cNvPr id="96" name="正方形/長方形 95">
              <a:extLst>
                <a:ext uri="{FF2B5EF4-FFF2-40B4-BE49-F238E27FC236}">
                  <a16:creationId xmlns:a16="http://schemas.microsoft.com/office/drawing/2014/main" id="{CCD9E2B6-B198-4521-A031-5A12F32FF6D2}"/>
                </a:ext>
              </a:extLst>
            </p:cNvPr>
            <p:cNvSpPr/>
            <p:nvPr/>
          </p:nvSpPr>
          <p:spPr>
            <a:xfrm>
              <a:off x="5518307" y="820347"/>
              <a:ext cx="6169601" cy="63960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24" name="直線矢印コネクタ 23">
              <a:extLst>
                <a:ext uri="{FF2B5EF4-FFF2-40B4-BE49-F238E27FC236}">
                  <a16:creationId xmlns:a16="http://schemas.microsoft.com/office/drawing/2014/main" id="{8E7A430B-5084-4F25-BA12-E52D88D951C2}"/>
                </a:ext>
              </a:extLst>
            </p:cNvPr>
            <p:cNvCxnSpPr>
              <a:cxnSpLocks/>
              <a:stCxn id="14" idx="3"/>
              <a:endCxn id="16" idx="1"/>
            </p:cNvCxnSpPr>
            <p:nvPr/>
          </p:nvCxnSpPr>
          <p:spPr>
            <a:xfrm>
              <a:off x="7262056" y="3245259"/>
              <a:ext cx="1662930"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14C1720B-5E27-451D-802E-A8F07BFC0C67}"/>
                </a:ext>
              </a:extLst>
            </p:cNvPr>
            <p:cNvSpPr txBox="1"/>
            <p:nvPr/>
          </p:nvSpPr>
          <p:spPr>
            <a:xfrm>
              <a:off x="8354639" y="3260015"/>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cxnSp>
          <p:nvCxnSpPr>
            <p:cNvPr id="27" name="直線矢印コネクタ 26">
              <a:extLst>
                <a:ext uri="{FF2B5EF4-FFF2-40B4-BE49-F238E27FC236}">
                  <a16:creationId xmlns:a16="http://schemas.microsoft.com/office/drawing/2014/main" id="{740FA94B-2E2C-4C17-86B5-67A04F3A386C}"/>
                </a:ext>
              </a:extLst>
            </p:cNvPr>
            <p:cNvCxnSpPr>
              <a:cxnSpLocks/>
              <a:endCxn id="20" idx="0"/>
            </p:cNvCxnSpPr>
            <p:nvPr/>
          </p:nvCxnSpPr>
          <p:spPr>
            <a:xfrm flipH="1">
              <a:off x="8175391" y="3983192"/>
              <a:ext cx="749595" cy="82189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ED2751-7B49-41F3-BFEB-E387F4CD5D5D}"/>
                </a:ext>
              </a:extLst>
            </p:cNvPr>
            <p:cNvCxnSpPr>
              <a:cxnSpLocks/>
            </p:cNvCxnSpPr>
            <p:nvPr/>
          </p:nvCxnSpPr>
          <p:spPr>
            <a:xfrm flipV="1">
              <a:off x="8837816" y="6517405"/>
              <a:ext cx="153758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A8523D49-0C88-4C2C-800F-959FD1E16F5B}"/>
                </a:ext>
              </a:extLst>
            </p:cNvPr>
            <p:cNvSpPr txBox="1"/>
            <p:nvPr/>
          </p:nvSpPr>
          <p:spPr>
            <a:xfrm>
              <a:off x="8157448" y="4549082"/>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6D52BAE4-63E4-492C-AAEC-CEEEC4014E09}"/>
                </a:ext>
              </a:extLst>
            </p:cNvPr>
            <p:cNvSpPr txBox="1"/>
            <p:nvPr/>
          </p:nvSpPr>
          <p:spPr>
            <a:xfrm>
              <a:off x="9916392" y="6253605"/>
              <a:ext cx="656492" cy="224998"/>
            </a:xfrm>
            <a:prstGeom prst="rect">
              <a:avLst/>
            </a:prstGeom>
            <a:noFill/>
          </p:spPr>
          <p:txBody>
            <a:bodyPr wrap="square" rtlCol="0">
              <a:spAutoFit/>
            </a:bodyPr>
            <a:lstStyle/>
            <a:p>
              <a:pPr algn="ctr"/>
              <a:r>
                <a:rPr lang="en-US" altLang="ja-JP" sz="862" b="1" dirty="0">
                  <a:latin typeface="Meiryo UI" panose="020B0604030504040204" pitchFamily="50" charset="-128"/>
                  <a:ea typeface="Meiryo UI" panose="020B0604030504040204" pitchFamily="50" charset="-128"/>
                </a:rPr>
                <a:t>0..*</a:t>
              </a:r>
              <a:endParaRPr lang="ja-JP" altLang="en-US" sz="862" b="1" dirty="0">
                <a:latin typeface="Meiryo UI" panose="020B0604030504040204" pitchFamily="50" charset="-128"/>
                <a:ea typeface="Meiryo UI" panose="020B0604030504040204" pitchFamily="50" charset="-128"/>
              </a:endParaRPr>
            </a:p>
          </p:txBody>
        </p:sp>
        <p:grpSp>
          <p:nvGrpSpPr>
            <p:cNvPr id="62" name="グループ化 61">
              <a:extLst>
                <a:ext uri="{FF2B5EF4-FFF2-40B4-BE49-F238E27FC236}">
                  <a16:creationId xmlns:a16="http://schemas.microsoft.com/office/drawing/2014/main" id="{16C99216-C6B9-4AE5-B985-F9AE0C2C4540}"/>
                </a:ext>
              </a:extLst>
            </p:cNvPr>
            <p:cNvGrpSpPr/>
            <p:nvPr/>
          </p:nvGrpSpPr>
          <p:grpSpPr>
            <a:xfrm>
              <a:off x="5928231" y="1034621"/>
              <a:ext cx="1333825" cy="4421275"/>
              <a:chOff x="4740487" y="1483567"/>
              <a:chExt cx="1083733" cy="3592286"/>
            </a:xfrm>
          </p:grpSpPr>
          <p:grpSp>
            <p:nvGrpSpPr>
              <p:cNvPr id="4" name="グループ化 3">
                <a:extLst>
                  <a:ext uri="{FF2B5EF4-FFF2-40B4-BE49-F238E27FC236}">
                    <a16:creationId xmlns:a16="http://schemas.microsoft.com/office/drawing/2014/main" id="{A3CC3338-E070-42B6-B14A-7F2CB4001B14}"/>
                  </a:ext>
                </a:extLst>
              </p:cNvPr>
              <p:cNvGrpSpPr/>
              <p:nvPr/>
            </p:nvGrpSpPr>
            <p:grpSpPr>
              <a:xfrm>
                <a:off x="4740487" y="1483567"/>
                <a:ext cx="1083733" cy="3592286"/>
                <a:chOff x="4732867" y="1483567"/>
                <a:chExt cx="1083733" cy="3592286"/>
              </a:xfrm>
            </p:grpSpPr>
            <p:pic>
              <p:nvPicPr>
                <p:cNvPr id="14" name="図 13" descr="ダイアグラム, 概略図&#10;&#10;自動的に生成された説明">
                  <a:extLst>
                    <a:ext uri="{FF2B5EF4-FFF2-40B4-BE49-F238E27FC236}">
                      <a16:creationId xmlns:a16="http://schemas.microsoft.com/office/drawing/2014/main" id="{45409482-0B6C-479A-9D96-C8757A6AB79F}"/>
                    </a:ext>
                  </a:extLst>
                </p:cNvPr>
                <p:cNvPicPr>
                  <a:picLocks noChangeAspect="1"/>
                </p:cNvPicPr>
                <p:nvPr/>
              </p:nvPicPr>
              <p:blipFill rotWithShape="1">
                <a:blip r:embed="rId2">
                  <a:extLst>
                    <a:ext uri="{28A0092B-C50C-407E-A947-70E740481C1C}">
                      <a14:useLocalDpi xmlns:a14="http://schemas.microsoft.com/office/drawing/2010/main" val="0"/>
                    </a:ext>
                  </a:extLst>
                </a:blip>
                <a:srcRect l="4084" t="23268" r="74925" b="20506"/>
                <a:stretch/>
              </p:blipFill>
              <p:spPr>
                <a:xfrm>
                  <a:off x="4732867" y="1483567"/>
                  <a:ext cx="1083733" cy="3592286"/>
                </a:xfrm>
                <a:prstGeom prst="rect">
                  <a:avLst/>
                </a:prstGeom>
              </p:spPr>
            </p:pic>
            <p:sp>
              <p:nvSpPr>
                <p:cNvPr id="18" name="正方形/長方形 17">
                  <a:extLst>
                    <a:ext uri="{FF2B5EF4-FFF2-40B4-BE49-F238E27FC236}">
                      <a16:creationId xmlns:a16="http://schemas.microsoft.com/office/drawing/2014/main" id="{C66209FA-0B24-40DA-9A75-90077FC93ED6}"/>
                    </a:ext>
                  </a:extLst>
                </p:cNvPr>
                <p:cNvSpPr/>
                <p:nvPr/>
              </p:nvSpPr>
              <p:spPr>
                <a:xfrm>
                  <a:off x="4735098" y="1507547"/>
                  <a:ext cx="1076762" cy="3568306"/>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ja-JP" sz="1108" b="1" dirty="0" err="1">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40" name="直線コネクタ 39">
                <a:extLst>
                  <a:ext uri="{FF2B5EF4-FFF2-40B4-BE49-F238E27FC236}">
                    <a16:creationId xmlns:a16="http://schemas.microsoft.com/office/drawing/2014/main" id="{C5614000-B4F5-4C44-99F4-5E2B1E2C3D4A}"/>
                  </a:ext>
                </a:extLst>
              </p:cNvPr>
              <p:cNvCxnSpPr>
                <a:cxnSpLocks/>
              </p:cNvCxnSpPr>
              <p:nvPr/>
            </p:nvCxnSpPr>
            <p:spPr>
              <a:xfrm>
                <a:off x="4780510" y="4747471"/>
                <a:ext cx="27584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1" name="直線コネクタ 40">
                <a:extLst>
                  <a:ext uri="{FF2B5EF4-FFF2-40B4-BE49-F238E27FC236}">
                    <a16:creationId xmlns:a16="http://schemas.microsoft.com/office/drawing/2014/main" id="{6C5DA3BE-92CE-4137-BB5D-7D633A1D9CD6}"/>
                  </a:ext>
                </a:extLst>
              </p:cNvPr>
              <p:cNvCxnSpPr>
                <a:cxnSpLocks/>
              </p:cNvCxnSpPr>
              <p:nvPr/>
            </p:nvCxnSpPr>
            <p:spPr>
              <a:xfrm>
                <a:off x="4780510" y="388641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2" name="直線コネクタ 41">
                <a:extLst>
                  <a:ext uri="{FF2B5EF4-FFF2-40B4-BE49-F238E27FC236}">
                    <a16:creationId xmlns:a16="http://schemas.microsoft.com/office/drawing/2014/main" id="{4E7AA9CE-E4E1-4A1A-8918-9C8D5DE758A9}"/>
                  </a:ext>
                </a:extLst>
              </p:cNvPr>
              <p:cNvCxnSpPr>
                <a:cxnSpLocks/>
              </p:cNvCxnSpPr>
              <p:nvPr/>
            </p:nvCxnSpPr>
            <p:spPr>
              <a:xfrm>
                <a:off x="4780510" y="229383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3" name="直線コネクタ 42">
                <a:extLst>
                  <a:ext uri="{FF2B5EF4-FFF2-40B4-BE49-F238E27FC236}">
                    <a16:creationId xmlns:a16="http://schemas.microsoft.com/office/drawing/2014/main" id="{D0EF6EA4-63C1-4EE8-9123-7ECA405F0989}"/>
                  </a:ext>
                </a:extLst>
              </p:cNvPr>
              <p:cNvCxnSpPr>
                <a:cxnSpLocks/>
              </p:cNvCxnSpPr>
              <p:nvPr/>
            </p:nvCxnSpPr>
            <p:spPr>
              <a:xfrm>
                <a:off x="4780510" y="4496011"/>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63" name="グループ化 62">
              <a:extLst>
                <a:ext uri="{FF2B5EF4-FFF2-40B4-BE49-F238E27FC236}">
                  <a16:creationId xmlns:a16="http://schemas.microsoft.com/office/drawing/2014/main" id="{D6E2AA62-76F1-4F68-B5F4-3033E6F1CECB}"/>
                </a:ext>
              </a:extLst>
            </p:cNvPr>
            <p:cNvGrpSpPr/>
            <p:nvPr/>
          </p:nvGrpSpPr>
          <p:grpSpPr>
            <a:xfrm>
              <a:off x="8919153" y="1476848"/>
              <a:ext cx="1339659" cy="3536823"/>
              <a:chOff x="7170611" y="1842876"/>
              <a:chExt cx="1088473" cy="2873669"/>
            </a:xfrm>
          </p:grpSpPr>
          <p:grpSp>
            <p:nvGrpSpPr>
              <p:cNvPr id="13" name="グループ化 12">
                <a:extLst>
                  <a:ext uri="{FF2B5EF4-FFF2-40B4-BE49-F238E27FC236}">
                    <a16:creationId xmlns:a16="http://schemas.microsoft.com/office/drawing/2014/main" id="{467844B5-B030-475A-80D0-8C6A28F5BA05}"/>
                  </a:ext>
                </a:extLst>
              </p:cNvPr>
              <p:cNvGrpSpPr/>
              <p:nvPr/>
            </p:nvGrpSpPr>
            <p:grpSpPr>
              <a:xfrm>
                <a:off x="7170611" y="1842876"/>
                <a:ext cx="1088473" cy="2873669"/>
                <a:chOff x="7105801" y="1527916"/>
                <a:chExt cx="1088473" cy="2873669"/>
              </a:xfrm>
            </p:grpSpPr>
            <p:pic>
              <p:nvPicPr>
                <p:cNvPr id="16" name="図 15" descr="ダイアグラム, 概略図&#10;&#10;自動的に生成された説明">
                  <a:extLst>
                    <a:ext uri="{FF2B5EF4-FFF2-40B4-BE49-F238E27FC236}">
                      <a16:creationId xmlns:a16="http://schemas.microsoft.com/office/drawing/2014/main" id="{E159B62F-5C35-416B-9304-FF84B64410A9}"/>
                    </a:ext>
                  </a:extLst>
                </p:cNvPr>
                <p:cNvPicPr>
                  <a:picLocks noChangeAspect="1"/>
                </p:cNvPicPr>
                <p:nvPr/>
              </p:nvPicPr>
              <p:blipFill rotWithShape="1">
                <a:blip r:embed="rId2">
                  <a:extLst>
                    <a:ext uri="{28A0092B-C50C-407E-A947-70E740481C1C}">
                      <a14:useLocalDpi xmlns:a14="http://schemas.microsoft.com/office/drawing/2010/main" val="0"/>
                    </a:ext>
                  </a:extLst>
                </a:blip>
                <a:srcRect l="51607" t="43773" r="27402" b="11248"/>
                <a:stretch/>
              </p:blipFill>
              <p:spPr>
                <a:xfrm>
                  <a:off x="7110541" y="1527916"/>
                  <a:ext cx="1083733" cy="2873669"/>
                </a:xfrm>
                <a:prstGeom prst="rect">
                  <a:avLst/>
                </a:prstGeom>
              </p:spPr>
            </p:pic>
            <p:sp>
              <p:nvSpPr>
                <p:cNvPr id="19" name="正方形/長方形 18">
                  <a:extLst>
                    <a:ext uri="{FF2B5EF4-FFF2-40B4-BE49-F238E27FC236}">
                      <a16:creationId xmlns:a16="http://schemas.microsoft.com/office/drawing/2014/main" id="{63698CF8-B2DD-4C52-8AB8-27F29F92DA87}"/>
                    </a:ext>
                  </a:extLst>
                </p:cNvPr>
                <p:cNvSpPr/>
                <p:nvPr/>
              </p:nvSpPr>
              <p:spPr>
                <a:xfrm>
                  <a:off x="7105801" y="1563235"/>
                  <a:ext cx="1076957" cy="2838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44" name="直線コネクタ 43">
                <a:extLst>
                  <a:ext uri="{FF2B5EF4-FFF2-40B4-BE49-F238E27FC236}">
                    <a16:creationId xmlns:a16="http://schemas.microsoft.com/office/drawing/2014/main" id="{26BC12FF-E2F7-469C-B5ED-9AA3E51DDAA1}"/>
                  </a:ext>
                </a:extLst>
              </p:cNvPr>
              <p:cNvCxnSpPr>
                <a:cxnSpLocks/>
              </p:cNvCxnSpPr>
              <p:nvPr/>
            </p:nvCxnSpPr>
            <p:spPr>
              <a:xfrm>
                <a:off x="7205766" y="4416234"/>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5" name="直線コネクタ 44">
                <a:extLst>
                  <a:ext uri="{FF2B5EF4-FFF2-40B4-BE49-F238E27FC236}">
                    <a16:creationId xmlns:a16="http://schemas.microsoft.com/office/drawing/2014/main" id="{F6B86A6B-2985-4283-8D04-B44E70AFBA5C}"/>
                  </a:ext>
                </a:extLst>
              </p:cNvPr>
              <p:cNvCxnSpPr>
                <a:cxnSpLocks/>
              </p:cNvCxnSpPr>
              <p:nvPr/>
            </p:nvCxnSpPr>
            <p:spPr>
              <a:xfrm>
                <a:off x="7205766" y="355517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6" name="直線コネクタ 45">
                <a:extLst>
                  <a:ext uri="{FF2B5EF4-FFF2-40B4-BE49-F238E27FC236}">
                    <a16:creationId xmlns:a16="http://schemas.microsoft.com/office/drawing/2014/main" id="{C3CB465C-F716-4CA6-8A5B-3D4234863D73}"/>
                  </a:ext>
                </a:extLst>
              </p:cNvPr>
              <p:cNvCxnSpPr>
                <a:cxnSpLocks/>
              </p:cNvCxnSpPr>
              <p:nvPr/>
            </p:nvCxnSpPr>
            <p:spPr>
              <a:xfrm>
                <a:off x="7205766" y="407333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7" name="直線コネクタ 46">
                <a:extLst>
                  <a:ext uri="{FF2B5EF4-FFF2-40B4-BE49-F238E27FC236}">
                    <a16:creationId xmlns:a16="http://schemas.microsoft.com/office/drawing/2014/main" id="{EC7ADAC1-5D45-4891-B9E3-C26FA2FBF9F0}"/>
                  </a:ext>
                </a:extLst>
              </p:cNvPr>
              <p:cNvCxnSpPr>
                <a:cxnSpLocks/>
              </p:cNvCxnSpPr>
              <p:nvPr/>
            </p:nvCxnSpPr>
            <p:spPr>
              <a:xfrm>
                <a:off x="7205766" y="3814254"/>
                <a:ext cx="36714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8" name="直線コネクタ 47">
                <a:extLst>
                  <a:ext uri="{FF2B5EF4-FFF2-40B4-BE49-F238E27FC236}">
                    <a16:creationId xmlns:a16="http://schemas.microsoft.com/office/drawing/2014/main" id="{4EC7D973-7A2D-4665-B54D-6350DC6FC965}"/>
                  </a:ext>
                </a:extLst>
              </p:cNvPr>
              <p:cNvCxnSpPr>
                <a:cxnSpLocks/>
              </p:cNvCxnSpPr>
              <p:nvPr/>
            </p:nvCxnSpPr>
            <p:spPr>
              <a:xfrm>
                <a:off x="7205766" y="390569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9" name="直線コネクタ 48">
                <a:extLst>
                  <a:ext uri="{FF2B5EF4-FFF2-40B4-BE49-F238E27FC236}">
                    <a16:creationId xmlns:a16="http://schemas.microsoft.com/office/drawing/2014/main" id="{C7D052DA-FC20-4913-BCFF-11C91617797C}"/>
                  </a:ext>
                </a:extLst>
              </p:cNvPr>
              <p:cNvCxnSpPr>
                <a:cxnSpLocks/>
              </p:cNvCxnSpPr>
              <p:nvPr/>
            </p:nvCxnSpPr>
            <p:spPr>
              <a:xfrm>
                <a:off x="7205766" y="3997134"/>
                <a:ext cx="36714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0" name="直線コネクタ 49">
                <a:extLst>
                  <a:ext uri="{FF2B5EF4-FFF2-40B4-BE49-F238E27FC236}">
                    <a16:creationId xmlns:a16="http://schemas.microsoft.com/office/drawing/2014/main" id="{7F8AF07C-0D6F-481B-BF17-EFEB512597E2}"/>
                  </a:ext>
                </a:extLst>
              </p:cNvPr>
              <p:cNvCxnSpPr>
                <a:cxnSpLocks/>
              </p:cNvCxnSpPr>
              <p:nvPr/>
            </p:nvCxnSpPr>
            <p:spPr>
              <a:xfrm>
                <a:off x="7205766" y="415715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1" name="直線コネクタ 50">
                <a:extLst>
                  <a:ext uri="{FF2B5EF4-FFF2-40B4-BE49-F238E27FC236}">
                    <a16:creationId xmlns:a16="http://schemas.microsoft.com/office/drawing/2014/main" id="{FEC1C646-2EF6-4C33-AF93-2C91560F16B5}"/>
                  </a:ext>
                </a:extLst>
              </p:cNvPr>
              <p:cNvCxnSpPr>
                <a:cxnSpLocks/>
              </p:cNvCxnSpPr>
              <p:nvPr/>
            </p:nvCxnSpPr>
            <p:spPr>
              <a:xfrm>
                <a:off x="7205766" y="4324794"/>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2" name="直線コネクタ 51">
                <a:extLst>
                  <a:ext uri="{FF2B5EF4-FFF2-40B4-BE49-F238E27FC236}">
                    <a16:creationId xmlns:a16="http://schemas.microsoft.com/office/drawing/2014/main" id="{F4766CFE-3BDD-4E30-8091-5D5547B9E2D4}"/>
                  </a:ext>
                </a:extLst>
              </p:cNvPr>
              <p:cNvCxnSpPr>
                <a:cxnSpLocks/>
              </p:cNvCxnSpPr>
              <p:nvPr/>
            </p:nvCxnSpPr>
            <p:spPr>
              <a:xfrm>
                <a:off x="7205766" y="330371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3" name="直線コネクタ 52">
                <a:extLst>
                  <a:ext uri="{FF2B5EF4-FFF2-40B4-BE49-F238E27FC236}">
                    <a16:creationId xmlns:a16="http://schemas.microsoft.com/office/drawing/2014/main" id="{CF97E1BA-B5D8-4F1F-9E7C-24B370DA1CD2}"/>
                  </a:ext>
                </a:extLst>
              </p:cNvPr>
              <p:cNvCxnSpPr>
                <a:cxnSpLocks/>
              </p:cNvCxnSpPr>
              <p:nvPr/>
            </p:nvCxnSpPr>
            <p:spPr>
              <a:xfrm>
                <a:off x="7205766" y="2941764"/>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4" name="直線コネクタ 53">
                <a:extLst>
                  <a:ext uri="{FF2B5EF4-FFF2-40B4-BE49-F238E27FC236}">
                    <a16:creationId xmlns:a16="http://schemas.microsoft.com/office/drawing/2014/main" id="{4E6ACD1A-D066-4A65-B9C4-4B97CB393F57}"/>
                  </a:ext>
                </a:extLst>
              </p:cNvPr>
              <p:cNvCxnSpPr>
                <a:cxnSpLocks/>
              </p:cNvCxnSpPr>
              <p:nvPr/>
            </p:nvCxnSpPr>
            <p:spPr>
              <a:xfrm>
                <a:off x="7205766" y="2869374"/>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5" name="直線コネクタ 54">
                <a:extLst>
                  <a:ext uri="{FF2B5EF4-FFF2-40B4-BE49-F238E27FC236}">
                    <a16:creationId xmlns:a16="http://schemas.microsoft.com/office/drawing/2014/main" id="{5520D075-99C3-4BBD-BF44-505B1140217D}"/>
                  </a:ext>
                </a:extLst>
              </p:cNvPr>
              <p:cNvCxnSpPr>
                <a:cxnSpLocks/>
              </p:cNvCxnSpPr>
              <p:nvPr/>
            </p:nvCxnSpPr>
            <p:spPr>
              <a:xfrm>
                <a:off x="7205766" y="3037014"/>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6" name="直線コネクタ 55">
                <a:extLst>
                  <a:ext uri="{FF2B5EF4-FFF2-40B4-BE49-F238E27FC236}">
                    <a16:creationId xmlns:a16="http://schemas.microsoft.com/office/drawing/2014/main" id="{5FAC14E3-24B7-4A9D-B4C9-AE32D4803606}"/>
                  </a:ext>
                </a:extLst>
              </p:cNvPr>
              <p:cNvCxnSpPr>
                <a:cxnSpLocks/>
              </p:cNvCxnSpPr>
              <p:nvPr/>
            </p:nvCxnSpPr>
            <p:spPr>
              <a:xfrm>
                <a:off x="7205766" y="321227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7" name="直線コネクタ 56">
                <a:extLst>
                  <a:ext uri="{FF2B5EF4-FFF2-40B4-BE49-F238E27FC236}">
                    <a16:creationId xmlns:a16="http://schemas.microsoft.com/office/drawing/2014/main" id="{036F6C87-34B5-45E8-9E44-71DBEB1D1C4D}"/>
                  </a:ext>
                </a:extLst>
              </p:cNvPr>
              <p:cNvCxnSpPr>
                <a:cxnSpLocks/>
              </p:cNvCxnSpPr>
              <p:nvPr/>
            </p:nvCxnSpPr>
            <p:spPr>
              <a:xfrm>
                <a:off x="7205766" y="346373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8" name="直線コネクタ 57">
                <a:extLst>
                  <a:ext uri="{FF2B5EF4-FFF2-40B4-BE49-F238E27FC236}">
                    <a16:creationId xmlns:a16="http://schemas.microsoft.com/office/drawing/2014/main" id="{2E93DB9C-02FB-4FD4-A711-00B0BBC08283}"/>
                  </a:ext>
                </a:extLst>
              </p:cNvPr>
              <p:cNvCxnSpPr>
                <a:cxnSpLocks/>
              </p:cNvCxnSpPr>
              <p:nvPr/>
            </p:nvCxnSpPr>
            <p:spPr>
              <a:xfrm>
                <a:off x="7205766" y="3387534"/>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9" name="直線コネクタ 58">
                <a:extLst>
                  <a:ext uri="{FF2B5EF4-FFF2-40B4-BE49-F238E27FC236}">
                    <a16:creationId xmlns:a16="http://schemas.microsoft.com/office/drawing/2014/main" id="{BAA161B5-0925-479F-BE2B-660C2B12C7DE}"/>
                  </a:ext>
                </a:extLst>
              </p:cNvPr>
              <p:cNvCxnSpPr>
                <a:cxnSpLocks/>
              </p:cNvCxnSpPr>
              <p:nvPr/>
            </p:nvCxnSpPr>
            <p:spPr>
              <a:xfrm>
                <a:off x="7205766" y="3638994"/>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0" name="直線コネクタ 59">
                <a:extLst>
                  <a:ext uri="{FF2B5EF4-FFF2-40B4-BE49-F238E27FC236}">
                    <a16:creationId xmlns:a16="http://schemas.microsoft.com/office/drawing/2014/main" id="{835DCF74-B56D-4585-B9B6-496AB4943049}"/>
                  </a:ext>
                </a:extLst>
              </p:cNvPr>
              <p:cNvCxnSpPr>
                <a:cxnSpLocks/>
              </p:cNvCxnSpPr>
              <p:nvPr/>
            </p:nvCxnSpPr>
            <p:spPr>
              <a:xfrm>
                <a:off x="7205766" y="2419794"/>
                <a:ext cx="715464"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78" name="グループ化 77">
              <a:extLst>
                <a:ext uri="{FF2B5EF4-FFF2-40B4-BE49-F238E27FC236}">
                  <a16:creationId xmlns:a16="http://schemas.microsoft.com/office/drawing/2014/main" id="{9A53BD24-93DF-43B7-AA59-5F7CA4F8CA63}"/>
                </a:ext>
              </a:extLst>
            </p:cNvPr>
            <p:cNvGrpSpPr/>
            <p:nvPr/>
          </p:nvGrpSpPr>
          <p:grpSpPr>
            <a:xfrm>
              <a:off x="7505561" y="4784503"/>
              <a:ext cx="1333825" cy="2324843"/>
              <a:chOff x="6022068" y="4530346"/>
              <a:chExt cx="1083733" cy="1888935"/>
            </a:xfrm>
          </p:grpSpPr>
          <p:grpSp>
            <p:nvGrpSpPr>
              <p:cNvPr id="2" name="グループ化 1">
                <a:extLst>
                  <a:ext uri="{FF2B5EF4-FFF2-40B4-BE49-F238E27FC236}">
                    <a16:creationId xmlns:a16="http://schemas.microsoft.com/office/drawing/2014/main" id="{2D737AA6-B341-46DB-A8AD-4C8FDB938315}"/>
                  </a:ext>
                </a:extLst>
              </p:cNvPr>
              <p:cNvGrpSpPr/>
              <p:nvPr/>
            </p:nvGrpSpPr>
            <p:grpSpPr>
              <a:xfrm>
                <a:off x="6022068" y="4530346"/>
                <a:ext cx="1083733" cy="1888935"/>
                <a:chOff x="5957692" y="4345009"/>
                <a:chExt cx="1083733" cy="1888935"/>
              </a:xfrm>
            </p:grpSpPr>
            <p:pic>
              <p:nvPicPr>
                <p:cNvPr id="17" name="図 16" descr="ダイアグラム, 概略図&#10;&#10;自動的に生成された説明">
                  <a:extLst>
                    <a:ext uri="{FF2B5EF4-FFF2-40B4-BE49-F238E27FC236}">
                      <a16:creationId xmlns:a16="http://schemas.microsoft.com/office/drawing/2014/main" id="{E74E6478-97F4-4596-AB1C-578E13DCDC81}"/>
                    </a:ext>
                  </a:extLst>
                </p:cNvPr>
                <p:cNvPicPr>
                  <a:picLocks noChangeAspect="1"/>
                </p:cNvPicPr>
                <p:nvPr/>
              </p:nvPicPr>
              <p:blipFill rotWithShape="1">
                <a:blip r:embed="rId2">
                  <a:extLst>
                    <a:ext uri="{28A0092B-C50C-407E-A947-70E740481C1C}">
                      <a14:useLocalDpi xmlns:a14="http://schemas.microsoft.com/office/drawing/2010/main" val="0"/>
                    </a:ext>
                  </a:extLst>
                </a:blip>
                <a:srcRect l="27501" t="67961" r="51436" b="2371"/>
                <a:stretch/>
              </p:blipFill>
              <p:spPr>
                <a:xfrm>
                  <a:off x="5957692" y="4345009"/>
                  <a:ext cx="1083733" cy="1888935"/>
                </a:xfrm>
                <a:prstGeom prst="rect">
                  <a:avLst/>
                </a:prstGeom>
              </p:spPr>
            </p:pic>
            <p:sp>
              <p:nvSpPr>
                <p:cNvPr id="20" name="正方形/長方形 19">
                  <a:extLst>
                    <a:ext uri="{FF2B5EF4-FFF2-40B4-BE49-F238E27FC236}">
                      <a16:creationId xmlns:a16="http://schemas.microsoft.com/office/drawing/2014/main" id="{4081FFEC-BBBA-4AEB-9909-93648820E50B}"/>
                    </a:ext>
                  </a:extLst>
                </p:cNvPr>
                <p:cNvSpPr/>
                <p:nvPr/>
              </p:nvSpPr>
              <p:spPr>
                <a:xfrm>
                  <a:off x="5962432" y="4361731"/>
                  <a:ext cx="1078993" cy="18722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64" name="直線コネクタ 63">
                <a:extLst>
                  <a:ext uri="{FF2B5EF4-FFF2-40B4-BE49-F238E27FC236}">
                    <a16:creationId xmlns:a16="http://schemas.microsoft.com/office/drawing/2014/main" id="{3A9AA34C-46A9-40D4-8860-BB1A67170651}"/>
                  </a:ext>
                </a:extLst>
              </p:cNvPr>
              <p:cNvCxnSpPr>
                <a:cxnSpLocks/>
              </p:cNvCxnSpPr>
              <p:nvPr/>
            </p:nvCxnSpPr>
            <p:spPr>
              <a:xfrm>
                <a:off x="6039677" y="490327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D05F7611-F2C4-4604-98C9-78D8AA27984F}"/>
                  </a:ext>
                </a:extLst>
              </p:cNvPr>
              <p:cNvCxnSpPr>
                <a:cxnSpLocks/>
              </p:cNvCxnSpPr>
              <p:nvPr/>
            </p:nvCxnSpPr>
            <p:spPr>
              <a:xfrm>
                <a:off x="6039677" y="4992179"/>
                <a:ext cx="444247"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6" name="直線コネクタ 65">
                <a:extLst>
                  <a:ext uri="{FF2B5EF4-FFF2-40B4-BE49-F238E27FC236}">
                    <a16:creationId xmlns:a16="http://schemas.microsoft.com/office/drawing/2014/main" id="{C7F80C87-86D2-49F9-846B-37F479B188A9}"/>
                  </a:ext>
                </a:extLst>
              </p:cNvPr>
              <p:cNvCxnSpPr>
                <a:cxnSpLocks/>
              </p:cNvCxnSpPr>
              <p:nvPr/>
            </p:nvCxnSpPr>
            <p:spPr>
              <a:xfrm>
                <a:off x="6039677" y="5081079"/>
                <a:ext cx="715464"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7" name="直線コネクタ 66">
                <a:extLst>
                  <a:ext uri="{FF2B5EF4-FFF2-40B4-BE49-F238E27FC236}">
                    <a16:creationId xmlns:a16="http://schemas.microsoft.com/office/drawing/2014/main" id="{06BBDA1D-97AF-4E9B-B54A-94D77E687B02}"/>
                  </a:ext>
                </a:extLst>
              </p:cNvPr>
              <p:cNvCxnSpPr>
                <a:cxnSpLocks/>
              </p:cNvCxnSpPr>
              <p:nvPr/>
            </p:nvCxnSpPr>
            <p:spPr>
              <a:xfrm>
                <a:off x="6039677" y="5163629"/>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8" name="直線コネクタ 67">
                <a:extLst>
                  <a:ext uri="{FF2B5EF4-FFF2-40B4-BE49-F238E27FC236}">
                    <a16:creationId xmlns:a16="http://schemas.microsoft.com/office/drawing/2014/main" id="{1B011503-5533-426D-BC56-BE47793C97B2}"/>
                  </a:ext>
                </a:extLst>
              </p:cNvPr>
              <p:cNvCxnSpPr>
                <a:cxnSpLocks/>
              </p:cNvCxnSpPr>
              <p:nvPr/>
            </p:nvCxnSpPr>
            <p:spPr>
              <a:xfrm>
                <a:off x="6039677" y="525252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9" name="直線コネクタ 68">
                <a:extLst>
                  <a:ext uri="{FF2B5EF4-FFF2-40B4-BE49-F238E27FC236}">
                    <a16:creationId xmlns:a16="http://schemas.microsoft.com/office/drawing/2014/main" id="{729BC4AC-BDC0-4666-B2DB-792464573032}"/>
                  </a:ext>
                </a:extLst>
              </p:cNvPr>
              <p:cNvCxnSpPr>
                <a:cxnSpLocks/>
              </p:cNvCxnSpPr>
              <p:nvPr/>
            </p:nvCxnSpPr>
            <p:spPr>
              <a:xfrm>
                <a:off x="6039677" y="5335079"/>
                <a:ext cx="65042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0" name="直線コネクタ 69">
                <a:extLst>
                  <a:ext uri="{FF2B5EF4-FFF2-40B4-BE49-F238E27FC236}">
                    <a16:creationId xmlns:a16="http://schemas.microsoft.com/office/drawing/2014/main" id="{A4A3FF1D-7D26-4310-81FC-FB06B82A0F34}"/>
                  </a:ext>
                </a:extLst>
              </p:cNvPr>
              <p:cNvCxnSpPr>
                <a:cxnSpLocks/>
              </p:cNvCxnSpPr>
              <p:nvPr/>
            </p:nvCxnSpPr>
            <p:spPr>
              <a:xfrm>
                <a:off x="6039677" y="5595429"/>
                <a:ext cx="53753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1" name="直線コネクタ 70">
                <a:extLst>
                  <a:ext uri="{FF2B5EF4-FFF2-40B4-BE49-F238E27FC236}">
                    <a16:creationId xmlns:a16="http://schemas.microsoft.com/office/drawing/2014/main" id="{5A11C3E5-8116-4CDC-9774-710ABFC1BE5F}"/>
                  </a:ext>
                </a:extLst>
              </p:cNvPr>
              <p:cNvCxnSpPr>
                <a:cxnSpLocks/>
              </p:cNvCxnSpPr>
              <p:nvPr/>
            </p:nvCxnSpPr>
            <p:spPr>
              <a:xfrm>
                <a:off x="6039677" y="568432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2" name="直線コネクタ 71">
                <a:extLst>
                  <a:ext uri="{FF2B5EF4-FFF2-40B4-BE49-F238E27FC236}">
                    <a16:creationId xmlns:a16="http://schemas.microsoft.com/office/drawing/2014/main" id="{7DE7EC71-6953-4C02-B204-F4CD97B03152}"/>
                  </a:ext>
                </a:extLst>
              </p:cNvPr>
              <p:cNvCxnSpPr>
                <a:cxnSpLocks/>
              </p:cNvCxnSpPr>
              <p:nvPr/>
            </p:nvCxnSpPr>
            <p:spPr>
              <a:xfrm>
                <a:off x="6039677" y="5766879"/>
                <a:ext cx="488672"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3" name="直線コネクタ 72">
                <a:extLst>
                  <a:ext uri="{FF2B5EF4-FFF2-40B4-BE49-F238E27FC236}">
                    <a16:creationId xmlns:a16="http://schemas.microsoft.com/office/drawing/2014/main" id="{F776572E-0A48-49CA-9697-2C5810843A17}"/>
                  </a:ext>
                </a:extLst>
              </p:cNvPr>
              <p:cNvCxnSpPr>
                <a:cxnSpLocks/>
              </p:cNvCxnSpPr>
              <p:nvPr/>
            </p:nvCxnSpPr>
            <p:spPr>
              <a:xfrm>
                <a:off x="6039677" y="5938329"/>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4" name="直線コネクタ 73">
                <a:extLst>
                  <a:ext uri="{FF2B5EF4-FFF2-40B4-BE49-F238E27FC236}">
                    <a16:creationId xmlns:a16="http://schemas.microsoft.com/office/drawing/2014/main" id="{38D6923E-6503-4610-A65C-B900179180B3}"/>
                  </a:ext>
                </a:extLst>
              </p:cNvPr>
              <p:cNvCxnSpPr>
                <a:cxnSpLocks/>
              </p:cNvCxnSpPr>
              <p:nvPr/>
            </p:nvCxnSpPr>
            <p:spPr>
              <a:xfrm>
                <a:off x="6039677" y="6020879"/>
                <a:ext cx="333769"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5" name="直線コネクタ 74">
                <a:extLst>
                  <a:ext uri="{FF2B5EF4-FFF2-40B4-BE49-F238E27FC236}">
                    <a16:creationId xmlns:a16="http://schemas.microsoft.com/office/drawing/2014/main" id="{C078DB3A-741D-470C-BE63-81F4E426E8DF}"/>
                  </a:ext>
                </a:extLst>
              </p:cNvPr>
              <p:cNvCxnSpPr>
                <a:cxnSpLocks/>
              </p:cNvCxnSpPr>
              <p:nvPr/>
            </p:nvCxnSpPr>
            <p:spPr>
              <a:xfrm>
                <a:off x="6039677" y="6116129"/>
                <a:ext cx="403861"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6" name="直線コネクタ 75">
                <a:extLst>
                  <a:ext uri="{FF2B5EF4-FFF2-40B4-BE49-F238E27FC236}">
                    <a16:creationId xmlns:a16="http://schemas.microsoft.com/office/drawing/2014/main" id="{AC5B2A73-FFA1-43EC-897C-3B439B807DA6}"/>
                  </a:ext>
                </a:extLst>
              </p:cNvPr>
              <p:cNvCxnSpPr>
                <a:cxnSpLocks/>
              </p:cNvCxnSpPr>
              <p:nvPr/>
            </p:nvCxnSpPr>
            <p:spPr>
              <a:xfrm>
                <a:off x="6039677" y="619867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7" name="直線コネクタ 76">
                <a:extLst>
                  <a:ext uri="{FF2B5EF4-FFF2-40B4-BE49-F238E27FC236}">
                    <a16:creationId xmlns:a16="http://schemas.microsoft.com/office/drawing/2014/main" id="{3F4F52DB-41D3-4692-910B-6F48AD7E3285}"/>
                  </a:ext>
                </a:extLst>
              </p:cNvPr>
              <p:cNvCxnSpPr>
                <a:cxnSpLocks/>
              </p:cNvCxnSpPr>
              <p:nvPr/>
            </p:nvCxnSpPr>
            <p:spPr>
              <a:xfrm>
                <a:off x="6039677" y="628122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82" name="グループ化 81">
              <a:extLst>
                <a:ext uri="{FF2B5EF4-FFF2-40B4-BE49-F238E27FC236}">
                  <a16:creationId xmlns:a16="http://schemas.microsoft.com/office/drawing/2014/main" id="{4A9061D1-9913-4998-B24A-C4CC1627B452}"/>
                </a:ext>
              </a:extLst>
            </p:cNvPr>
            <p:cNvGrpSpPr/>
            <p:nvPr/>
          </p:nvGrpSpPr>
          <p:grpSpPr>
            <a:xfrm>
              <a:off x="10375398" y="3983192"/>
              <a:ext cx="1160434" cy="3126154"/>
              <a:chOff x="8439535" y="3879281"/>
              <a:chExt cx="942853" cy="2540000"/>
            </a:xfrm>
          </p:grpSpPr>
          <p:grpSp>
            <p:nvGrpSpPr>
              <p:cNvPr id="22" name="グループ化 21">
                <a:extLst>
                  <a:ext uri="{FF2B5EF4-FFF2-40B4-BE49-F238E27FC236}">
                    <a16:creationId xmlns:a16="http://schemas.microsoft.com/office/drawing/2014/main" id="{2A84CF53-11DE-4B2C-AAB3-3D6E93192EF9}"/>
                  </a:ext>
                </a:extLst>
              </p:cNvPr>
              <p:cNvGrpSpPr/>
              <p:nvPr/>
            </p:nvGrpSpPr>
            <p:grpSpPr>
              <a:xfrm>
                <a:off x="8439535" y="3879281"/>
                <a:ext cx="942853" cy="2540000"/>
                <a:chOff x="8407130" y="1547666"/>
                <a:chExt cx="942853" cy="2540000"/>
              </a:xfrm>
            </p:grpSpPr>
            <p:pic>
              <p:nvPicPr>
                <p:cNvPr id="15" name="図 14" descr="ダイアグラム, 概略図&#10;&#10;自動的に生成された説明">
                  <a:extLst>
                    <a:ext uri="{FF2B5EF4-FFF2-40B4-BE49-F238E27FC236}">
                      <a16:creationId xmlns:a16="http://schemas.microsoft.com/office/drawing/2014/main" id="{B345316B-76E4-416D-AD78-9CB0E6B067AF}"/>
                    </a:ext>
                  </a:extLst>
                </p:cNvPr>
                <p:cNvPicPr>
                  <a:picLocks noChangeAspect="1"/>
                </p:cNvPicPr>
                <p:nvPr/>
              </p:nvPicPr>
              <p:blipFill rotWithShape="1">
                <a:blip r:embed="rId2">
                  <a:extLst>
                    <a:ext uri="{28A0092B-C50C-407E-A947-70E740481C1C}">
                      <a14:useLocalDpi xmlns:a14="http://schemas.microsoft.com/office/drawing/2010/main" val="0"/>
                    </a:ext>
                  </a:extLst>
                </a:blip>
                <a:srcRect l="78797" t="45122" r="3163" b="15122"/>
                <a:stretch/>
              </p:blipFill>
              <p:spPr>
                <a:xfrm>
                  <a:off x="8418646" y="1547666"/>
                  <a:ext cx="931337" cy="2540000"/>
                </a:xfrm>
                <a:prstGeom prst="rect">
                  <a:avLst/>
                </a:prstGeom>
              </p:spPr>
            </p:pic>
            <p:sp>
              <p:nvSpPr>
                <p:cNvPr id="21" name="正方形/長方形 20">
                  <a:extLst>
                    <a:ext uri="{FF2B5EF4-FFF2-40B4-BE49-F238E27FC236}">
                      <a16:creationId xmlns:a16="http://schemas.microsoft.com/office/drawing/2014/main" id="{18497977-9D79-4FA9-9AEC-5C96CDADD661}"/>
                    </a:ext>
                  </a:extLst>
                </p:cNvPr>
                <p:cNvSpPr/>
                <p:nvPr/>
              </p:nvSpPr>
              <p:spPr>
                <a:xfrm>
                  <a:off x="8407130" y="1547666"/>
                  <a:ext cx="931337" cy="254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108" b="1" dirty="0">
                    <a:solidFill>
                      <a:schemeClr val="tx1"/>
                    </a:solidFill>
                    <a:highlight>
                      <a:srgbClr val="FFF9E7"/>
                    </a:highlight>
                    <a:latin typeface="Meiryo UI" panose="020B0604030504040204" pitchFamily="50" charset="-128"/>
                    <a:ea typeface="Meiryo UI" panose="020B0604030504040204" pitchFamily="50" charset="-128"/>
                  </a:endParaRPr>
                </a:p>
              </p:txBody>
            </p:sp>
          </p:grpSp>
          <p:cxnSp>
            <p:nvCxnSpPr>
              <p:cNvPr id="79" name="直線コネクタ 78">
                <a:extLst>
                  <a:ext uri="{FF2B5EF4-FFF2-40B4-BE49-F238E27FC236}">
                    <a16:creationId xmlns:a16="http://schemas.microsoft.com/office/drawing/2014/main" id="{BF145430-DE08-43D4-AE9E-71C097E4E86A}"/>
                  </a:ext>
                </a:extLst>
              </p:cNvPr>
              <p:cNvCxnSpPr>
                <a:cxnSpLocks/>
              </p:cNvCxnSpPr>
              <p:nvPr/>
            </p:nvCxnSpPr>
            <p:spPr>
              <a:xfrm>
                <a:off x="8473824" y="6090729"/>
                <a:ext cx="30342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0" name="直線コネクタ 79">
                <a:extLst>
                  <a:ext uri="{FF2B5EF4-FFF2-40B4-BE49-F238E27FC236}">
                    <a16:creationId xmlns:a16="http://schemas.microsoft.com/office/drawing/2014/main" id="{BC6B8D18-90A7-49B6-8F55-C800D04EECC5}"/>
                  </a:ext>
                </a:extLst>
              </p:cNvPr>
              <p:cNvCxnSpPr>
                <a:cxnSpLocks/>
              </p:cNvCxnSpPr>
              <p:nvPr/>
            </p:nvCxnSpPr>
            <p:spPr>
              <a:xfrm>
                <a:off x="8473824" y="4173029"/>
                <a:ext cx="787010"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1" name="直線コネクタ 80">
                <a:extLst>
                  <a:ext uri="{FF2B5EF4-FFF2-40B4-BE49-F238E27FC236}">
                    <a16:creationId xmlns:a16="http://schemas.microsoft.com/office/drawing/2014/main" id="{2A13582A-B6CC-49AF-BFB2-A953BD878FB0}"/>
                  </a:ext>
                </a:extLst>
              </p:cNvPr>
              <p:cNvCxnSpPr>
                <a:cxnSpLocks/>
              </p:cNvCxnSpPr>
              <p:nvPr/>
            </p:nvCxnSpPr>
            <p:spPr>
              <a:xfrm>
                <a:off x="8473824" y="4258703"/>
                <a:ext cx="59129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86" name="グループ化 85">
              <a:extLst>
                <a:ext uri="{FF2B5EF4-FFF2-40B4-BE49-F238E27FC236}">
                  <a16:creationId xmlns:a16="http://schemas.microsoft.com/office/drawing/2014/main" id="{53742816-04B3-4261-8CDE-2B8F6E64FB14}"/>
                </a:ext>
              </a:extLst>
            </p:cNvPr>
            <p:cNvGrpSpPr/>
            <p:nvPr/>
          </p:nvGrpSpPr>
          <p:grpSpPr>
            <a:xfrm>
              <a:off x="7382382" y="1027019"/>
              <a:ext cx="4350552" cy="422526"/>
              <a:chOff x="5988334" y="1396374"/>
              <a:chExt cx="3534824" cy="377633"/>
            </a:xfrm>
          </p:grpSpPr>
          <p:sp>
            <p:nvSpPr>
              <p:cNvPr id="85" name="正方形/長方形 84">
                <a:extLst>
                  <a:ext uri="{FF2B5EF4-FFF2-40B4-BE49-F238E27FC236}">
                    <a16:creationId xmlns:a16="http://schemas.microsoft.com/office/drawing/2014/main" id="{B81E0942-CC96-4C1A-BDC6-B789B40AC828}"/>
                  </a:ext>
                </a:extLst>
              </p:cNvPr>
              <p:cNvSpPr/>
              <p:nvPr/>
            </p:nvSpPr>
            <p:spPr>
              <a:xfrm>
                <a:off x="6039817" y="1414044"/>
                <a:ext cx="3425803" cy="3254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83" name="直線コネクタ 82">
                <a:extLst>
                  <a:ext uri="{FF2B5EF4-FFF2-40B4-BE49-F238E27FC236}">
                    <a16:creationId xmlns:a16="http://schemas.microsoft.com/office/drawing/2014/main" id="{D062B338-1D56-478B-8DF4-1AF93076A86E}"/>
                  </a:ext>
                </a:extLst>
              </p:cNvPr>
              <p:cNvCxnSpPr>
                <a:cxnSpLocks/>
              </p:cNvCxnSpPr>
              <p:nvPr/>
            </p:nvCxnSpPr>
            <p:spPr>
              <a:xfrm>
                <a:off x="6045895" y="1659703"/>
                <a:ext cx="316246" cy="0"/>
              </a:xfrm>
              <a:prstGeom prst="line">
                <a:avLst/>
              </a:prstGeom>
              <a:ln w="9525">
                <a:solidFill>
                  <a:srgbClr val="FF0000"/>
                </a:solidFill>
              </a:ln>
            </p:spPr>
            <p:style>
              <a:lnRef idx="1">
                <a:schemeClr val="accent2"/>
              </a:lnRef>
              <a:fillRef idx="0">
                <a:schemeClr val="accent2"/>
              </a:fillRef>
              <a:effectRef idx="0">
                <a:schemeClr val="accent2"/>
              </a:effectRef>
              <a:fontRef idx="minor">
                <a:schemeClr val="tx1"/>
              </a:fontRef>
            </p:style>
          </p:cxnSp>
          <p:sp>
            <p:nvSpPr>
              <p:cNvPr id="84" name="テキスト ボックス 83">
                <a:extLst>
                  <a:ext uri="{FF2B5EF4-FFF2-40B4-BE49-F238E27FC236}">
                    <a16:creationId xmlns:a16="http://schemas.microsoft.com/office/drawing/2014/main" id="{9609F82D-A013-495E-A095-F6E36C340D9C}"/>
                  </a:ext>
                </a:extLst>
              </p:cNvPr>
              <p:cNvSpPr txBox="1"/>
              <p:nvPr/>
            </p:nvSpPr>
            <p:spPr>
              <a:xfrm>
                <a:off x="6288939" y="1396374"/>
                <a:ext cx="3234219" cy="377633"/>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SIP</a:t>
                </a:r>
                <a:r>
                  <a:rPr lang="ja-JP" altLang="en-US" sz="800" dirty="0">
                    <a:latin typeface="Meiryo UI" panose="020B0604030504040204" pitchFamily="50" charset="-128"/>
                    <a:ea typeface="Meiryo UI" panose="020B0604030504040204" pitchFamily="50" charset="-128"/>
                  </a:rPr>
                  <a:t>データカタログ項目仕様</a:t>
                </a:r>
                <a:r>
                  <a:rPr lang="en-US" altLang="ja-JP" sz="800" dirty="0">
                    <a:latin typeface="Meiryo UI" panose="020B0604030504040204" pitchFamily="50" charset="-128"/>
                    <a:ea typeface="Meiryo UI" panose="020B0604030504040204" pitchFamily="50" charset="-128"/>
                  </a:rPr>
                  <a:t>V2.0</a:t>
                </a:r>
                <a:r>
                  <a:rPr lang="ja-JP" altLang="en-US" sz="800" dirty="0">
                    <a:latin typeface="Meiryo UI" panose="020B0604030504040204" pitchFamily="50" charset="-128"/>
                    <a:ea typeface="Meiryo UI" panose="020B0604030504040204" pitchFamily="50" charset="-128"/>
                  </a:rPr>
                  <a:t>で選定した項目</a:t>
                </a:r>
                <a:endParaRPr lang="en-US" altLang="ja-JP" sz="800" dirty="0">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(SIP</a:t>
                </a:r>
                <a:r>
                  <a:rPr lang="ja-JP" altLang="en-US" sz="800" dirty="0">
                    <a:latin typeface="Meiryo UI" panose="020B0604030504040204" pitchFamily="50" charset="-128"/>
                    <a:ea typeface="Meiryo UI" panose="020B0604030504040204" pitchFamily="50" charset="-128"/>
                  </a:rPr>
                  <a:t>データカタログ項目仕様</a:t>
                </a:r>
                <a:r>
                  <a:rPr lang="en-US" altLang="ja-JP" sz="800" dirty="0">
                    <a:latin typeface="Meiryo UI" panose="020B0604030504040204" pitchFamily="50" charset="-128"/>
                    <a:ea typeface="Meiryo UI" panose="020B0604030504040204" pitchFamily="50" charset="-128"/>
                  </a:rPr>
                  <a:t>V1.1</a:t>
                </a:r>
                <a:r>
                  <a:rPr lang="ja-JP" altLang="en-US" sz="800" dirty="0">
                    <a:latin typeface="Meiryo UI" panose="020B0604030504040204" pitchFamily="50" charset="-128"/>
                    <a:ea typeface="Meiryo UI" panose="020B0604030504040204" pitchFamily="50" charset="-128"/>
                  </a:rPr>
                  <a:t>との互換性および</a:t>
                </a:r>
                <a:r>
                  <a:rPr lang="en-US" altLang="ja-JP" sz="800" dirty="0">
                    <a:latin typeface="Meiryo UI" panose="020B0604030504040204" pitchFamily="50" charset="-128"/>
                    <a:ea typeface="Meiryo UI" panose="020B0604030504040204" pitchFamily="50" charset="-128"/>
                  </a:rPr>
                  <a:t>CKAN</a:t>
                </a:r>
                <a:r>
                  <a:rPr lang="ja-JP" altLang="en-US" sz="800" dirty="0">
                    <a:latin typeface="Meiryo UI" panose="020B0604030504040204" pitchFamily="50" charset="-128"/>
                    <a:ea typeface="Meiryo UI" panose="020B0604030504040204" pitchFamily="50" charset="-128"/>
                  </a:rPr>
                  <a:t>への実装容易性を考慮して選択）</a:t>
                </a:r>
              </a:p>
            </p:txBody>
          </p:sp>
          <p:sp>
            <p:nvSpPr>
              <p:cNvPr id="87" name="テキスト ボックス 86">
                <a:extLst>
                  <a:ext uri="{FF2B5EF4-FFF2-40B4-BE49-F238E27FC236}">
                    <a16:creationId xmlns:a16="http://schemas.microsoft.com/office/drawing/2014/main" id="{1DF1A2A2-791D-42FD-BFF7-FB11F4A6F921}"/>
                  </a:ext>
                </a:extLst>
              </p:cNvPr>
              <p:cNvSpPr txBox="1"/>
              <p:nvPr/>
            </p:nvSpPr>
            <p:spPr>
              <a:xfrm>
                <a:off x="5988334" y="1445044"/>
                <a:ext cx="431368" cy="257478"/>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項目名</a:t>
                </a:r>
              </a:p>
            </p:txBody>
          </p:sp>
        </p:grpSp>
        <p:sp>
          <p:nvSpPr>
            <p:cNvPr id="97" name="正方形/長方形 96">
              <a:extLst>
                <a:ext uri="{FF2B5EF4-FFF2-40B4-BE49-F238E27FC236}">
                  <a16:creationId xmlns:a16="http://schemas.microsoft.com/office/drawing/2014/main" id="{F2C166AB-5A06-49A7-A4D9-83E336C37F09}"/>
                </a:ext>
              </a:extLst>
            </p:cNvPr>
            <p:cNvSpPr/>
            <p:nvPr/>
          </p:nvSpPr>
          <p:spPr>
            <a:xfrm>
              <a:off x="5529833" y="782867"/>
              <a:ext cx="6158769" cy="22153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SIP</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sp>
          <p:nvSpPr>
            <p:cNvPr id="88" name="正方形/長方形 87">
              <a:extLst>
                <a:ext uri="{FF2B5EF4-FFF2-40B4-BE49-F238E27FC236}">
                  <a16:creationId xmlns:a16="http://schemas.microsoft.com/office/drawing/2014/main" id="{8D5CE260-D9A2-47A7-B596-F6BA3741564E}"/>
                </a:ext>
              </a:extLst>
            </p:cNvPr>
            <p:cNvSpPr/>
            <p:nvPr/>
          </p:nvSpPr>
          <p:spPr>
            <a:xfrm>
              <a:off x="292602" y="788081"/>
              <a:ext cx="5139692" cy="22153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grpSp>
      <p:sp>
        <p:nvSpPr>
          <p:cNvPr id="91" name="正方形/長方形 90">
            <a:extLst>
              <a:ext uri="{FF2B5EF4-FFF2-40B4-BE49-F238E27FC236}">
                <a16:creationId xmlns:a16="http://schemas.microsoft.com/office/drawing/2014/main" id="{B5B550EC-0B73-4C74-BAFF-7426CA8976E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TIPS-2</a:t>
            </a:r>
            <a:r>
              <a:rPr lang="ja-JP" altLang="en-US" sz="2000" b="1" dirty="0">
                <a:latin typeface="Meiryo UI" panose="020B0604030504040204" pitchFamily="50" charset="-128"/>
                <a:ea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rPr>
              <a:t>(1/3) – </a:t>
            </a:r>
            <a:r>
              <a:rPr lang="ja-JP" altLang="en-US" sz="2000" b="1" dirty="0">
                <a:latin typeface="Meiryo UI" panose="020B0604030504040204" pitchFamily="50" charset="-128"/>
                <a:ea typeface="Meiryo UI" panose="020B0604030504040204" pitchFamily="50" charset="-128"/>
              </a:rPr>
              <a:t>データモデルの拡張</a:t>
            </a:r>
          </a:p>
        </p:txBody>
      </p:sp>
      <p:sp>
        <p:nvSpPr>
          <p:cNvPr id="92" name="タイトル 4">
            <a:extLst>
              <a:ext uri="{FF2B5EF4-FFF2-40B4-BE49-F238E27FC236}">
                <a16:creationId xmlns:a16="http://schemas.microsoft.com/office/drawing/2014/main" id="{D61C9372-6C0B-4B4D-B921-2FF1B438A38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94" name="正方形/長方形 93">
            <a:extLst>
              <a:ext uri="{FF2B5EF4-FFF2-40B4-BE49-F238E27FC236}">
                <a16:creationId xmlns:a16="http://schemas.microsoft.com/office/drawing/2014/main" id="{2D86E350-B894-4841-9A44-591F733AE6A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89680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B784E3F-8631-4D6B-91CD-DD98E09669CE}"/>
              </a:ext>
            </a:extLst>
          </p:cNvPr>
          <p:cNvSpPr/>
          <p:nvPr/>
        </p:nvSpPr>
        <p:spPr>
          <a:xfrm>
            <a:off x="317411" y="673906"/>
            <a:ext cx="11557177" cy="624091"/>
          </a:xfrm>
          <a:prstGeom prst="roundRect">
            <a:avLst>
              <a:gd name="adj" fmla="val 15360"/>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W3C DCAT</a:t>
            </a:r>
            <a:r>
              <a:rPr lang="ja-JP" altLang="en-US" sz="1600" dirty="0">
                <a:latin typeface="Meiryo UI" panose="020B0604030504040204" pitchFamily="50" charset="-128"/>
                <a:ea typeface="Meiryo UI" panose="020B0604030504040204" pitchFamily="50" charset="-128"/>
              </a:rPr>
              <a:t>のデータセット部</a:t>
            </a:r>
            <a:r>
              <a:rPr lang="en-US" altLang="ja-JP"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dcat:Dataset</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へ</a:t>
            </a:r>
            <a:r>
              <a:rPr lang="ja-JP" altLang="en-US" sz="160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データ情報</a:t>
            </a:r>
            <a:r>
              <a:rPr lang="ja-JP" altLang="en-US" sz="160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データ利用条件</a:t>
            </a:r>
            <a:r>
              <a:rPr lang="ja-JP" altLang="en-US" sz="160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コネクタ制御に関する項目を拡張し、</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配信</a:t>
            </a:r>
            <a:r>
              <a:rPr lang="en-US" altLang="ja-JP"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dcat:Distribution</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へ、データ情報・</a:t>
            </a: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コネクタ制御に関する項目を拡張しています。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936ADB5-365E-483E-9977-73E53A43E8DF}"/>
              </a:ext>
            </a:extLst>
          </p:cNvPr>
          <p:cNvSpPr/>
          <p:nvPr/>
        </p:nvSpPr>
        <p:spPr>
          <a:xfrm>
            <a:off x="317411" y="1375953"/>
            <a:ext cx="11557176" cy="536448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endParaRPr>
          </a:p>
        </p:txBody>
      </p:sp>
      <p:cxnSp>
        <p:nvCxnSpPr>
          <p:cNvPr id="5" name="直線コネクタ 4">
            <a:extLst>
              <a:ext uri="{FF2B5EF4-FFF2-40B4-BE49-F238E27FC236}">
                <a16:creationId xmlns:a16="http://schemas.microsoft.com/office/drawing/2014/main" id="{EB8C9814-E6B6-4764-AB5C-E40BB72FCF69}"/>
              </a:ext>
            </a:extLst>
          </p:cNvPr>
          <p:cNvCxnSpPr/>
          <p:nvPr/>
        </p:nvCxnSpPr>
        <p:spPr>
          <a:xfrm flipH="1">
            <a:off x="5663046" y="1476531"/>
            <a:ext cx="0" cy="512258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矢印: 右 6">
            <a:extLst>
              <a:ext uri="{FF2B5EF4-FFF2-40B4-BE49-F238E27FC236}">
                <a16:creationId xmlns:a16="http://schemas.microsoft.com/office/drawing/2014/main" id="{0DCB76B5-8501-4B08-9D5D-448D65478275}"/>
              </a:ext>
            </a:extLst>
          </p:cNvPr>
          <p:cNvSpPr/>
          <p:nvPr/>
        </p:nvSpPr>
        <p:spPr>
          <a:xfrm>
            <a:off x="5490459" y="3579680"/>
            <a:ext cx="470789" cy="867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1239C5F-C3DA-4C74-A691-C820467D2FE2}"/>
              </a:ext>
            </a:extLst>
          </p:cNvPr>
          <p:cNvSpPr/>
          <p:nvPr/>
        </p:nvSpPr>
        <p:spPr>
          <a:xfrm>
            <a:off x="5832029" y="1484425"/>
            <a:ext cx="5603787" cy="273669"/>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SIP</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のデータモデルに対する拡張</a:t>
            </a:r>
          </a:p>
        </p:txBody>
      </p:sp>
      <p:sp>
        <p:nvSpPr>
          <p:cNvPr id="13" name="正方形/長方形 12">
            <a:extLst>
              <a:ext uri="{FF2B5EF4-FFF2-40B4-BE49-F238E27FC236}">
                <a16:creationId xmlns:a16="http://schemas.microsoft.com/office/drawing/2014/main" id="{00000000-0008-0000-0100-000007000000}"/>
              </a:ext>
            </a:extLst>
          </p:cNvPr>
          <p:cNvSpPr/>
          <p:nvPr/>
        </p:nvSpPr>
        <p:spPr>
          <a:xfrm>
            <a:off x="6656940" y="1881454"/>
            <a:ext cx="2650610" cy="42857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200" dirty="0">
                <a:solidFill>
                  <a:srgbClr val="000000"/>
                </a:solidFill>
                <a:latin typeface="Meiryo UI" panose="020B0604030504040204" pitchFamily="50" charset="-128"/>
                <a:ea typeface="Meiryo UI" panose="020B0604030504040204" pitchFamily="50" charset="-128"/>
              </a:rPr>
              <a:t>SIP </a:t>
            </a:r>
            <a:r>
              <a:rPr lang="ja-JP" altLang="en-US" sz="1200" dirty="0">
                <a:solidFill>
                  <a:srgbClr val="000000"/>
                </a:solidFill>
                <a:latin typeface="Meiryo UI" panose="020B0604030504040204" pitchFamily="50" charset="-128"/>
                <a:ea typeface="Meiryo UI" panose="020B0604030504040204" pitchFamily="50" charset="-128"/>
              </a:rPr>
              <a:t>データカタログ項目　</a:t>
            </a:r>
            <a:r>
              <a:rPr lang="en-US" altLang="ja-JP" sz="1200" dirty="0">
                <a:solidFill>
                  <a:srgbClr val="000000"/>
                </a:solidFill>
                <a:latin typeface="Meiryo UI" panose="020B0604030504040204" pitchFamily="50" charset="-128"/>
                <a:ea typeface="Meiryo UI" panose="020B0604030504040204" pitchFamily="50" charset="-128"/>
              </a:rPr>
              <a:t>Data Model</a:t>
            </a:r>
          </a:p>
          <a:p>
            <a:r>
              <a:rPr lang="en-US" altLang="ja-JP" sz="1000" dirty="0">
                <a:solidFill>
                  <a:srgbClr val="000000"/>
                </a:solidFill>
                <a:latin typeface="Meiryo UI" panose="020B0604030504040204" pitchFamily="50" charset="-128"/>
                <a:ea typeface="Meiryo UI" panose="020B0604030504040204" pitchFamily="50" charset="-128"/>
              </a:rPr>
              <a:t>(DSA</a:t>
            </a:r>
            <a:r>
              <a:rPr lang="ja-JP" altLang="en-US" sz="1000" dirty="0">
                <a:solidFill>
                  <a:srgbClr val="000000"/>
                </a:solidFill>
                <a:latin typeface="Meiryo UI" panose="020B0604030504040204" pitchFamily="50" charset="-128"/>
                <a:ea typeface="Meiryo UI" panose="020B0604030504040204" pitchFamily="50" charset="-128"/>
              </a:rPr>
              <a:t>ベース：</a:t>
            </a:r>
            <a:r>
              <a:rPr lang="en-US" altLang="ja-JP" sz="1000" dirty="0">
                <a:solidFill>
                  <a:srgbClr val="000000"/>
                </a:solidFill>
                <a:latin typeface="Meiryo UI" panose="020B0604030504040204" pitchFamily="50" charset="-128"/>
                <a:ea typeface="Meiryo UI" panose="020B0604030504040204" pitchFamily="50" charset="-128"/>
              </a:rPr>
              <a:t>W3C DCAT, </a:t>
            </a:r>
            <a:r>
              <a:rPr lang="ja-JP" altLang="en-US" sz="1000" dirty="0">
                <a:solidFill>
                  <a:srgbClr val="000000"/>
                </a:solidFill>
                <a:latin typeface="Meiryo UI" panose="020B0604030504040204" pitchFamily="50" charset="-128"/>
                <a:ea typeface="Meiryo UI" panose="020B0604030504040204" pitchFamily="50" charset="-128"/>
              </a:rPr>
              <a:t>利用条件他</a:t>
            </a:r>
            <a:r>
              <a:rPr lang="en-US" altLang="ja-JP" sz="1000" dirty="0">
                <a:solidFill>
                  <a:srgbClr val="000000"/>
                </a:solidFill>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00000000-0008-0000-0100-000030000000}"/>
              </a:ext>
            </a:extLst>
          </p:cNvPr>
          <p:cNvGrpSpPr/>
          <p:nvPr/>
        </p:nvGrpSpPr>
        <p:grpSpPr>
          <a:xfrm>
            <a:off x="5894882" y="1874991"/>
            <a:ext cx="762058" cy="546864"/>
            <a:chOff x="69091" y="84870"/>
            <a:chExt cx="720080" cy="439018"/>
          </a:xfrm>
        </p:grpSpPr>
        <p:sp>
          <p:nvSpPr>
            <p:cNvPr id="46" name="メモ 51">
              <a:extLst>
                <a:ext uri="{FF2B5EF4-FFF2-40B4-BE49-F238E27FC236}">
                  <a16:creationId xmlns:a16="http://schemas.microsoft.com/office/drawing/2014/main" id="{00000000-0008-0000-0100-000034000000}"/>
                </a:ext>
              </a:extLst>
            </p:cNvPr>
            <p:cNvSpPr/>
            <p:nvPr/>
          </p:nvSpPr>
          <p:spPr>
            <a:xfrm>
              <a:off x="69091" y="84870"/>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477">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00000000-0008-0000-0100-000035000000}"/>
                </a:ext>
              </a:extLst>
            </p:cNvPr>
            <p:cNvSpPr/>
            <p:nvPr/>
          </p:nvSpPr>
          <p:spPr>
            <a:xfrm>
              <a:off x="75474" y="100220"/>
              <a:ext cx="651587" cy="407683"/>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SIP</a:t>
              </a:r>
              <a:r>
                <a:rPr lang="ja-JP" altLang="en-US" dirty="0">
                  <a:latin typeface="Meiryo UI" panose="020B0604030504040204" pitchFamily="50" charset="-128"/>
                  <a:ea typeface="Meiryo UI" panose="020B0604030504040204" pitchFamily="50" charset="-128"/>
                </a:rPr>
                <a:t>データ</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カタログ</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項目仕様</a:t>
              </a:r>
            </a:p>
          </p:txBody>
        </p:sp>
      </p:grpSp>
      <p:sp>
        <p:nvSpPr>
          <p:cNvPr id="66" name="正方形/長方形 65">
            <a:extLst>
              <a:ext uri="{FF2B5EF4-FFF2-40B4-BE49-F238E27FC236}">
                <a16:creationId xmlns:a16="http://schemas.microsoft.com/office/drawing/2014/main" id="{8A7C509D-49C8-4BC1-BE50-2BD8C3E40FAE}"/>
              </a:ext>
            </a:extLst>
          </p:cNvPr>
          <p:cNvSpPr/>
          <p:nvPr/>
        </p:nvSpPr>
        <p:spPr>
          <a:xfrm>
            <a:off x="548672" y="1484916"/>
            <a:ext cx="4859662" cy="273178"/>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ja-JP" sz="1477" dirty="0">
                <a:solidFill>
                  <a:schemeClr val="tx1"/>
                </a:solidFill>
                <a:latin typeface="Meiryo UI" panose="020B0604030504040204" pitchFamily="50" charset="-128"/>
                <a:ea typeface="Meiryo UI" panose="020B0604030504040204" pitchFamily="50" charset="-128"/>
              </a:rPr>
              <a:t>SIP</a:t>
            </a:r>
            <a:r>
              <a:rPr lang="ja-JP" altLang="en-US" sz="1477" dirty="0">
                <a:solidFill>
                  <a:schemeClr val="tx1"/>
                </a:solidFill>
                <a:latin typeface="Meiryo UI" panose="020B0604030504040204" pitchFamily="50" charset="-128"/>
                <a:ea typeface="Meiryo UI" panose="020B0604030504040204" pitchFamily="50" charset="-128"/>
              </a:rPr>
              <a:t>として選定した</a:t>
            </a:r>
            <a:r>
              <a:rPr lang="en-US" altLang="ja-JP" sz="1477" dirty="0">
                <a:solidFill>
                  <a:schemeClr val="tx1"/>
                </a:solidFill>
                <a:latin typeface="Meiryo UI" panose="020B0604030504040204" pitchFamily="50" charset="-128"/>
                <a:ea typeface="Meiryo UI" panose="020B0604030504040204" pitchFamily="50" charset="-128"/>
              </a:rPr>
              <a:t>W3C DCAT2.0</a:t>
            </a:r>
            <a:r>
              <a:rPr lang="ja-JP" altLang="en-US" sz="1477" dirty="0">
                <a:solidFill>
                  <a:schemeClr val="tx1"/>
                </a:solidFill>
                <a:latin typeface="Meiryo UI" panose="020B0604030504040204" pitchFamily="50" charset="-128"/>
                <a:ea typeface="Meiryo UI" panose="020B0604030504040204" pitchFamily="50" charset="-128"/>
              </a:rPr>
              <a:t>のデータモデル</a:t>
            </a:r>
          </a:p>
        </p:txBody>
      </p:sp>
      <p:pic>
        <p:nvPicPr>
          <p:cNvPr id="9" name="図 8">
            <a:extLst>
              <a:ext uri="{FF2B5EF4-FFF2-40B4-BE49-F238E27FC236}">
                <a16:creationId xmlns:a16="http://schemas.microsoft.com/office/drawing/2014/main" id="{67CBA009-E37F-46F0-8373-100AE459E4B0}"/>
              </a:ext>
            </a:extLst>
          </p:cNvPr>
          <p:cNvPicPr>
            <a:picLocks noChangeAspect="1"/>
          </p:cNvPicPr>
          <p:nvPr/>
        </p:nvPicPr>
        <p:blipFill>
          <a:blip r:embed="rId3"/>
          <a:stretch>
            <a:fillRect/>
          </a:stretch>
        </p:blipFill>
        <p:spPr>
          <a:xfrm>
            <a:off x="594796" y="2191692"/>
            <a:ext cx="4767412" cy="4201273"/>
          </a:xfrm>
          <a:prstGeom prst="rect">
            <a:avLst/>
          </a:prstGeom>
        </p:spPr>
      </p:pic>
      <p:grpSp>
        <p:nvGrpSpPr>
          <p:cNvPr id="289" name="グループ化 288">
            <a:extLst>
              <a:ext uri="{FF2B5EF4-FFF2-40B4-BE49-F238E27FC236}">
                <a16:creationId xmlns:a16="http://schemas.microsoft.com/office/drawing/2014/main" id="{D5555EAC-3E29-47FC-A888-8BEB23F72B18}"/>
              </a:ext>
            </a:extLst>
          </p:cNvPr>
          <p:cNvGrpSpPr/>
          <p:nvPr/>
        </p:nvGrpSpPr>
        <p:grpSpPr>
          <a:xfrm>
            <a:off x="7850517" y="6119153"/>
            <a:ext cx="1260609" cy="507832"/>
            <a:chOff x="6312296" y="6001869"/>
            <a:chExt cx="1024245" cy="506687"/>
          </a:xfrm>
        </p:grpSpPr>
        <p:sp>
          <p:nvSpPr>
            <p:cNvPr id="50" name="正方形/長方形 49">
              <a:extLst>
                <a:ext uri="{FF2B5EF4-FFF2-40B4-BE49-F238E27FC236}">
                  <a16:creationId xmlns:a16="http://schemas.microsoft.com/office/drawing/2014/main" id="{00000000-0008-0000-0100-000036000000}"/>
                </a:ext>
              </a:extLst>
            </p:cNvPr>
            <p:cNvSpPr/>
            <p:nvPr/>
          </p:nvSpPr>
          <p:spPr>
            <a:xfrm>
              <a:off x="6312297" y="6001869"/>
              <a:ext cx="1024242" cy="506687"/>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CADDE</a:t>
              </a:r>
            </a:p>
            <a:p>
              <a:r>
                <a:rPr lang="ja-JP" altLang="en-US" sz="1000" dirty="0">
                  <a:latin typeface="Meiryo UI" panose="020B0604030504040204" pitchFamily="50" charset="-128"/>
                  <a:ea typeface="Meiryo UI" panose="020B0604030504040204" pitchFamily="50" charset="-128"/>
                </a:rPr>
                <a:t>コネクタ制御</a:t>
              </a:r>
              <a:endParaRPr lang="en-US" altLang="ja-JP" sz="10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データ取得に必要な項目</a:t>
              </a:r>
              <a:r>
                <a:rPr lang="en-US" altLang="ja-JP" sz="700" dirty="0">
                  <a:latin typeface="Meiryo UI" panose="020B0604030504040204" pitchFamily="50" charset="-128"/>
                  <a:ea typeface="Meiryo UI" panose="020B0604030504040204" pitchFamily="50" charset="-128"/>
                </a:rPr>
                <a:t>)</a:t>
              </a:r>
            </a:p>
          </p:txBody>
        </p:sp>
        <p:sp>
          <p:nvSpPr>
            <p:cNvPr id="51" name="正方形/長方形 50">
              <a:extLst>
                <a:ext uri="{FF2B5EF4-FFF2-40B4-BE49-F238E27FC236}">
                  <a16:creationId xmlns:a16="http://schemas.microsoft.com/office/drawing/2014/main" id="{00000000-0008-0000-0100-000037000000}"/>
                </a:ext>
              </a:extLst>
            </p:cNvPr>
            <p:cNvSpPr/>
            <p:nvPr/>
          </p:nvSpPr>
          <p:spPr>
            <a:xfrm>
              <a:off x="6312296" y="6012888"/>
              <a:ext cx="1024245" cy="49208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31">
                <a:latin typeface="Meiryo UI" panose="020B0604030504040204" pitchFamily="50" charset="-128"/>
                <a:ea typeface="Meiryo UI" panose="020B0604030504040204" pitchFamily="50" charset="-128"/>
              </a:endParaRPr>
            </a:p>
          </p:txBody>
        </p:sp>
      </p:grpSp>
      <p:grpSp>
        <p:nvGrpSpPr>
          <p:cNvPr id="291" name="グループ化 290">
            <a:extLst>
              <a:ext uri="{FF2B5EF4-FFF2-40B4-BE49-F238E27FC236}">
                <a16:creationId xmlns:a16="http://schemas.microsoft.com/office/drawing/2014/main" id="{F4EEA03D-AAAC-4965-939C-E924F82EA999}"/>
              </a:ext>
            </a:extLst>
          </p:cNvPr>
          <p:cNvGrpSpPr/>
          <p:nvPr/>
        </p:nvGrpSpPr>
        <p:grpSpPr>
          <a:xfrm>
            <a:off x="10258146" y="2317179"/>
            <a:ext cx="1391381" cy="443100"/>
            <a:chOff x="8311898" y="2224673"/>
            <a:chExt cx="1109660" cy="442101"/>
          </a:xfrm>
        </p:grpSpPr>
        <p:sp>
          <p:nvSpPr>
            <p:cNvPr id="21" name="正方形/長方形 20">
              <a:extLst>
                <a:ext uri="{FF2B5EF4-FFF2-40B4-BE49-F238E27FC236}">
                  <a16:creationId xmlns:a16="http://schemas.microsoft.com/office/drawing/2014/main" id="{00000000-0008-0000-0100-000012000000}"/>
                </a:ext>
              </a:extLst>
            </p:cNvPr>
            <p:cNvSpPr/>
            <p:nvPr/>
          </p:nvSpPr>
          <p:spPr>
            <a:xfrm>
              <a:off x="8311898" y="2224673"/>
              <a:ext cx="1037371" cy="399208"/>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語彙、用語</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の項目</a:t>
              </a:r>
            </a:p>
          </p:txBody>
        </p:sp>
        <p:sp>
          <p:nvSpPr>
            <p:cNvPr id="25" name="正方形/長方形 24">
              <a:extLst>
                <a:ext uri="{FF2B5EF4-FFF2-40B4-BE49-F238E27FC236}">
                  <a16:creationId xmlns:a16="http://schemas.microsoft.com/office/drawing/2014/main" id="{00000000-0008-0000-0100-000013000000}"/>
                </a:ext>
              </a:extLst>
            </p:cNvPr>
            <p:cNvSpPr/>
            <p:nvPr/>
          </p:nvSpPr>
          <p:spPr>
            <a:xfrm>
              <a:off x="8326128" y="2251631"/>
              <a:ext cx="1095430" cy="4151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grpSp>
        <p:nvGrpSpPr>
          <p:cNvPr id="290" name="グループ化 289">
            <a:extLst>
              <a:ext uri="{FF2B5EF4-FFF2-40B4-BE49-F238E27FC236}">
                <a16:creationId xmlns:a16="http://schemas.microsoft.com/office/drawing/2014/main" id="{A48FA77E-A935-4BE9-B054-C54542AA67D0}"/>
              </a:ext>
            </a:extLst>
          </p:cNvPr>
          <p:cNvGrpSpPr/>
          <p:nvPr/>
        </p:nvGrpSpPr>
        <p:grpSpPr>
          <a:xfrm>
            <a:off x="10275991" y="2834636"/>
            <a:ext cx="1373539" cy="272417"/>
            <a:chOff x="8326127" y="2744570"/>
            <a:chExt cx="1095431" cy="271803"/>
          </a:xfrm>
        </p:grpSpPr>
        <p:sp>
          <p:nvSpPr>
            <p:cNvPr id="48" name="正方形/長方形 47">
              <a:extLst>
                <a:ext uri="{FF2B5EF4-FFF2-40B4-BE49-F238E27FC236}">
                  <a16:creationId xmlns:a16="http://schemas.microsoft.com/office/drawing/2014/main" id="{00000000-0008-0000-0100-000016000000}"/>
                </a:ext>
              </a:extLst>
            </p:cNvPr>
            <p:cNvSpPr/>
            <p:nvPr/>
          </p:nvSpPr>
          <p:spPr>
            <a:xfrm>
              <a:off x="8335480" y="2764317"/>
              <a:ext cx="1061785" cy="24566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データ利用条件</a:t>
              </a:r>
            </a:p>
          </p:txBody>
        </p:sp>
        <p:sp>
          <p:nvSpPr>
            <p:cNvPr id="49" name="正方形/長方形 48">
              <a:extLst>
                <a:ext uri="{FF2B5EF4-FFF2-40B4-BE49-F238E27FC236}">
                  <a16:creationId xmlns:a16="http://schemas.microsoft.com/office/drawing/2014/main" id="{00000000-0008-0000-0100-000017000000}"/>
                </a:ext>
              </a:extLst>
            </p:cNvPr>
            <p:cNvSpPr/>
            <p:nvPr/>
          </p:nvSpPr>
          <p:spPr>
            <a:xfrm>
              <a:off x="8326127" y="2744570"/>
              <a:ext cx="1095431" cy="2718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30" name="テキスト ボックス 134">
            <a:extLst>
              <a:ext uri="{FF2B5EF4-FFF2-40B4-BE49-F238E27FC236}">
                <a16:creationId xmlns:a16="http://schemas.microsoft.com/office/drawing/2014/main" id="{00000000-0008-0000-0100-00001D000000}"/>
              </a:ext>
            </a:extLst>
          </p:cNvPr>
          <p:cNvSpPr txBox="1"/>
          <p:nvPr/>
        </p:nvSpPr>
        <p:spPr>
          <a:xfrm>
            <a:off x="6820031" y="5880546"/>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grpSp>
        <p:nvGrpSpPr>
          <p:cNvPr id="288" name="グループ化 287">
            <a:extLst>
              <a:ext uri="{FF2B5EF4-FFF2-40B4-BE49-F238E27FC236}">
                <a16:creationId xmlns:a16="http://schemas.microsoft.com/office/drawing/2014/main" id="{81ED7DAB-B4B6-445E-9CBC-FC7522EADA56}"/>
              </a:ext>
            </a:extLst>
          </p:cNvPr>
          <p:cNvGrpSpPr/>
          <p:nvPr/>
        </p:nvGrpSpPr>
        <p:grpSpPr>
          <a:xfrm>
            <a:off x="6202335" y="6100310"/>
            <a:ext cx="1367628" cy="545519"/>
            <a:chOff x="4945585" y="5991794"/>
            <a:chExt cx="1111198" cy="544290"/>
          </a:xfrm>
        </p:grpSpPr>
        <p:sp>
          <p:nvSpPr>
            <p:cNvPr id="31" name="正方形/長方形 30">
              <a:extLst>
                <a:ext uri="{FF2B5EF4-FFF2-40B4-BE49-F238E27FC236}">
                  <a16:creationId xmlns:a16="http://schemas.microsoft.com/office/drawing/2014/main" id="{00000000-0008-0000-0100-000026000000}"/>
                </a:ext>
              </a:extLst>
            </p:cNvPr>
            <p:cNvSpPr/>
            <p:nvPr/>
          </p:nvSpPr>
          <p:spPr>
            <a:xfrm>
              <a:off x="4947848" y="5991794"/>
              <a:ext cx="1106673" cy="544290"/>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Schema</a:t>
              </a:r>
              <a:r>
                <a:rPr lang="ja-JP" altLang="en-US" sz="1000" dirty="0">
                  <a:latin typeface="Meiryo UI" panose="020B0604030504040204" pitchFamily="50" charset="-128"/>
                  <a:ea typeface="Meiryo UI" panose="020B0604030504040204" pitchFamily="50" charset="-128"/>
                </a:rPr>
                <a:t>への</a:t>
              </a:r>
              <a:r>
                <a:rPr lang="en-US" altLang="ja-JP" sz="1000" dirty="0">
                  <a:latin typeface="Meiryo UI" panose="020B0604030504040204" pitchFamily="50" charset="-128"/>
                  <a:ea typeface="Meiryo UI" panose="020B0604030504040204" pitchFamily="50" charset="-128"/>
                </a:rPr>
                <a:t>URL)</a:t>
              </a: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a:t>
              </a:r>
            </a:p>
          </p:txBody>
        </p:sp>
        <p:sp>
          <p:nvSpPr>
            <p:cNvPr id="32" name="正方形/長方形 31">
              <a:extLst>
                <a:ext uri="{FF2B5EF4-FFF2-40B4-BE49-F238E27FC236}">
                  <a16:creationId xmlns:a16="http://schemas.microsoft.com/office/drawing/2014/main" id="{00000000-0008-0000-0100-000027000000}"/>
                </a:ext>
              </a:extLst>
            </p:cNvPr>
            <p:cNvSpPr/>
            <p:nvPr/>
          </p:nvSpPr>
          <p:spPr>
            <a:xfrm>
              <a:off x="4945585" y="6017933"/>
              <a:ext cx="1111198" cy="4920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34" name="テキスト ボックス 65">
            <a:extLst>
              <a:ext uri="{FF2B5EF4-FFF2-40B4-BE49-F238E27FC236}">
                <a16:creationId xmlns:a16="http://schemas.microsoft.com/office/drawing/2014/main" id="{00000000-0008-0000-0100-000029000000}"/>
              </a:ext>
            </a:extLst>
          </p:cNvPr>
          <p:cNvSpPr txBox="1"/>
          <p:nvPr/>
        </p:nvSpPr>
        <p:spPr>
          <a:xfrm>
            <a:off x="9996670" y="3377204"/>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5604C4B9-0DF2-4E08-8808-B4753B595F92}"/>
              </a:ext>
            </a:extLst>
          </p:cNvPr>
          <p:cNvSpPr/>
          <p:nvPr/>
        </p:nvSpPr>
        <p:spPr>
          <a:xfrm>
            <a:off x="10284127" y="3190182"/>
            <a:ext cx="1373539" cy="307777"/>
          </a:xfrm>
          <a:prstGeom prst="rect">
            <a:avLst/>
          </a:prstGeom>
          <a:ln w="38100">
            <a:solidFill>
              <a:schemeClr val="accent4">
                <a:lumMod val="75000"/>
              </a:scheme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125444">
              <a:defRPr/>
            </a:pPr>
            <a:r>
              <a:rPr kumimoji="0" lang="en-US" altLang="ja-JP" sz="800" kern="0" dirty="0">
                <a:solidFill>
                  <a:sysClr val="windowText" lastClr="000000"/>
                </a:solidFill>
                <a:latin typeface="Meiryo UI" panose="020B0604030504040204" pitchFamily="50" charset="-128"/>
                <a:ea typeface="Meiryo UI" panose="020B0604030504040204" pitchFamily="50" charset="-128"/>
              </a:rPr>
              <a:t>CADDE</a:t>
            </a:r>
            <a:r>
              <a:rPr kumimoji="0" lang="ja-JP" altLang="en-US" sz="800" kern="0" dirty="0">
                <a:solidFill>
                  <a:sysClr val="windowText" lastClr="000000"/>
                </a:solidFill>
                <a:latin typeface="Meiryo UI" panose="020B0604030504040204" pitchFamily="50" charset="-128"/>
                <a:ea typeface="Meiryo UI" panose="020B0604030504040204" pitchFamily="50" charset="-128"/>
              </a:rPr>
              <a:t>コネクタ制御</a:t>
            </a:r>
            <a:endParaRPr kumimoji="0" lang="en-US" altLang="ja-JP" sz="800" kern="0" dirty="0">
              <a:solidFill>
                <a:sysClr val="windowText" lastClr="000000"/>
              </a:solidFill>
              <a:latin typeface="Meiryo UI" panose="020B0604030504040204" pitchFamily="50" charset="-128"/>
              <a:ea typeface="Meiryo UI" panose="020B0604030504040204" pitchFamily="50" charset="-128"/>
            </a:endParaRPr>
          </a:p>
          <a:p>
            <a:pPr defTabSz="1125444">
              <a:defRPr/>
            </a:pP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r>
              <a:rPr kumimoji="0" lang="ja-JP" altLang="en-US" sz="600" kern="0" dirty="0">
                <a:solidFill>
                  <a:sysClr val="windowText" lastClr="000000"/>
                </a:solidFill>
                <a:latin typeface="Meiryo UI" panose="020B0604030504040204" pitchFamily="50" charset="-128"/>
                <a:ea typeface="Meiryo UI" panose="020B0604030504040204" pitchFamily="50" charset="-128"/>
              </a:rPr>
              <a:t>詳細検索に必要な項目</a:t>
            </a: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p>
        </p:txBody>
      </p:sp>
      <p:sp>
        <p:nvSpPr>
          <p:cNvPr id="40" name="テキスト ボックス 132">
            <a:extLst>
              <a:ext uri="{FF2B5EF4-FFF2-40B4-BE49-F238E27FC236}">
                <a16:creationId xmlns:a16="http://schemas.microsoft.com/office/drawing/2014/main" id="{00000000-0008-0000-0100-00001B000000}"/>
              </a:ext>
            </a:extLst>
          </p:cNvPr>
          <p:cNvSpPr txBox="1"/>
          <p:nvPr/>
        </p:nvSpPr>
        <p:spPr>
          <a:xfrm>
            <a:off x="9997405" y="2409207"/>
            <a:ext cx="34441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pic>
        <p:nvPicPr>
          <p:cNvPr id="286" name="図 285">
            <a:extLst>
              <a:ext uri="{FF2B5EF4-FFF2-40B4-BE49-F238E27FC236}">
                <a16:creationId xmlns:a16="http://schemas.microsoft.com/office/drawing/2014/main" id="{4B0DA55D-8B30-42A7-ADCF-0C4C669701F1}"/>
              </a:ext>
            </a:extLst>
          </p:cNvPr>
          <p:cNvPicPr>
            <a:picLocks noChangeAspect="1"/>
          </p:cNvPicPr>
          <p:nvPr/>
        </p:nvPicPr>
        <p:blipFill>
          <a:blip r:embed="rId4"/>
          <a:stretch>
            <a:fillRect/>
          </a:stretch>
        </p:blipFill>
        <p:spPr>
          <a:xfrm>
            <a:off x="6325822" y="2457899"/>
            <a:ext cx="4033548" cy="3554557"/>
          </a:xfrm>
          <a:prstGeom prst="rect">
            <a:avLst/>
          </a:prstGeom>
        </p:spPr>
      </p:pic>
      <p:cxnSp>
        <p:nvCxnSpPr>
          <p:cNvPr id="292" name="直線矢印コネクタ 291">
            <a:extLst>
              <a:ext uri="{FF2B5EF4-FFF2-40B4-BE49-F238E27FC236}">
                <a16:creationId xmlns:a16="http://schemas.microsoft.com/office/drawing/2014/main" id="{241838B4-C2B1-48FD-A4F1-2527724DD075}"/>
              </a:ext>
            </a:extLst>
          </p:cNvPr>
          <p:cNvCxnSpPr>
            <a:cxnSpLocks/>
            <a:endCxn id="32" idx="0"/>
          </p:cNvCxnSpPr>
          <p:nvPr/>
        </p:nvCxnSpPr>
        <p:spPr>
          <a:xfrm flipH="1">
            <a:off x="6886149" y="5984539"/>
            <a:ext cx="1043887" cy="14196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9" name="直線矢印コネクタ 298">
            <a:extLst>
              <a:ext uri="{FF2B5EF4-FFF2-40B4-BE49-F238E27FC236}">
                <a16:creationId xmlns:a16="http://schemas.microsoft.com/office/drawing/2014/main" id="{D10C984E-DC99-4531-9CDD-882871AC987D}"/>
              </a:ext>
            </a:extLst>
          </p:cNvPr>
          <p:cNvCxnSpPr>
            <a:cxnSpLocks/>
            <a:endCxn id="51" idx="0"/>
          </p:cNvCxnSpPr>
          <p:nvPr/>
        </p:nvCxnSpPr>
        <p:spPr>
          <a:xfrm>
            <a:off x="7966127" y="5988268"/>
            <a:ext cx="514695" cy="14192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3" name="テキスト ボックス 134">
            <a:extLst>
              <a:ext uri="{FF2B5EF4-FFF2-40B4-BE49-F238E27FC236}">
                <a16:creationId xmlns:a16="http://schemas.microsoft.com/office/drawing/2014/main" id="{82D24EAD-5835-4246-9758-D65AFCB62DB8}"/>
              </a:ext>
            </a:extLst>
          </p:cNvPr>
          <p:cNvSpPr txBox="1"/>
          <p:nvPr/>
        </p:nvSpPr>
        <p:spPr>
          <a:xfrm>
            <a:off x="8516913" y="5917093"/>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0..1</a:t>
            </a:r>
            <a:endParaRPr lang="ja-JP" altLang="en-US" sz="800" b="1" dirty="0">
              <a:latin typeface="Meiryo UI" panose="020B0604030504040204" pitchFamily="50" charset="-128"/>
              <a:ea typeface="Meiryo UI" panose="020B0604030504040204" pitchFamily="50" charset="-128"/>
            </a:endParaRPr>
          </a:p>
        </p:txBody>
      </p:sp>
      <p:cxnSp>
        <p:nvCxnSpPr>
          <p:cNvPr id="304" name="直線矢印コネクタ 303">
            <a:extLst>
              <a:ext uri="{FF2B5EF4-FFF2-40B4-BE49-F238E27FC236}">
                <a16:creationId xmlns:a16="http://schemas.microsoft.com/office/drawing/2014/main" id="{0FE1B13E-263D-44F4-A559-BD9210262737}"/>
              </a:ext>
            </a:extLst>
          </p:cNvPr>
          <p:cNvCxnSpPr>
            <a:cxnSpLocks/>
          </p:cNvCxnSpPr>
          <p:nvPr/>
        </p:nvCxnSpPr>
        <p:spPr>
          <a:xfrm flipV="1">
            <a:off x="9428902" y="2543268"/>
            <a:ext cx="846903" cy="103641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7" name="直線矢印コネクタ 306">
            <a:extLst>
              <a:ext uri="{FF2B5EF4-FFF2-40B4-BE49-F238E27FC236}">
                <a16:creationId xmlns:a16="http://schemas.microsoft.com/office/drawing/2014/main" id="{38FD5C7C-0A38-4D34-AEED-923F240E7EAA}"/>
              </a:ext>
            </a:extLst>
          </p:cNvPr>
          <p:cNvCxnSpPr>
            <a:cxnSpLocks/>
          </p:cNvCxnSpPr>
          <p:nvPr/>
        </p:nvCxnSpPr>
        <p:spPr>
          <a:xfrm flipV="1">
            <a:off x="9428716" y="2967417"/>
            <a:ext cx="859002" cy="6212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9" name="直線矢印コネクタ 308">
            <a:extLst>
              <a:ext uri="{FF2B5EF4-FFF2-40B4-BE49-F238E27FC236}">
                <a16:creationId xmlns:a16="http://schemas.microsoft.com/office/drawing/2014/main" id="{9F9036A1-F072-4EE4-BF08-4D57E38CA9DA}"/>
              </a:ext>
            </a:extLst>
          </p:cNvPr>
          <p:cNvCxnSpPr>
            <a:cxnSpLocks/>
          </p:cNvCxnSpPr>
          <p:nvPr/>
        </p:nvCxnSpPr>
        <p:spPr>
          <a:xfrm flipV="1">
            <a:off x="9428716" y="3314192"/>
            <a:ext cx="859002" cy="26548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2" name="テキスト ボックス 134">
            <a:extLst>
              <a:ext uri="{FF2B5EF4-FFF2-40B4-BE49-F238E27FC236}">
                <a16:creationId xmlns:a16="http://schemas.microsoft.com/office/drawing/2014/main" id="{623DFD35-D73A-480A-A5DD-CF2D3551F960}"/>
              </a:ext>
            </a:extLst>
          </p:cNvPr>
          <p:cNvSpPr txBox="1"/>
          <p:nvPr/>
        </p:nvSpPr>
        <p:spPr>
          <a:xfrm>
            <a:off x="9996670" y="2839602"/>
            <a:ext cx="345882" cy="215444"/>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3" name="テキスト ボックス 134">
            <a:extLst>
              <a:ext uri="{FF2B5EF4-FFF2-40B4-BE49-F238E27FC236}">
                <a16:creationId xmlns:a16="http://schemas.microsoft.com/office/drawing/2014/main" id="{0E30CE0D-93D1-49D2-80F9-B3CCF08239F4}"/>
              </a:ext>
            </a:extLst>
          </p:cNvPr>
          <p:cNvSpPr txBox="1"/>
          <p:nvPr/>
        </p:nvSpPr>
        <p:spPr>
          <a:xfrm>
            <a:off x="9134609" y="5475278"/>
            <a:ext cx="345882" cy="12343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4" name="テキスト ボックス 134">
            <a:extLst>
              <a:ext uri="{FF2B5EF4-FFF2-40B4-BE49-F238E27FC236}">
                <a16:creationId xmlns:a16="http://schemas.microsoft.com/office/drawing/2014/main" id="{38714DE1-5C43-4347-A48B-5D445FDB6DA1}"/>
              </a:ext>
            </a:extLst>
          </p:cNvPr>
          <p:cNvSpPr txBox="1"/>
          <p:nvPr/>
        </p:nvSpPr>
        <p:spPr>
          <a:xfrm>
            <a:off x="8123641" y="4499839"/>
            <a:ext cx="310507" cy="12311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315" name="テキスト ボックス 134">
            <a:extLst>
              <a:ext uri="{FF2B5EF4-FFF2-40B4-BE49-F238E27FC236}">
                <a16:creationId xmlns:a16="http://schemas.microsoft.com/office/drawing/2014/main" id="{91DEC537-7BF1-43CC-A971-C124590AB9E4}"/>
              </a:ext>
            </a:extLst>
          </p:cNvPr>
          <p:cNvSpPr txBox="1"/>
          <p:nvPr/>
        </p:nvSpPr>
        <p:spPr>
          <a:xfrm>
            <a:off x="8134163" y="3800034"/>
            <a:ext cx="310507" cy="12311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800" b="1" dirty="0">
                <a:latin typeface="Meiryo UI" panose="020B0604030504040204" pitchFamily="50" charset="-128"/>
                <a:ea typeface="Meiryo UI" panose="020B0604030504040204" pitchFamily="50" charset="-128"/>
              </a:rPr>
              <a:t>0..*</a:t>
            </a:r>
            <a:endParaRPr lang="ja-JP" altLang="en-US" sz="800" b="1" dirty="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CB485D28-9EEE-4623-B637-98FE3CDA165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 –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データモデルの拡張</a:t>
            </a:r>
            <a:endParaRPr lang="ja-JP" altLang="en-US" sz="2000" b="1" dirty="0">
              <a:latin typeface="Meiryo UI" panose="020B0604030504040204" pitchFamily="50" charset="-128"/>
              <a:ea typeface="Meiryo UI" panose="020B0604030504040204" pitchFamily="50" charset="-128"/>
            </a:endParaRPr>
          </a:p>
        </p:txBody>
      </p:sp>
      <p:sp>
        <p:nvSpPr>
          <p:cNvPr id="53" name="タイトル 4">
            <a:extLst>
              <a:ext uri="{FF2B5EF4-FFF2-40B4-BE49-F238E27FC236}">
                <a16:creationId xmlns:a16="http://schemas.microsoft.com/office/drawing/2014/main" id="{E0B39444-BEF7-4182-8F1F-8AFE0F69A60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3" name="楕円 2">
            <a:extLst>
              <a:ext uri="{FF2B5EF4-FFF2-40B4-BE49-F238E27FC236}">
                <a16:creationId xmlns:a16="http://schemas.microsoft.com/office/drawing/2014/main" id="{F49BC13C-DEB9-4D3A-9886-F6FF8A60FEC4}"/>
              </a:ext>
            </a:extLst>
          </p:cNvPr>
          <p:cNvSpPr/>
          <p:nvPr/>
        </p:nvSpPr>
        <p:spPr>
          <a:xfrm>
            <a:off x="8073589" y="4545731"/>
            <a:ext cx="72911" cy="772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56" name="正方形/長方形 55">
            <a:extLst>
              <a:ext uri="{FF2B5EF4-FFF2-40B4-BE49-F238E27FC236}">
                <a16:creationId xmlns:a16="http://schemas.microsoft.com/office/drawing/2014/main" id="{3E2DA5D8-E8CD-4F3B-83A9-F6F1ABC5790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23366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89D4BCD-1EC9-4653-87B4-88F5C355FE43}"/>
              </a:ext>
            </a:extLst>
          </p:cNvPr>
          <p:cNvSpPr/>
          <p:nvPr/>
        </p:nvSpPr>
        <p:spPr>
          <a:xfrm>
            <a:off x="71364" y="180273"/>
            <a:ext cx="12049271"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目次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en-US" altLang="ja-JP" sz="2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2F3086B2-2B1D-447B-82AF-CD5C16C88747}"/>
              </a:ext>
            </a:extLst>
          </p:cNvPr>
          <p:cNvSpPr/>
          <p:nvPr/>
        </p:nvSpPr>
        <p:spPr>
          <a:xfrm>
            <a:off x="308098" y="862806"/>
            <a:ext cx="11230949" cy="5627566"/>
          </a:xfrm>
          <a:prstGeom prst="rect">
            <a:avLst/>
          </a:prstGeom>
        </p:spPr>
        <p:txBody>
          <a:bodyPr wrap="square">
            <a:spAutoFit/>
          </a:bodyPr>
          <a:lstStyle/>
          <a:p>
            <a:pPr marL="775697" lvl="1" indent="-562722" defTabSz="885115">
              <a:buFont typeface="+mj-lt"/>
              <a:buAutoNum type="arabicPeriod" startAt="4"/>
            </a:pPr>
            <a:r>
              <a:rPr lang="ja-JP" altLang="en-US" sz="2000" b="1" dirty="0">
                <a:latin typeface="Meiryo UI" panose="020B0604030504040204" pitchFamily="50" charset="-128"/>
                <a:ea typeface="Meiryo UI" panose="020B0604030504040204" pitchFamily="50" charset="-128"/>
              </a:rPr>
              <a:t>データカタログと</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コネクタの利用方法</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4.1. </a:t>
            </a:r>
            <a:r>
              <a:rPr lang="ja-JP" altLang="en-US" sz="2000" dirty="0">
                <a:latin typeface="Meiryo UI" panose="020B0604030504040204" pitchFamily="50" charset="-128"/>
                <a:ea typeface="Meiryo UI" panose="020B0604030504040204" pitchFamily="50" charset="-128"/>
              </a:rPr>
              <a:t>詳細検索用データカタログと横断検索用データカタログ関係・使い分けについて</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4.2. CADDE</a:t>
            </a:r>
            <a:r>
              <a:rPr lang="ja-JP" altLang="en-US" sz="2000" dirty="0">
                <a:latin typeface="Meiryo UI" panose="020B0604030504040204" pitchFamily="50" charset="-128"/>
                <a:ea typeface="Meiryo UI" panose="020B0604030504040204" pitchFamily="50" charset="-128"/>
              </a:rPr>
              <a:t>コネクタを利用したデータカタログ検索パターン</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4.3. CADDE</a:t>
            </a:r>
            <a:r>
              <a:rPr lang="ja-JP" altLang="en-US" sz="2000" dirty="0">
                <a:latin typeface="Meiryo UI" panose="020B0604030504040204" pitchFamily="50" charset="-128"/>
                <a:ea typeface="Meiryo UI" panose="020B0604030504040204" pitchFamily="50" charset="-128"/>
              </a:rPr>
              <a:t>コネクタを利用したデータ取得パターン</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4.4. </a:t>
            </a:r>
            <a:r>
              <a:rPr lang="ja-JP" altLang="en-US" sz="2000" dirty="0">
                <a:latin typeface="Meiryo UI" panose="020B0604030504040204" pitchFamily="50" charset="-128"/>
                <a:ea typeface="Meiryo UI" panose="020B0604030504040204" pitchFamily="50" charset="-128"/>
              </a:rPr>
              <a:t>データ提供における注意点</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編（理解のヒント）</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a:p>
            <a:pPr marL="777650" indent="-562722">
              <a:buFont typeface="+mj-lt"/>
              <a:buAutoNum type="arabicPeriod" startAt="5"/>
            </a:pPr>
            <a:r>
              <a:rPr lang="ja-JP" altLang="en-US" sz="2000" b="1" dirty="0">
                <a:latin typeface="Meiryo UI" panose="020B0604030504040204" pitchFamily="50" charset="-128"/>
                <a:ea typeface="Meiryo UI" panose="020B0604030504040204" pitchFamily="50" charset="-128"/>
              </a:rPr>
              <a:t>データカタログ項目の記載のための</a:t>
            </a:r>
            <a:r>
              <a:rPr lang="en-US" altLang="ja-JP" sz="2000" b="1" dirty="0">
                <a:latin typeface="Meiryo UI" panose="020B0604030504040204" pitchFamily="50" charset="-128"/>
                <a:ea typeface="Meiryo UI" panose="020B0604030504040204" pitchFamily="50" charset="-128"/>
              </a:rPr>
              <a:t>TIPS</a:t>
            </a:r>
            <a:r>
              <a:rPr lang="ja-JP" altLang="en-US" sz="2000" b="1" dirty="0">
                <a:latin typeface="Meiryo UI" panose="020B0604030504040204" pitchFamily="50" charset="-128"/>
                <a:ea typeface="Meiryo UI" panose="020B0604030504040204" pitchFamily="50" charset="-128"/>
              </a:rPr>
              <a:t>集</a:t>
            </a:r>
            <a:endParaRPr lang="en-US" altLang="ja-JP" sz="2000" b="1"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5.1. SIP</a:t>
            </a:r>
            <a:r>
              <a:rPr lang="ja-JP" altLang="en-US" sz="2000" dirty="0">
                <a:latin typeface="Meiryo UI" panose="020B0604030504040204" pitchFamily="50" charset="-128"/>
                <a:ea typeface="Meiryo UI" panose="020B0604030504040204" pitchFamily="50" charset="-128"/>
              </a:rPr>
              <a:t>データカタログ項目仕様の関連情報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5.2. </a:t>
            </a:r>
            <a:r>
              <a:rPr lang="ja-JP" altLang="en-US" sz="2000" dirty="0">
                <a:latin typeface="Meiryo UI" panose="020B0604030504040204" pitchFamily="50" charset="-128"/>
                <a:ea typeface="Meiryo UI" panose="020B0604030504040204" pitchFamily="50" charset="-128"/>
              </a:rPr>
              <a:t>データカタログ作成前の検討事項</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5.3. </a:t>
            </a:r>
            <a:r>
              <a:rPr lang="ja-JP" altLang="en-US" sz="2000" dirty="0">
                <a:latin typeface="Meiryo UI" panose="020B0604030504040204" pitchFamily="50" charset="-128"/>
                <a:ea typeface="Meiryo UI" panose="020B0604030504040204" pitchFamily="50" charset="-128"/>
              </a:rPr>
              <a:t>データカタログ作成時の各項目の考え方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5.4. </a:t>
            </a:r>
            <a:r>
              <a:rPr lang="ja-JP" altLang="en-US" sz="2000" dirty="0">
                <a:latin typeface="Meiryo UI" panose="020B0604030504040204" pitchFamily="50" charset="-128"/>
                <a:ea typeface="Meiryo UI" panose="020B0604030504040204" pitchFamily="50" charset="-128"/>
              </a:rPr>
              <a:t>横断検索サービスによるデータカタログの検索</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5.5. NGSI</a:t>
            </a:r>
            <a:r>
              <a:rPr lang="ja-JP" altLang="en-US" sz="2000" dirty="0">
                <a:latin typeface="Meiryo UI" panose="020B0604030504040204" pitchFamily="50" charset="-128"/>
                <a:ea typeface="Meiryo UI" panose="020B0604030504040204" pitchFamily="50" charset="-128"/>
              </a:rPr>
              <a:t>関連するカタログ情報</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5.6. </a:t>
            </a:r>
            <a:r>
              <a:rPr lang="ja-JP" altLang="en-US" sz="2000" dirty="0">
                <a:latin typeface="Meiryo UI" panose="020B0604030504040204" pitchFamily="50" charset="-128"/>
                <a:ea typeface="Meiryo UI" panose="020B0604030504040204" pitchFamily="50" charset="-128"/>
              </a:rPr>
              <a:t>データカタログのカタログクラスの項目の扱いについて</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5.7. CKAN</a:t>
            </a:r>
            <a:r>
              <a:rPr lang="ja-JP" altLang="en-US" sz="2000" dirty="0">
                <a:latin typeface="Meiryo UI" panose="020B0604030504040204" pitchFamily="50" charset="-128"/>
                <a:ea typeface="Meiryo UI" panose="020B0604030504040204" pitchFamily="50" charset="-128"/>
              </a:rPr>
              <a:t>の検索フィルタとカタログ項目との関係</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5.8.</a:t>
            </a:r>
            <a:r>
              <a:rPr lang="ja-JP" altLang="en-US" sz="2000" dirty="0">
                <a:latin typeface="Meiryo UI" panose="020B0604030504040204" pitchFamily="50" charset="-128"/>
                <a:ea typeface="Meiryo UI" panose="020B0604030504040204" pitchFamily="50" charset="-128"/>
              </a:rPr>
              <a:t> データカタログの</a:t>
            </a:r>
            <a:r>
              <a:rPr lang="en-US" altLang="ja-JP" sz="2000" dirty="0">
                <a:latin typeface="Meiryo UI" panose="020B0604030504040204" pitchFamily="50" charset="-128"/>
                <a:ea typeface="Meiryo UI" panose="020B0604030504040204" pitchFamily="50" charset="-128"/>
              </a:rPr>
              <a:t>CADDE</a:t>
            </a:r>
            <a:r>
              <a:rPr lang="ja-JP" altLang="en-US" sz="2000" dirty="0">
                <a:latin typeface="Meiryo UI" panose="020B0604030504040204" pitchFamily="50" charset="-128"/>
                <a:ea typeface="Meiryo UI" panose="020B0604030504040204" pitchFamily="50" charset="-128"/>
              </a:rPr>
              <a:t>コネクタ制御項目の使い方</a:t>
            </a:r>
            <a:endParaRPr lang="en-US" altLang="ja-JP" sz="2000" dirty="0">
              <a:latin typeface="Meiryo UI" panose="020B0604030504040204" pitchFamily="50" charset="-128"/>
              <a:ea typeface="Meiryo UI" panose="020B0604030504040204" pitchFamily="50" charset="-128"/>
            </a:endParaRPr>
          </a:p>
          <a:p>
            <a:pPr marL="777650" lvl="1" indent="-232514"/>
            <a:r>
              <a:rPr lang="en-US" altLang="ja-JP" sz="2000" dirty="0">
                <a:latin typeface="Meiryo UI" panose="020B0604030504040204" pitchFamily="50" charset="-128"/>
                <a:ea typeface="Meiryo UI" panose="020B0604030504040204" pitchFamily="50" charset="-128"/>
              </a:rPr>
              <a:t>5.9.</a:t>
            </a:r>
            <a:r>
              <a:rPr lang="ja-JP" altLang="en-US" sz="2000" dirty="0">
                <a:latin typeface="Meiryo UI" panose="020B0604030504040204" pitchFamily="50" charset="-128"/>
                <a:ea typeface="Meiryo UI" panose="020B0604030504040204" pitchFamily="50" charset="-128"/>
              </a:rPr>
              <a:t> 用途別カタログ項目の選定方針</a:t>
            </a:r>
          </a:p>
          <a:p>
            <a:pPr marL="777650" lvl="1" indent="-232514"/>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2386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B784E3F-8631-4D6B-91CD-DD98E09669CE}"/>
              </a:ext>
            </a:extLst>
          </p:cNvPr>
          <p:cNvSpPr/>
          <p:nvPr/>
        </p:nvSpPr>
        <p:spPr>
          <a:xfrm>
            <a:off x="281237" y="683713"/>
            <a:ext cx="11557177" cy="626550"/>
          </a:xfrm>
          <a:prstGeom prst="roundRect">
            <a:avLst>
              <a:gd name="adj" fmla="val 1810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データカタログ項目仕様に対して、</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の</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へ実装できるように、</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のデータに対して項目を拡張しています。</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データカタログ項目と</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のデータモデルの関係性を以下に示します。</a:t>
            </a:r>
            <a:endParaRPr lang="en-US" altLang="ja-JP" sz="1600" dirty="0">
              <a:solidFill>
                <a:schemeClr val="tx1"/>
              </a:solidFill>
              <a:latin typeface="Meiryo UI"/>
              <a:ea typeface="Meiryo UI"/>
            </a:endParaRPr>
          </a:p>
        </p:txBody>
      </p:sp>
      <p:sp>
        <p:nvSpPr>
          <p:cNvPr id="23" name="四角形: 角を丸くする 22">
            <a:extLst>
              <a:ext uri="{FF2B5EF4-FFF2-40B4-BE49-F238E27FC236}">
                <a16:creationId xmlns:a16="http://schemas.microsoft.com/office/drawing/2014/main" id="{3936ADB5-365E-483E-9977-73E53A43E8DF}"/>
              </a:ext>
            </a:extLst>
          </p:cNvPr>
          <p:cNvSpPr/>
          <p:nvPr/>
        </p:nvSpPr>
        <p:spPr>
          <a:xfrm>
            <a:off x="281237" y="1375706"/>
            <a:ext cx="11557177" cy="533637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pic>
        <p:nvPicPr>
          <p:cNvPr id="1079" name="図 1078">
            <a:extLst>
              <a:ext uri="{FF2B5EF4-FFF2-40B4-BE49-F238E27FC236}">
                <a16:creationId xmlns:a16="http://schemas.microsoft.com/office/drawing/2014/main" id="{714DF189-E117-4710-A3B6-A4363FEA53B2}"/>
              </a:ext>
            </a:extLst>
          </p:cNvPr>
          <p:cNvPicPr>
            <a:picLocks noChangeAspect="1"/>
          </p:cNvPicPr>
          <p:nvPr/>
        </p:nvPicPr>
        <p:blipFill>
          <a:blip r:embed="rId3"/>
          <a:stretch>
            <a:fillRect/>
          </a:stretch>
        </p:blipFill>
        <p:spPr>
          <a:xfrm>
            <a:off x="6963004" y="1999508"/>
            <a:ext cx="3787963" cy="4112234"/>
          </a:xfrm>
          <a:prstGeom prst="rect">
            <a:avLst/>
          </a:prstGeom>
        </p:spPr>
      </p:pic>
      <p:cxnSp>
        <p:nvCxnSpPr>
          <p:cNvPr id="5" name="直線コネクタ 4">
            <a:extLst>
              <a:ext uri="{FF2B5EF4-FFF2-40B4-BE49-F238E27FC236}">
                <a16:creationId xmlns:a16="http://schemas.microsoft.com/office/drawing/2014/main" id="{EB8C9814-E6B6-4764-AB5C-E40BB72FCF69}"/>
              </a:ext>
            </a:extLst>
          </p:cNvPr>
          <p:cNvCxnSpPr/>
          <p:nvPr/>
        </p:nvCxnSpPr>
        <p:spPr>
          <a:xfrm flipH="1">
            <a:off x="6282958" y="1564941"/>
            <a:ext cx="0" cy="498137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DD4E38FA-8CD4-4CBC-B337-F220E3C1B42A}"/>
              </a:ext>
            </a:extLst>
          </p:cNvPr>
          <p:cNvSpPr/>
          <p:nvPr/>
        </p:nvSpPr>
        <p:spPr>
          <a:xfrm>
            <a:off x="6454120" y="1447635"/>
            <a:ext cx="5201152" cy="266124"/>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CKAN</a:t>
            </a:r>
            <a:r>
              <a:rPr lang="ja-JP" altLang="en-US" sz="1400" dirty="0">
                <a:solidFill>
                  <a:schemeClr val="tx1"/>
                </a:solidFill>
                <a:latin typeface="Meiryo UI" panose="020B0604030504040204" pitchFamily="50" charset="-128"/>
                <a:ea typeface="Meiryo UI" panose="020B0604030504040204" pitchFamily="50" charset="-128"/>
              </a:rPr>
              <a:t>のデータモデル</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B5E6A2C9-FAE5-468E-A456-1E0DCB62EAD2}"/>
              </a:ext>
            </a:extLst>
          </p:cNvPr>
          <p:cNvSpPr/>
          <p:nvPr/>
        </p:nvSpPr>
        <p:spPr>
          <a:xfrm>
            <a:off x="6077759" y="3560969"/>
            <a:ext cx="471298" cy="843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7" name="正方形/長方形 16">
            <a:extLst>
              <a:ext uri="{FF2B5EF4-FFF2-40B4-BE49-F238E27FC236}">
                <a16:creationId xmlns:a16="http://schemas.microsoft.com/office/drawing/2014/main" id="{89A30417-932E-4C3A-8EF3-84831B70CA71}"/>
              </a:ext>
            </a:extLst>
          </p:cNvPr>
          <p:cNvSpPr/>
          <p:nvPr/>
        </p:nvSpPr>
        <p:spPr>
          <a:xfrm>
            <a:off x="8762825" y="6066241"/>
            <a:ext cx="2773690" cy="553998"/>
          </a:xfrm>
          <a:prstGeom prst="rect">
            <a:avLst/>
          </a:prstGeom>
          <a:ln>
            <a:solidFill>
              <a:schemeClr val="accent6">
                <a:lumMod val="75000"/>
              </a:schemeClr>
            </a:solidFill>
          </a:ln>
        </p:spPr>
        <p:txBody>
          <a:bodyPr wrap="square">
            <a:spAutoFit/>
          </a:bodyPr>
          <a:lstStyle/>
          <a:p>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DCAT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のカタログ</a:t>
            </a:r>
            <a:r>
              <a:rPr lang="ja-JP" altLang="en-US" sz="1000" dirty="0">
                <a:latin typeface="Meiryo UI" panose="020B0604030504040204" pitchFamily="50" charset="-128"/>
                <a:ea typeface="Meiryo UI" panose="020B0604030504040204" pitchFamily="50" charset="-128"/>
              </a:rPr>
              <a:t>クラスに</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対応する</a:t>
            </a:r>
            <a:r>
              <a:rPr lang="en-US" altLang="ja-JP" sz="1000" dirty="0">
                <a:latin typeface="Meiryo UI" panose="020B0604030504040204" pitchFamily="50" charset="-128"/>
                <a:ea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rPr>
              <a:t>の変数が存在しないため、</a:t>
            </a:r>
            <a:r>
              <a:rPr lang="en-US" altLang="ja-JP" sz="1000" dirty="0">
                <a:latin typeface="Meiryo UI" panose="020B0604030504040204" pitchFamily="50" charset="-128"/>
                <a:ea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rPr>
              <a:t>の</a:t>
            </a:r>
            <a:r>
              <a:rPr lang="en-US" altLang="ja-JP" sz="1000" dirty="0">
                <a:latin typeface="Meiryo UI" panose="020B0604030504040204" pitchFamily="50" charset="-128"/>
                <a:ea typeface="Meiryo UI" panose="020B0604030504040204" pitchFamily="50" charset="-128"/>
              </a:rPr>
              <a:t>Configuration</a:t>
            </a:r>
            <a:r>
              <a:rPr lang="ja-JP" altLang="en-US" sz="1000" dirty="0">
                <a:latin typeface="Meiryo UI" panose="020B0604030504040204" pitchFamily="50" charset="-128"/>
                <a:ea typeface="Meiryo UI" panose="020B0604030504040204" pitchFamily="50" charset="-128"/>
              </a:rPr>
              <a:t>ファイルにマッピングすることで対応</a:t>
            </a:r>
          </a:p>
        </p:txBody>
      </p:sp>
      <p:sp>
        <p:nvSpPr>
          <p:cNvPr id="18" name="正方形/長方形 17">
            <a:extLst>
              <a:ext uri="{FF2B5EF4-FFF2-40B4-BE49-F238E27FC236}">
                <a16:creationId xmlns:a16="http://schemas.microsoft.com/office/drawing/2014/main" id="{5AC1D3C7-CD72-4526-B069-19D64261F9CE}"/>
              </a:ext>
            </a:extLst>
          </p:cNvPr>
          <p:cNvSpPr/>
          <p:nvPr/>
        </p:nvSpPr>
        <p:spPr>
          <a:xfrm>
            <a:off x="9627546" y="2137037"/>
            <a:ext cx="461503" cy="253118"/>
          </a:xfrm>
          <a:prstGeom prst="rect">
            <a:avLst/>
          </a:prstGeom>
          <a:ln>
            <a:noFill/>
          </a:ln>
        </p:spPr>
        <p:txBody>
          <a:bodyPr wrap="square">
            <a:spAutoFit/>
          </a:bodyPr>
          <a:lstStyle/>
          <a:p>
            <a:r>
              <a:rPr lang="ja-JP" altLang="en-US" sz="1477"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477"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F7B0A32E-B18A-41EA-A9EA-DE5606E54FDE}"/>
              </a:ext>
            </a:extLst>
          </p:cNvPr>
          <p:cNvGrpSpPr/>
          <p:nvPr/>
        </p:nvGrpSpPr>
        <p:grpSpPr>
          <a:xfrm>
            <a:off x="3996253" y="6058955"/>
            <a:ext cx="4524592" cy="577081"/>
            <a:chOff x="3166727" y="6048172"/>
            <a:chExt cx="3672257" cy="592104"/>
          </a:xfrm>
        </p:grpSpPr>
        <p:sp>
          <p:nvSpPr>
            <p:cNvPr id="19" name="正方形/長方形 18">
              <a:extLst>
                <a:ext uri="{FF2B5EF4-FFF2-40B4-BE49-F238E27FC236}">
                  <a16:creationId xmlns:a16="http://schemas.microsoft.com/office/drawing/2014/main" id="{9734A01F-C808-428F-B87E-C50F680F53A1}"/>
                </a:ext>
              </a:extLst>
            </p:cNvPr>
            <p:cNvSpPr/>
            <p:nvPr/>
          </p:nvSpPr>
          <p:spPr>
            <a:xfrm>
              <a:off x="3221049" y="6060741"/>
              <a:ext cx="3484551" cy="536709"/>
            </a:xfrm>
            <a:prstGeom prst="rect">
              <a:avLst/>
            </a:prstGeom>
            <a:solidFill>
              <a:schemeClr val="bg1"/>
            </a:solidFill>
            <a:ln>
              <a:solidFill>
                <a:schemeClr val="accent6">
                  <a:lumMod val="75000"/>
                </a:schemeClr>
              </a:solidFill>
            </a:ln>
          </p:spPr>
          <p:txBody>
            <a:bodyPr wrap="square">
              <a:spAutoFit/>
            </a:bodyPr>
            <a:lstStyle/>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a:p>
              <a:pPr algn="ctr"/>
              <a:endParaRPr lang="en-US" altLang="ja-JP" sz="123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A62402E0-A5ED-4ECA-AC16-580EC9537DD5}"/>
                </a:ext>
              </a:extLst>
            </p:cNvPr>
            <p:cNvSpPr/>
            <p:nvPr/>
          </p:nvSpPr>
          <p:spPr>
            <a:xfrm>
              <a:off x="3166727" y="6048172"/>
              <a:ext cx="3672257" cy="592104"/>
            </a:xfrm>
            <a:prstGeom prst="rect">
              <a:avLst/>
            </a:prstGeom>
            <a:noFill/>
            <a:ln>
              <a:noFill/>
            </a:ln>
          </p:spPr>
          <p:txBody>
            <a:bodyPr wrap="square">
              <a:spAutoFit/>
            </a:bodyPr>
            <a:lstStyle/>
            <a:p>
              <a:r>
                <a:rPr lang="en-US" altLang="ja-JP" sz="1050" dirty="0">
                  <a:latin typeface="Meiryo UI"/>
                  <a:ea typeface="Meiryo UI"/>
                </a:rPr>
                <a:t>SIP</a:t>
              </a:r>
              <a:r>
                <a:rPr lang="ja-JP" altLang="en-US" sz="1050" dirty="0">
                  <a:latin typeface="Meiryo UI"/>
                  <a:ea typeface="Meiryo UI"/>
                </a:rPr>
                <a:t>データカタログ項目</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データモデル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データモデル　</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Dataset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Package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パッケージ</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p>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Distribution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配信</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Resource</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リソース</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59" name="正方形/長方形 58">
            <a:extLst>
              <a:ext uri="{FF2B5EF4-FFF2-40B4-BE49-F238E27FC236}">
                <a16:creationId xmlns:a16="http://schemas.microsoft.com/office/drawing/2014/main" id="{2753544E-090C-4A95-B416-5CBC630F5BB3}"/>
              </a:ext>
            </a:extLst>
          </p:cNvPr>
          <p:cNvSpPr/>
          <p:nvPr/>
        </p:nvSpPr>
        <p:spPr>
          <a:xfrm>
            <a:off x="388510" y="1466120"/>
            <a:ext cx="5609851" cy="266124"/>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SIP</a:t>
            </a:r>
            <a:r>
              <a:rPr lang="ja-JP" altLang="en-US" sz="1400" dirty="0">
                <a:solidFill>
                  <a:schemeClr val="tx1"/>
                </a:solidFill>
                <a:latin typeface="Meiryo UI" panose="020B0604030504040204" pitchFamily="50" charset="-128"/>
                <a:ea typeface="Meiryo UI" panose="020B0604030504040204" pitchFamily="50" charset="-128"/>
              </a:rPr>
              <a:t>として選定した</a:t>
            </a:r>
            <a:r>
              <a:rPr lang="en-US" altLang="ja-JP" sz="1400" dirty="0">
                <a:solidFill>
                  <a:schemeClr val="tx1"/>
                </a:solidFill>
                <a:latin typeface="Meiryo UI" panose="020B0604030504040204" pitchFamily="50" charset="-128"/>
                <a:ea typeface="Meiryo UI" panose="020B0604030504040204" pitchFamily="50" charset="-128"/>
              </a:rPr>
              <a:t>W3C DCAT2.0</a:t>
            </a:r>
            <a:r>
              <a:rPr lang="ja-JP" altLang="en-US" sz="1400" dirty="0">
                <a:solidFill>
                  <a:schemeClr val="tx1"/>
                </a:solidFill>
                <a:latin typeface="Meiryo UI" panose="020B0604030504040204" pitchFamily="50" charset="-128"/>
                <a:ea typeface="Meiryo UI" panose="020B0604030504040204" pitchFamily="50" charset="-128"/>
              </a:rPr>
              <a:t>のデータモデルに対する拡張</a:t>
            </a:r>
          </a:p>
        </p:txBody>
      </p:sp>
      <p:sp>
        <p:nvSpPr>
          <p:cNvPr id="61" name="正方形/長方形 60">
            <a:extLst>
              <a:ext uri="{FF2B5EF4-FFF2-40B4-BE49-F238E27FC236}">
                <a16:creationId xmlns:a16="http://schemas.microsoft.com/office/drawing/2014/main" id="{5763C559-C502-4643-B028-5BEE3A29BECC}"/>
              </a:ext>
            </a:extLst>
          </p:cNvPr>
          <p:cNvSpPr/>
          <p:nvPr/>
        </p:nvSpPr>
        <p:spPr>
          <a:xfrm>
            <a:off x="1148513" y="1848418"/>
            <a:ext cx="2653478" cy="42857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200" dirty="0">
                <a:solidFill>
                  <a:srgbClr val="000000"/>
                </a:solidFill>
                <a:latin typeface="Meiryo UI" panose="020B0604030504040204" pitchFamily="50" charset="-128"/>
                <a:ea typeface="Meiryo UI" panose="020B0604030504040204" pitchFamily="50" charset="-128"/>
              </a:rPr>
              <a:t>SIP </a:t>
            </a:r>
            <a:r>
              <a:rPr lang="ja-JP" altLang="en-US" sz="1200" dirty="0">
                <a:solidFill>
                  <a:srgbClr val="000000"/>
                </a:solidFill>
                <a:latin typeface="Meiryo UI" panose="020B0604030504040204" pitchFamily="50" charset="-128"/>
                <a:ea typeface="Meiryo UI" panose="020B0604030504040204" pitchFamily="50" charset="-128"/>
              </a:rPr>
              <a:t>データカタログ項目　</a:t>
            </a:r>
            <a:r>
              <a:rPr lang="en-US" altLang="ja-JP" sz="1200" dirty="0">
                <a:solidFill>
                  <a:srgbClr val="000000"/>
                </a:solidFill>
                <a:latin typeface="Meiryo UI" panose="020B0604030504040204" pitchFamily="50" charset="-128"/>
                <a:ea typeface="Meiryo UI" panose="020B0604030504040204" pitchFamily="50" charset="-128"/>
              </a:rPr>
              <a:t>Data Model</a:t>
            </a:r>
          </a:p>
          <a:p>
            <a:r>
              <a:rPr lang="en-US" altLang="ja-JP" sz="1000" dirty="0">
                <a:solidFill>
                  <a:srgbClr val="000000"/>
                </a:solidFill>
                <a:latin typeface="Meiryo UI" panose="020B0604030504040204" pitchFamily="50" charset="-128"/>
                <a:ea typeface="Meiryo UI" panose="020B0604030504040204" pitchFamily="50" charset="-128"/>
              </a:rPr>
              <a:t>(DSA</a:t>
            </a:r>
            <a:r>
              <a:rPr lang="ja-JP" altLang="en-US" sz="1000" dirty="0">
                <a:solidFill>
                  <a:srgbClr val="000000"/>
                </a:solidFill>
                <a:latin typeface="Meiryo UI" panose="020B0604030504040204" pitchFamily="50" charset="-128"/>
                <a:ea typeface="Meiryo UI" panose="020B0604030504040204" pitchFamily="50" charset="-128"/>
              </a:rPr>
              <a:t>ベース：</a:t>
            </a:r>
            <a:r>
              <a:rPr lang="en-US" altLang="ja-JP" sz="1000" dirty="0">
                <a:solidFill>
                  <a:srgbClr val="000000"/>
                </a:solidFill>
                <a:latin typeface="Meiryo UI" panose="020B0604030504040204" pitchFamily="50" charset="-128"/>
                <a:ea typeface="Meiryo UI" panose="020B0604030504040204" pitchFamily="50" charset="-128"/>
              </a:rPr>
              <a:t>W3C DCAT, </a:t>
            </a:r>
            <a:r>
              <a:rPr lang="ja-JP" altLang="en-US" sz="1000" dirty="0">
                <a:solidFill>
                  <a:srgbClr val="000000"/>
                </a:solidFill>
                <a:latin typeface="Meiryo UI" panose="020B0604030504040204" pitchFamily="50" charset="-128"/>
                <a:ea typeface="Meiryo UI" panose="020B0604030504040204" pitchFamily="50" charset="-128"/>
              </a:rPr>
              <a:t>利用条件他</a:t>
            </a:r>
            <a:r>
              <a:rPr lang="en-US" altLang="ja-JP" sz="1000" dirty="0">
                <a:solidFill>
                  <a:srgbClr val="000000"/>
                </a:solidFill>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grpSp>
        <p:nvGrpSpPr>
          <p:cNvPr id="62" name="グループ化 61">
            <a:extLst>
              <a:ext uri="{FF2B5EF4-FFF2-40B4-BE49-F238E27FC236}">
                <a16:creationId xmlns:a16="http://schemas.microsoft.com/office/drawing/2014/main" id="{EA5616EA-22E2-41EA-ACE2-8C62CBFC75DA}"/>
              </a:ext>
            </a:extLst>
          </p:cNvPr>
          <p:cNvGrpSpPr/>
          <p:nvPr/>
        </p:nvGrpSpPr>
        <p:grpSpPr>
          <a:xfrm>
            <a:off x="428407" y="1829825"/>
            <a:ext cx="762883" cy="531788"/>
            <a:chOff x="47359" y="42649"/>
            <a:chExt cx="720080" cy="439018"/>
          </a:xfrm>
        </p:grpSpPr>
        <p:sp>
          <p:nvSpPr>
            <p:cNvPr id="63" name="メモ 51">
              <a:extLst>
                <a:ext uri="{FF2B5EF4-FFF2-40B4-BE49-F238E27FC236}">
                  <a16:creationId xmlns:a16="http://schemas.microsoft.com/office/drawing/2014/main" id="{300B39E7-6EA2-4C9D-B833-42F53F37809C}"/>
                </a:ext>
              </a:extLst>
            </p:cNvPr>
            <p:cNvSpPr/>
            <p:nvPr/>
          </p:nvSpPr>
          <p:spPr>
            <a:xfrm>
              <a:off x="47359" y="42649"/>
              <a:ext cx="720080" cy="439018"/>
            </a:xfrm>
            <a:prstGeom prst="foldedCorner">
              <a:avLst/>
            </a:prstGeom>
            <a:solidFill>
              <a:srgbClr val="FFFF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2E8DC289-D815-40C1-AF62-259F31DF67A5}"/>
                </a:ext>
              </a:extLst>
            </p:cNvPr>
            <p:cNvSpPr/>
            <p:nvPr/>
          </p:nvSpPr>
          <p:spPr>
            <a:xfrm>
              <a:off x="73736" y="58372"/>
              <a:ext cx="651587" cy="419240"/>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SIP</a:t>
              </a:r>
              <a:r>
                <a:rPr lang="ja-JP" altLang="en-US" dirty="0">
                  <a:latin typeface="Meiryo UI" panose="020B0604030504040204" pitchFamily="50" charset="-128"/>
                  <a:ea typeface="Meiryo UI" panose="020B0604030504040204" pitchFamily="50" charset="-128"/>
                </a:rPr>
                <a:t>データ</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カタログ</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項目仕様</a:t>
              </a:r>
            </a:p>
          </p:txBody>
        </p:sp>
      </p:grpSp>
      <p:grpSp>
        <p:nvGrpSpPr>
          <p:cNvPr id="65" name="グループ化 64">
            <a:extLst>
              <a:ext uri="{FF2B5EF4-FFF2-40B4-BE49-F238E27FC236}">
                <a16:creationId xmlns:a16="http://schemas.microsoft.com/office/drawing/2014/main" id="{DC95C18F-6EBB-4C42-8BBA-5BFD372F725C}"/>
              </a:ext>
            </a:extLst>
          </p:cNvPr>
          <p:cNvGrpSpPr/>
          <p:nvPr/>
        </p:nvGrpSpPr>
        <p:grpSpPr>
          <a:xfrm>
            <a:off x="760989" y="2301851"/>
            <a:ext cx="5451318" cy="4243630"/>
            <a:chOff x="4945585" y="2231841"/>
            <a:chExt cx="4424408" cy="4354101"/>
          </a:xfrm>
        </p:grpSpPr>
        <p:grpSp>
          <p:nvGrpSpPr>
            <p:cNvPr id="66" name="グループ化 65">
              <a:extLst>
                <a:ext uri="{FF2B5EF4-FFF2-40B4-BE49-F238E27FC236}">
                  <a16:creationId xmlns:a16="http://schemas.microsoft.com/office/drawing/2014/main" id="{27A3BC91-04E7-4659-8DF6-BA372A55FD72}"/>
                </a:ext>
              </a:extLst>
            </p:cNvPr>
            <p:cNvGrpSpPr/>
            <p:nvPr/>
          </p:nvGrpSpPr>
          <p:grpSpPr>
            <a:xfrm>
              <a:off x="6276636" y="6055766"/>
              <a:ext cx="1202745" cy="521051"/>
              <a:chOff x="6305637" y="6040026"/>
              <a:chExt cx="1202745" cy="521051"/>
            </a:xfrm>
          </p:grpSpPr>
          <p:sp>
            <p:nvSpPr>
              <p:cNvPr id="91" name="正方形/長方形 90">
                <a:extLst>
                  <a:ext uri="{FF2B5EF4-FFF2-40B4-BE49-F238E27FC236}">
                    <a16:creationId xmlns:a16="http://schemas.microsoft.com/office/drawing/2014/main" id="{EFA361F4-8B66-4DEE-A444-EE4DA1290B6D}"/>
                  </a:ext>
                </a:extLst>
              </p:cNvPr>
              <p:cNvSpPr/>
              <p:nvPr/>
            </p:nvSpPr>
            <p:spPr>
              <a:xfrm>
                <a:off x="6311701" y="6040026"/>
                <a:ext cx="1196681" cy="52105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CADDE</a:t>
                </a:r>
              </a:p>
              <a:p>
                <a:r>
                  <a:rPr lang="ja-JP" altLang="en-US" sz="1000" dirty="0">
                    <a:latin typeface="Meiryo UI" panose="020B0604030504040204" pitchFamily="50" charset="-128"/>
                    <a:ea typeface="Meiryo UI" panose="020B0604030504040204" pitchFamily="50" charset="-128"/>
                  </a:rPr>
                  <a:t>コネクタ制御</a:t>
                </a:r>
                <a:endParaRPr lang="en-US" altLang="ja-JP" sz="1000" dirty="0">
                  <a:latin typeface="Meiryo UI" panose="020B0604030504040204" pitchFamily="50" charset="-128"/>
                  <a:ea typeface="Meiryo UI" panose="020B0604030504040204" pitchFamily="50" charset="-128"/>
                </a:endParaRPr>
              </a:p>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データ取得に必要な項目</a:t>
                </a:r>
                <a:r>
                  <a:rPr lang="en-US" altLang="ja-JP" sz="700" dirty="0">
                    <a:latin typeface="Meiryo UI" panose="020B0604030504040204" pitchFamily="50" charset="-128"/>
                    <a:ea typeface="Meiryo UI" panose="020B0604030504040204" pitchFamily="50" charset="-128"/>
                  </a:rPr>
                  <a:t>)</a:t>
                </a:r>
              </a:p>
            </p:txBody>
          </p:sp>
          <p:sp>
            <p:nvSpPr>
              <p:cNvPr id="92" name="正方形/長方形 91">
                <a:extLst>
                  <a:ext uri="{FF2B5EF4-FFF2-40B4-BE49-F238E27FC236}">
                    <a16:creationId xmlns:a16="http://schemas.microsoft.com/office/drawing/2014/main" id="{10849F28-94BF-4BC7-9D1A-23DB34312444}"/>
                  </a:ext>
                </a:extLst>
              </p:cNvPr>
              <p:cNvSpPr/>
              <p:nvPr/>
            </p:nvSpPr>
            <p:spPr>
              <a:xfrm>
                <a:off x="6305637" y="6060074"/>
                <a:ext cx="1024245" cy="491264"/>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31">
                  <a:latin typeface="Meiryo UI" panose="020B0604030504040204" pitchFamily="50" charset="-128"/>
                  <a:ea typeface="Meiryo UI" panose="020B0604030504040204" pitchFamily="50" charset="-128"/>
                </a:endParaRPr>
              </a:p>
            </p:txBody>
          </p:sp>
        </p:grpSp>
        <p:grpSp>
          <p:nvGrpSpPr>
            <p:cNvPr id="67" name="グループ化 66">
              <a:extLst>
                <a:ext uri="{FF2B5EF4-FFF2-40B4-BE49-F238E27FC236}">
                  <a16:creationId xmlns:a16="http://schemas.microsoft.com/office/drawing/2014/main" id="{FDC094ED-FA71-47AE-A645-6E9986211E7A}"/>
                </a:ext>
              </a:extLst>
            </p:cNvPr>
            <p:cNvGrpSpPr/>
            <p:nvPr/>
          </p:nvGrpSpPr>
          <p:grpSpPr>
            <a:xfrm>
              <a:off x="8253993" y="2231841"/>
              <a:ext cx="1116000" cy="415491"/>
              <a:chOff x="8326128" y="2251283"/>
              <a:chExt cx="1095430" cy="415491"/>
            </a:xfrm>
          </p:grpSpPr>
          <p:sp>
            <p:nvSpPr>
              <p:cNvPr id="89" name="正方形/長方形 88">
                <a:extLst>
                  <a:ext uri="{FF2B5EF4-FFF2-40B4-BE49-F238E27FC236}">
                    <a16:creationId xmlns:a16="http://schemas.microsoft.com/office/drawing/2014/main" id="{5180E38B-7C7F-4598-B76B-2A0D42CE7438}"/>
                  </a:ext>
                </a:extLst>
              </p:cNvPr>
              <p:cNvSpPr/>
              <p:nvPr/>
            </p:nvSpPr>
            <p:spPr>
              <a:xfrm>
                <a:off x="8338318" y="2251283"/>
                <a:ext cx="1037371" cy="410526"/>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語彙、用語</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の項目</a:t>
                </a:r>
              </a:p>
            </p:txBody>
          </p:sp>
          <p:sp>
            <p:nvSpPr>
              <p:cNvPr id="90" name="正方形/長方形 89">
                <a:extLst>
                  <a:ext uri="{FF2B5EF4-FFF2-40B4-BE49-F238E27FC236}">
                    <a16:creationId xmlns:a16="http://schemas.microsoft.com/office/drawing/2014/main" id="{99A847C6-958C-4051-97A6-599682D4ACAA}"/>
                  </a:ext>
                </a:extLst>
              </p:cNvPr>
              <p:cNvSpPr/>
              <p:nvPr/>
            </p:nvSpPr>
            <p:spPr>
              <a:xfrm>
                <a:off x="8326128" y="2251631"/>
                <a:ext cx="1095430" cy="4151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grpSp>
          <p:nvGrpSpPr>
            <p:cNvPr id="68" name="グループ化 67">
              <a:extLst>
                <a:ext uri="{FF2B5EF4-FFF2-40B4-BE49-F238E27FC236}">
                  <a16:creationId xmlns:a16="http://schemas.microsoft.com/office/drawing/2014/main" id="{DD2A61B6-2525-46DC-952C-08819D2B7686}"/>
                </a:ext>
              </a:extLst>
            </p:cNvPr>
            <p:cNvGrpSpPr/>
            <p:nvPr/>
          </p:nvGrpSpPr>
          <p:grpSpPr>
            <a:xfrm>
              <a:off x="8253993" y="2721522"/>
              <a:ext cx="1116000" cy="271803"/>
              <a:chOff x="8326127" y="2744570"/>
              <a:chExt cx="1095431" cy="271803"/>
            </a:xfrm>
          </p:grpSpPr>
          <p:sp>
            <p:nvSpPr>
              <p:cNvPr id="87" name="正方形/長方形 86">
                <a:extLst>
                  <a:ext uri="{FF2B5EF4-FFF2-40B4-BE49-F238E27FC236}">
                    <a16:creationId xmlns:a16="http://schemas.microsoft.com/office/drawing/2014/main" id="{9D9927AA-24B4-4588-8CC7-B077C3003A4C}"/>
                  </a:ext>
                </a:extLst>
              </p:cNvPr>
              <p:cNvSpPr/>
              <p:nvPr/>
            </p:nvSpPr>
            <p:spPr>
              <a:xfrm>
                <a:off x="8351901" y="2759720"/>
                <a:ext cx="1061785" cy="252631"/>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データ利用条件</a:t>
                </a:r>
              </a:p>
            </p:txBody>
          </p:sp>
          <p:sp>
            <p:nvSpPr>
              <p:cNvPr id="88" name="正方形/長方形 87">
                <a:extLst>
                  <a:ext uri="{FF2B5EF4-FFF2-40B4-BE49-F238E27FC236}">
                    <a16:creationId xmlns:a16="http://schemas.microsoft.com/office/drawing/2014/main" id="{498D394E-87DB-4664-9F7B-41FB474B7E6F}"/>
                  </a:ext>
                </a:extLst>
              </p:cNvPr>
              <p:cNvSpPr/>
              <p:nvPr/>
            </p:nvSpPr>
            <p:spPr>
              <a:xfrm>
                <a:off x="8326127" y="2744570"/>
                <a:ext cx="1095431" cy="2718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69" name="テキスト ボックス 134">
              <a:extLst>
                <a:ext uri="{FF2B5EF4-FFF2-40B4-BE49-F238E27FC236}">
                  <a16:creationId xmlns:a16="http://schemas.microsoft.com/office/drawing/2014/main" id="{7026AA93-A91A-4BED-88F4-A17C3A5AB26A}"/>
                </a:ext>
              </a:extLst>
            </p:cNvPr>
            <p:cNvSpPr txBox="1"/>
            <p:nvPr/>
          </p:nvSpPr>
          <p:spPr>
            <a:xfrm>
              <a:off x="5457196"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grpSp>
          <p:nvGrpSpPr>
            <p:cNvPr id="70" name="グループ化 69">
              <a:extLst>
                <a:ext uri="{FF2B5EF4-FFF2-40B4-BE49-F238E27FC236}">
                  <a16:creationId xmlns:a16="http://schemas.microsoft.com/office/drawing/2014/main" id="{1BC00947-154B-41A1-B636-BC12EAD25F84}"/>
                </a:ext>
              </a:extLst>
            </p:cNvPr>
            <p:cNvGrpSpPr/>
            <p:nvPr/>
          </p:nvGrpSpPr>
          <p:grpSpPr>
            <a:xfrm>
              <a:off x="4945585" y="6046640"/>
              <a:ext cx="1111198" cy="539302"/>
              <a:chOff x="4945585" y="6000920"/>
              <a:chExt cx="1111198" cy="539302"/>
            </a:xfrm>
          </p:grpSpPr>
          <p:sp>
            <p:nvSpPr>
              <p:cNvPr id="85" name="正方形/長方形 84">
                <a:extLst>
                  <a:ext uri="{FF2B5EF4-FFF2-40B4-BE49-F238E27FC236}">
                    <a16:creationId xmlns:a16="http://schemas.microsoft.com/office/drawing/2014/main" id="{48C82D95-3EE0-4EAA-8044-48D316F4EFDE}"/>
                  </a:ext>
                </a:extLst>
              </p:cNvPr>
              <p:cNvSpPr/>
              <p:nvPr/>
            </p:nvSpPr>
            <p:spPr>
              <a:xfrm>
                <a:off x="4945721" y="6000920"/>
                <a:ext cx="1106673" cy="539302"/>
              </a:xfrm>
              <a:prstGeom prst="rect">
                <a:avLst/>
              </a:prstGeom>
              <a:ln>
                <a:noFill/>
              </a:ln>
            </p:spPr>
            <p:txBody>
              <a:bodyPr wrap="square"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000" dirty="0">
                    <a:latin typeface="Meiryo UI" panose="020B0604030504040204" pitchFamily="50" charset="-128"/>
                    <a:ea typeface="Meiryo UI" panose="020B0604030504040204" pitchFamily="50" charset="-128"/>
                  </a:rPr>
                  <a:t>データ情報</a:t>
                </a:r>
                <a:endParaRPr lang="en-US" altLang="ja-JP" sz="1000" dirty="0">
                  <a:latin typeface="Meiryo UI" panose="020B0604030504040204" pitchFamily="50" charset="-128"/>
                  <a:ea typeface="Meiryo UI" panose="020B0604030504040204" pitchFamily="50" charset="-128"/>
                </a:endParaRP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Schema</a:t>
                </a:r>
                <a:r>
                  <a:rPr lang="ja-JP" altLang="en-US" sz="1000" dirty="0">
                    <a:latin typeface="Meiryo UI" panose="020B0604030504040204" pitchFamily="50" charset="-128"/>
                    <a:ea typeface="Meiryo UI" panose="020B0604030504040204" pitchFamily="50" charset="-128"/>
                  </a:rPr>
                  <a:t>への</a:t>
                </a:r>
                <a:r>
                  <a:rPr lang="en-US" altLang="ja-JP" sz="1000" dirty="0">
                    <a:latin typeface="Meiryo UI" panose="020B0604030504040204" pitchFamily="50" charset="-128"/>
                    <a:ea typeface="Meiryo UI" panose="020B0604030504040204" pitchFamily="50" charset="-128"/>
                  </a:rPr>
                  <a:t>URL)</a:t>
                </a:r>
              </a:p>
              <a:p>
                <a:pPr algn="l"/>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a:t>
                </a:r>
              </a:p>
            </p:txBody>
          </p:sp>
          <p:sp>
            <p:nvSpPr>
              <p:cNvPr id="86" name="正方形/長方形 85">
                <a:extLst>
                  <a:ext uri="{FF2B5EF4-FFF2-40B4-BE49-F238E27FC236}">
                    <a16:creationId xmlns:a16="http://schemas.microsoft.com/office/drawing/2014/main" id="{8BAF2E1E-83DB-436C-B78F-B177D47514EA}"/>
                  </a:ext>
                </a:extLst>
              </p:cNvPr>
              <p:cNvSpPr/>
              <p:nvPr/>
            </p:nvSpPr>
            <p:spPr>
              <a:xfrm>
                <a:off x="4945585" y="6017933"/>
                <a:ext cx="1111198" cy="4920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723">
                  <a:latin typeface="Meiryo UI" panose="020B0604030504040204" pitchFamily="50" charset="-128"/>
                  <a:ea typeface="Meiryo UI" panose="020B0604030504040204" pitchFamily="50" charset="-128"/>
                </a:endParaRPr>
              </a:p>
            </p:txBody>
          </p:sp>
        </p:grpSp>
        <p:sp>
          <p:nvSpPr>
            <p:cNvPr id="71" name="テキスト ボックス 65">
              <a:extLst>
                <a:ext uri="{FF2B5EF4-FFF2-40B4-BE49-F238E27FC236}">
                  <a16:creationId xmlns:a16="http://schemas.microsoft.com/office/drawing/2014/main" id="{3E013E56-9196-45D4-BA4A-AE3DC77AB823}"/>
                </a:ext>
              </a:extLst>
            </p:cNvPr>
            <p:cNvSpPr txBox="1"/>
            <p:nvPr/>
          </p:nvSpPr>
          <p:spPr>
            <a:xfrm>
              <a:off x="8019855" y="3262867"/>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81FF8F4D-F0E1-4090-8B5E-D28435FB24D2}"/>
                </a:ext>
              </a:extLst>
            </p:cNvPr>
            <p:cNvSpPr/>
            <p:nvPr/>
          </p:nvSpPr>
          <p:spPr>
            <a:xfrm>
              <a:off x="8253993" y="3067515"/>
              <a:ext cx="1116000" cy="412894"/>
            </a:xfrm>
            <a:prstGeom prst="rect">
              <a:avLst/>
            </a:prstGeom>
            <a:ln w="38100">
              <a:solidFill>
                <a:schemeClr val="accent4">
                  <a:lumMod val="75000"/>
                </a:schemeClr>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125444">
                <a:defRPr/>
              </a:pPr>
              <a:r>
                <a:rPr kumimoji="0" lang="en-US" altLang="ja-JP" sz="800" kern="0" dirty="0">
                  <a:solidFill>
                    <a:sysClr val="windowText" lastClr="000000"/>
                  </a:solidFill>
                  <a:latin typeface="Meiryo UI" panose="020B0604030504040204" pitchFamily="50" charset="-128"/>
                  <a:ea typeface="Meiryo UI" panose="020B0604030504040204" pitchFamily="50" charset="-128"/>
                </a:rPr>
                <a:t>CADDE</a:t>
              </a:r>
              <a:r>
                <a:rPr kumimoji="0" lang="ja-JP" altLang="en-US" sz="800" kern="0" dirty="0">
                  <a:solidFill>
                    <a:sysClr val="windowText" lastClr="000000"/>
                  </a:solidFill>
                  <a:latin typeface="Meiryo UI" panose="020B0604030504040204" pitchFamily="50" charset="-128"/>
                  <a:ea typeface="Meiryo UI" panose="020B0604030504040204" pitchFamily="50" charset="-128"/>
                </a:rPr>
                <a:t>コネクタ制御</a:t>
              </a:r>
              <a:endParaRPr kumimoji="0" lang="en-US" altLang="ja-JP" sz="800" kern="0" dirty="0">
                <a:solidFill>
                  <a:sysClr val="windowText" lastClr="000000"/>
                </a:solidFill>
                <a:latin typeface="Meiryo UI" panose="020B0604030504040204" pitchFamily="50" charset="-128"/>
                <a:ea typeface="Meiryo UI" panose="020B0604030504040204" pitchFamily="50" charset="-128"/>
              </a:endParaRPr>
            </a:p>
            <a:p>
              <a:pPr defTabSz="1125444">
                <a:defRPr/>
              </a:pP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r>
                <a:rPr kumimoji="0" lang="ja-JP" altLang="en-US" sz="600" kern="0" dirty="0">
                  <a:solidFill>
                    <a:sysClr val="windowText" lastClr="000000"/>
                  </a:solidFill>
                  <a:latin typeface="Meiryo UI" panose="020B0604030504040204" pitchFamily="50" charset="-128"/>
                  <a:ea typeface="Meiryo UI" panose="020B0604030504040204" pitchFamily="50" charset="-128"/>
                </a:rPr>
                <a:t>詳細検索に必要な項目</a:t>
              </a:r>
              <a:r>
                <a:rPr kumimoji="0" lang="en-US" altLang="ja-JP" sz="600" kern="0" dirty="0">
                  <a:solidFill>
                    <a:sysClr val="windowText" lastClr="000000"/>
                  </a:solidFill>
                  <a:latin typeface="Meiryo UI" panose="020B0604030504040204" pitchFamily="50" charset="-128"/>
                  <a:ea typeface="Meiryo UI" panose="020B0604030504040204" pitchFamily="50" charset="-128"/>
                </a:rPr>
                <a:t>)</a:t>
              </a:r>
            </a:p>
            <a:p>
              <a:pPr defTabSz="1125444">
                <a:defRPr/>
              </a:pPr>
              <a:endParaRPr kumimoji="0" lang="en-US" altLang="ja-JP" sz="615" kern="0" dirty="0">
                <a:solidFill>
                  <a:sysClr val="windowText" lastClr="000000"/>
                </a:solidFill>
                <a:latin typeface="Meiryo UI" panose="020B0604030504040204" pitchFamily="50" charset="-128"/>
                <a:ea typeface="Meiryo UI" panose="020B0604030504040204" pitchFamily="50" charset="-128"/>
              </a:endParaRPr>
            </a:p>
          </p:txBody>
        </p:sp>
        <p:sp>
          <p:nvSpPr>
            <p:cNvPr id="73" name="テキスト ボックス 132">
              <a:extLst>
                <a:ext uri="{FF2B5EF4-FFF2-40B4-BE49-F238E27FC236}">
                  <a16:creationId xmlns:a16="http://schemas.microsoft.com/office/drawing/2014/main" id="{BC5C7B80-22AC-4285-9A20-7884796576BB}"/>
                </a:ext>
              </a:extLst>
            </p:cNvPr>
            <p:cNvSpPr txBox="1"/>
            <p:nvPr/>
          </p:nvSpPr>
          <p:spPr>
            <a:xfrm>
              <a:off x="8020452" y="2252042"/>
              <a:ext cx="279835"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pic>
          <p:nvPicPr>
            <p:cNvPr id="74" name="図 73">
              <a:extLst>
                <a:ext uri="{FF2B5EF4-FFF2-40B4-BE49-F238E27FC236}">
                  <a16:creationId xmlns:a16="http://schemas.microsoft.com/office/drawing/2014/main" id="{A73E2ADE-DE9A-474E-B2F7-27DF061DE4EE}"/>
                </a:ext>
              </a:extLst>
            </p:cNvPr>
            <p:cNvPicPr>
              <a:picLocks noChangeAspect="1"/>
            </p:cNvPicPr>
            <p:nvPr/>
          </p:nvPicPr>
          <p:blipFill>
            <a:blip r:embed="rId4"/>
            <a:stretch>
              <a:fillRect/>
            </a:stretch>
          </p:blipFill>
          <p:spPr>
            <a:xfrm>
              <a:off x="5051623" y="2345634"/>
              <a:ext cx="3277258" cy="3546547"/>
            </a:xfrm>
            <a:prstGeom prst="rect">
              <a:avLst/>
            </a:prstGeom>
          </p:spPr>
        </p:pic>
        <p:cxnSp>
          <p:nvCxnSpPr>
            <p:cNvPr id="75" name="直線矢印コネクタ 74">
              <a:extLst>
                <a:ext uri="{FF2B5EF4-FFF2-40B4-BE49-F238E27FC236}">
                  <a16:creationId xmlns:a16="http://schemas.microsoft.com/office/drawing/2014/main" id="{396EC6CA-EDD2-44CA-8191-A8C2114D44B3}"/>
                </a:ext>
              </a:extLst>
            </p:cNvPr>
            <p:cNvCxnSpPr>
              <a:cxnSpLocks/>
              <a:endCxn id="86" idx="0"/>
            </p:cNvCxnSpPr>
            <p:nvPr/>
          </p:nvCxnSpPr>
          <p:spPr>
            <a:xfrm flipH="1">
              <a:off x="5501184" y="5892181"/>
              <a:ext cx="846276" cy="17147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B8D83F88-CE97-43ED-9A66-C857D3355065}"/>
                </a:ext>
              </a:extLst>
            </p:cNvPr>
            <p:cNvCxnSpPr>
              <a:cxnSpLocks/>
              <a:endCxn id="92" idx="0"/>
            </p:cNvCxnSpPr>
            <p:nvPr/>
          </p:nvCxnSpPr>
          <p:spPr>
            <a:xfrm>
              <a:off x="6340800" y="5900503"/>
              <a:ext cx="447958" cy="17531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テキスト ボックス 134">
              <a:extLst>
                <a:ext uri="{FF2B5EF4-FFF2-40B4-BE49-F238E27FC236}">
                  <a16:creationId xmlns:a16="http://schemas.microsoft.com/office/drawing/2014/main" id="{B7004D2B-514F-4989-97C0-6FF716751BA7}"/>
                </a:ext>
              </a:extLst>
            </p:cNvPr>
            <p:cNvSpPr txBox="1"/>
            <p:nvPr/>
          </p:nvSpPr>
          <p:spPr>
            <a:xfrm>
              <a:off x="6836677" y="583381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0..1</a:t>
              </a:r>
              <a:endParaRPr lang="ja-JP" altLang="en-US" sz="900" b="1" dirty="0">
                <a:latin typeface="Meiryo UI" panose="020B0604030504040204" pitchFamily="50" charset="-128"/>
                <a:ea typeface="Meiryo UI" panose="020B0604030504040204" pitchFamily="50" charset="-128"/>
              </a:endParaRPr>
            </a:p>
          </p:txBody>
        </p:sp>
        <p:cxnSp>
          <p:nvCxnSpPr>
            <p:cNvPr id="78" name="直線矢印コネクタ 77">
              <a:extLst>
                <a:ext uri="{FF2B5EF4-FFF2-40B4-BE49-F238E27FC236}">
                  <a16:creationId xmlns:a16="http://schemas.microsoft.com/office/drawing/2014/main" id="{ABFE4D93-8BD5-4136-AD21-3538E2D614E1}"/>
                </a:ext>
              </a:extLst>
            </p:cNvPr>
            <p:cNvCxnSpPr>
              <a:cxnSpLocks/>
            </p:cNvCxnSpPr>
            <p:nvPr/>
          </p:nvCxnSpPr>
          <p:spPr>
            <a:xfrm flipV="1">
              <a:off x="7565733" y="2430811"/>
              <a:ext cx="688109" cy="10340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5588AEFB-782E-462A-84CE-70FC15B6CC43}"/>
                </a:ext>
              </a:extLst>
            </p:cNvPr>
            <p:cNvCxnSpPr>
              <a:cxnSpLocks/>
            </p:cNvCxnSpPr>
            <p:nvPr/>
          </p:nvCxnSpPr>
          <p:spPr>
            <a:xfrm flipV="1">
              <a:off x="7565582" y="2854004"/>
              <a:ext cx="697939" cy="6198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E39C4B7C-43F0-4423-9404-CC5273F60D05}"/>
                </a:ext>
              </a:extLst>
            </p:cNvPr>
            <p:cNvCxnSpPr>
              <a:cxnSpLocks/>
            </p:cNvCxnSpPr>
            <p:nvPr/>
          </p:nvCxnSpPr>
          <p:spPr>
            <a:xfrm flipV="1">
              <a:off x="7565582" y="3199997"/>
              <a:ext cx="697939" cy="2648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テキスト ボックス 134">
              <a:extLst>
                <a:ext uri="{FF2B5EF4-FFF2-40B4-BE49-F238E27FC236}">
                  <a16:creationId xmlns:a16="http://schemas.microsoft.com/office/drawing/2014/main" id="{CCFF7D2E-18DC-4083-B4C2-1BC475E8B87D}"/>
                </a:ext>
              </a:extLst>
            </p:cNvPr>
            <p:cNvSpPr txBox="1"/>
            <p:nvPr/>
          </p:nvSpPr>
          <p:spPr>
            <a:xfrm>
              <a:off x="8019855" y="2708878"/>
              <a:ext cx="281029" cy="236841"/>
            </a:xfrm>
            <a:prstGeom prst="rect">
              <a:avLst/>
            </a:prstGeom>
            <a:noFill/>
          </p:spPr>
          <p:txBody>
            <a:bodyPr wrap="square" lIns="0"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sp>
          <p:nvSpPr>
            <p:cNvPr id="82" name="テキスト ボックス 134">
              <a:extLst>
                <a:ext uri="{FF2B5EF4-FFF2-40B4-BE49-F238E27FC236}">
                  <a16:creationId xmlns:a16="http://schemas.microsoft.com/office/drawing/2014/main" id="{0825E903-29DB-4C53-BAEB-DCDEA022A3EE}"/>
                </a:ext>
              </a:extLst>
            </p:cNvPr>
            <p:cNvSpPr txBox="1"/>
            <p:nvPr/>
          </p:nvSpPr>
          <p:spPr>
            <a:xfrm>
              <a:off x="7344690" y="5349681"/>
              <a:ext cx="281029"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0..*</a:t>
              </a:r>
              <a:endParaRPr lang="ja-JP" altLang="en-US" sz="900" b="1" dirty="0">
                <a:latin typeface="Meiryo UI" panose="020B0604030504040204" pitchFamily="50" charset="-128"/>
                <a:ea typeface="Meiryo UI" panose="020B0604030504040204" pitchFamily="50" charset="-128"/>
              </a:endParaRPr>
            </a:p>
          </p:txBody>
        </p:sp>
        <p:sp>
          <p:nvSpPr>
            <p:cNvPr id="83" name="テキスト ボックス 134">
              <a:extLst>
                <a:ext uri="{FF2B5EF4-FFF2-40B4-BE49-F238E27FC236}">
                  <a16:creationId xmlns:a16="http://schemas.microsoft.com/office/drawing/2014/main" id="{1C370BD6-A207-4FCC-9B5F-3FF07DB941D3}"/>
                </a:ext>
              </a:extLst>
            </p:cNvPr>
            <p:cNvSpPr txBox="1"/>
            <p:nvPr/>
          </p:nvSpPr>
          <p:spPr>
            <a:xfrm>
              <a:off x="6523144" y="4382972"/>
              <a:ext cx="211141"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1..*</a:t>
              </a:r>
              <a:endParaRPr lang="ja-JP" altLang="en-US" sz="900" b="1" dirty="0">
                <a:latin typeface="Meiryo UI" panose="020B0604030504040204" pitchFamily="50" charset="-128"/>
                <a:ea typeface="Meiryo UI" panose="020B0604030504040204" pitchFamily="50" charset="-128"/>
              </a:endParaRPr>
            </a:p>
          </p:txBody>
        </p:sp>
        <p:sp>
          <p:nvSpPr>
            <p:cNvPr id="84" name="テキスト ボックス 134">
              <a:extLst>
                <a:ext uri="{FF2B5EF4-FFF2-40B4-BE49-F238E27FC236}">
                  <a16:creationId xmlns:a16="http://schemas.microsoft.com/office/drawing/2014/main" id="{D1E7095B-CEEA-48D7-9E19-EFA35DBF6794}"/>
                </a:ext>
              </a:extLst>
            </p:cNvPr>
            <p:cNvSpPr txBox="1"/>
            <p:nvPr/>
          </p:nvSpPr>
          <p:spPr>
            <a:xfrm>
              <a:off x="6538969" y="3684744"/>
              <a:ext cx="211141" cy="14210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900" b="1" dirty="0">
                  <a:latin typeface="Meiryo UI" panose="020B0604030504040204" pitchFamily="50" charset="-128"/>
                  <a:ea typeface="Meiryo UI" panose="020B0604030504040204" pitchFamily="50" charset="-128"/>
                </a:rPr>
                <a:t>1..*</a:t>
              </a:r>
              <a:endParaRPr lang="ja-JP" altLang="en-US" sz="900" b="1" dirty="0">
                <a:latin typeface="Meiryo UI" panose="020B0604030504040204" pitchFamily="50" charset="-128"/>
                <a:ea typeface="Meiryo UI" panose="020B0604030504040204" pitchFamily="50" charset="-128"/>
              </a:endParaRPr>
            </a:p>
          </p:txBody>
        </p:sp>
      </p:grpSp>
      <p:sp>
        <p:nvSpPr>
          <p:cNvPr id="152" name="正方形/長方形 151">
            <a:extLst>
              <a:ext uri="{FF2B5EF4-FFF2-40B4-BE49-F238E27FC236}">
                <a16:creationId xmlns:a16="http://schemas.microsoft.com/office/drawing/2014/main" id="{00000000-0008-0000-0100-000006000000}"/>
              </a:ext>
            </a:extLst>
          </p:cNvPr>
          <p:cNvSpPr/>
          <p:nvPr/>
        </p:nvSpPr>
        <p:spPr>
          <a:xfrm>
            <a:off x="7484830" y="1841992"/>
            <a:ext cx="2737182" cy="261610"/>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dirty="0">
                <a:solidFill>
                  <a:srgbClr val="000000"/>
                </a:solidFill>
                <a:latin typeface="Meiryo UI" panose="020B0604030504040204" pitchFamily="50" charset="-128"/>
                <a:ea typeface="Meiryo UI" panose="020B0604030504040204" pitchFamily="50" charset="-128"/>
              </a:rPr>
              <a:t>CKAN Data Model</a:t>
            </a:r>
            <a:r>
              <a:rPr lang="ja-JP" altLang="en-US" dirty="0">
                <a:solidFill>
                  <a:srgbClr val="000000"/>
                </a:solidFill>
                <a:latin typeface="Meiryo UI" panose="020B0604030504040204" pitchFamily="50" charset="-128"/>
                <a:ea typeface="Meiryo UI" panose="020B0604030504040204" pitchFamily="50" charset="-128"/>
              </a:rPr>
              <a:t>の拡張</a:t>
            </a:r>
            <a:r>
              <a:rPr lang="en-US" altLang="ja-JP" dirty="0">
                <a:latin typeface="Meiryo UI" panose="020B0604030504040204" pitchFamily="50" charset="-128"/>
                <a:ea typeface="Meiryo UI" panose="020B0604030504040204" pitchFamily="50" charset="-128"/>
              </a:rPr>
              <a:t> </a:t>
            </a:r>
          </a:p>
        </p:txBody>
      </p:sp>
      <p:grpSp>
        <p:nvGrpSpPr>
          <p:cNvPr id="153" name="グループ化 152">
            <a:extLst>
              <a:ext uri="{FF2B5EF4-FFF2-40B4-BE49-F238E27FC236}">
                <a16:creationId xmlns:a16="http://schemas.microsoft.com/office/drawing/2014/main" id="{00000000-0008-0000-0100-000031000000}"/>
              </a:ext>
              <a:ext uri="{147F2762-F138-4A5C-976F-8EAC2B608ADB}">
                <a16:predDERef xmlns:a16="http://schemas.microsoft.com/office/drawing/2014/main" pred="{00000000-0008-0000-0100-000030000000}"/>
              </a:ext>
            </a:extLst>
          </p:cNvPr>
          <p:cNvGrpSpPr/>
          <p:nvPr/>
        </p:nvGrpSpPr>
        <p:grpSpPr>
          <a:xfrm>
            <a:off x="6600300" y="1795714"/>
            <a:ext cx="924836" cy="600164"/>
            <a:chOff x="-6594" y="-57440"/>
            <a:chExt cx="727172" cy="491554"/>
          </a:xfrm>
        </p:grpSpPr>
        <p:sp>
          <p:nvSpPr>
            <p:cNvPr id="154" name="メモ 49">
              <a:extLst>
                <a:ext uri="{FF2B5EF4-FFF2-40B4-BE49-F238E27FC236}">
                  <a16:creationId xmlns:a16="http://schemas.microsoft.com/office/drawing/2014/main" id="{00000000-0008-0000-0100-000032000000}"/>
                </a:ext>
              </a:extLst>
            </p:cNvPr>
            <p:cNvSpPr/>
            <p:nvPr/>
          </p:nvSpPr>
          <p:spPr>
            <a:xfrm>
              <a:off x="498" y="-31835"/>
              <a:ext cx="720080" cy="439018"/>
            </a:xfrm>
            <a:prstGeom prst="foldedCorner">
              <a:avLst/>
            </a:prstGeom>
            <a:solidFill>
              <a:srgbClr val="99CCF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600">
                <a:solidFill>
                  <a:schemeClr val="tx1"/>
                </a:solidFill>
                <a:latin typeface="Meiryo UI" panose="020B0604030504040204" pitchFamily="50" charset="-128"/>
                <a:ea typeface="Meiryo UI" panose="020B0604030504040204" pitchFamily="50" charset="-128"/>
              </a:endParaRPr>
            </a:p>
          </p:txBody>
        </p:sp>
        <p:sp>
          <p:nvSpPr>
            <p:cNvPr id="155" name="正方形/長方形 154">
              <a:extLst>
                <a:ext uri="{FF2B5EF4-FFF2-40B4-BE49-F238E27FC236}">
                  <a16:creationId xmlns:a16="http://schemas.microsoft.com/office/drawing/2014/main" id="{00000000-0008-0000-0100-000033000000}"/>
                </a:ext>
              </a:extLst>
            </p:cNvPr>
            <p:cNvSpPr/>
            <p:nvPr/>
          </p:nvSpPr>
          <p:spPr>
            <a:xfrm>
              <a:off x="-6594" y="-57440"/>
              <a:ext cx="727172" cy="491554"/>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dirty="0">
                  <a:latin typeface="Meiryo UI" panose="020B0604030504040204" pitchFamily="50" charset="-128"/>
                  <a:ea typeface="Meiryo UI" panose="020B0604030504040204" pitchFamily="50" charset="-128"/>
                </a:rPr>
                <a:t>CKAN</a:t>
              </a:r>
            </a:p>
            <a:p>
              <a:pPr algn="ctr"/>
              <a:r>
                <a:rPr lang="ja-JP" altLang="en-US" dirty="0">
                  <a:latin typeface="Meiryo UI" panose="020B0604030504040204" pitchFamily="50" charset="-128"/>
                  <a:ea typeface="Meiryo UI" panose="020B0604030504040204" pitchFamily="50" charset="-128"/>
                </a:rPr>
                <a:t>データ項目</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拡張</a:t>
              </a:r>
            </a:p>
          </p:txBody>
        </p:sp>
      </p:grpSp>
      <p:sp>
        <p:nvSpPr>
          <p:cNvPr id="55" name="正方形/長方形 54">
            <a:extLst>
              <a:ext uri="{FF2B5EF4-FFF2-40B4-BE49-F238E27FC236}">
                <a16:creationId xmlns:a16="http://schemas.microsoft.com/office/drawing/2014/main" id="{778DD7F2-E944-4135-BD24-8A62686D8C2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：データモデルと</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拡張データモデル</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 – 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への実装</a:t>
            </a:r>
            <a:endParaRPr lang="ja-JP" altLang="en-US" sz="2000" b="1" dirty="0">
              <a:latin typeface="Meiryo UI" panose="020B0604030504040204" pitchFamily="50" charset="-128"/>
              <a:ea typeface="Meiryo UI" panose="020B0604030504040204" pitchFamily="50" charset="-128"/>
            </a:endParaRPr>
          </a:p>
        </p:txBody>
      </p:sp>
      <p:sp>
        <p:nvSpPr>
          <p:cNvPr id="56" name="タイトル 4">
            <a:extLst>
              <a:ext uri="{FF2B5EF4-FFF2-40B4-BE49-F238E27FC236}">
                <a16:creationId xmlns:a16="http://schemas.microsoft.com/office/drawing/2014/main" id="{4FB2DE13-54D3-4C2D-9952-DC1553E402A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4" name="楕円 3">
            <a:extLst>
              <a:ext uri="{FF2B5EF4-FFF2-40B4-BE49-F238E27FC236}">
                <a16:creationId xmlns:a16="http://schemas.microsoft.com/office/drawing/2014/main" id="{907EEE3B-FEF0-406C-B8E0-AD0BE441A02C}"/>
              </a:ext>
            </a:extLst>
          </p:cNvPr>
          <p:cNvSpPr/>
          <p:nvPr/>
        </p:nvSpPr>
        <p:spPr>
          <a:xfrm>
            <a:off x="2643912" y="4431119"/>
            <a:ext cx="80287" cy="91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60" name="正方形/長方形 59">
            <a:extLst>
              <a:ext uri="{FF2B5EF4-FFF2-40B4-BE49-F238E27FC236}">
                <a16:creationId xmlns:a16="http://schemas.microsoft.com/office/drawing/2014/main" id="{0A5D8A62-B905-4E93-BC36-AEE06338F06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68337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329833" y="2347053"/>
            <a:ext cx="11557177" cy="4340185"/>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5" name="テキスト ボックス 14">
            <a:extLst>
              <a:ext uri="{FF2B5EF4-FFF2-40B4-BE49-F238E27FC236}">
                <a16:creationId xmlns:a16="http://schemas.microsoft.com/office/drawing/2014/main" id="{5B079E7B-40A1-4D9E-942E-4DDE3725DB32}"/>
              </a:ext>
            </a:extLst>
          </p:cNvPr>
          <p:cNvSpPr txBox="1"/>
          <p:nvPr/>
        </p:nvSpPr>
        <p:spPr>
          <a:xfrm>
            <a:off x="492793" y="2341469"/>
            <a:ext cx="6779077" cy="338554"/>
          </a:xfrm>
          <a:prstGeom prst="rect">
            <a:avLst/>
          </a:prstGeom>
          <a:noFill/>
        </p:spPr>
        <p:txBody>
          <a:bodyPr wrap="square">
            <a:spAutoFit/>
          </a:bodyPr>
          <a:lstStyle/>
          <a:p>
            <a:r>
              <a:rPr lang="ja-JP" altLang="en-US" sz="1600" b="1" dirty="0">
                <a:solidFill>
                  <a:schemeClr val="accent2"/>
                </a:solidFill>
                <a:latin typeface="Meiryo UI" panose="020B0604030504040204" pitchFamily="50" charset="-128"/>
                <a:ea typeface="Meiryo UI" panose="020B0604030504040204" pitchFamily="50" charset="-128"/>
              </a:rPr>
              <a:t>1）新規追加クラス、新規追加プロパティ等、語彙の拡充に関する項目</a:t>
            </a:r>
          </a:p>
        </p:txBody>
      </p:sp>
      <p:sp>
        <p:nvSpPr>
          <p:cNvPr id="10" name="四角形: 角を丸くする 9">
            <a:extLst>
              <a:ext uri="{FF2B5EF4-FFF2-40B4-BE49-F238E27FC236}">
                <a16:creationId xmlns:a16="http://schemas.microsoft.com/office/drawing/2014/main" id="{469A32AC-D977-4499-A6D6-10C54813E265}"/>
              </a:ext>
            </a:extLst>
          </p:cNvPr>
          <p:cNvSpPr/>
          <p:nvPr/>
        </p:nvSpPr>
        <p:spPr>
          <a:xfrm>
            <a:off x="329833" y="680703"/>
            <a:ext cx="11557177" cy="1567197"/>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Wingdings" panose="05000000000000000000" pitchFamily="2" charset="2"/>
              <a:buChar char="ü"/>
            </a:pPr>
            <a:r>
              <a:rPr lang="en-US" altLang="ja-JP" sz="1600" dirty="0">
                <a:solidFill>
                  <a:schemeClr val="tx1"/>
                </a:solidFill>
                <a:latin typeface="Meiryo UI"/>
                <a:ea typeface="Meiryo UI"/>
              </a:rPr>
              <a:t>W3C</a:t>
            </a:r>
            <a:r>
              <a:rPr lang="ja-JP" altLang="en-US" sz="1600" dirty="0">
                <a:solidFill>
                  <a:schemeClr val="tx1"/>
                </a:solidFill>
                <a:latin typeface="Meiryo UI"/>
                <a:ea typeface="Meiryo UI"/>
              </a:rPr>
              <a:t>が</a:t>
            </a: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を</a:t>
            </a:r>
            <a:r>
              <a:rPr lang="en-US" altLang="ja-JP" sz="1600" dirty="0">
                <a:solidFill>
                  <a:schemeClr val="tx1"/>
                </a:solidFill>
                <a:latin typeface="Meiryo UI"/>
                <a:ea typeface="Meiryo UI"/>
              </a:rPr>
              <a:t>2021</a:t>
            </a:r>
            <a:r>
              <a:rPr lang="ja-JP" altLang="en-US" sz="1600" dirty="0">
                <a:solidFill>
                  <a:schemeClr val="tx1"/>
                </a:solidFill>
                <a:latin typeface="Meiryo UI"/>
                <a:ea typeface="Meiryo UI"/>
              </a:rPr>
              <a:t>年</a:t>
            </a:r>
            <a:r>
              <a:rPr lang="en-US" altLang="ja-JP" sz="1600" dirty="0">
                <a:solidFill>
                  <a:schemeClr val="tx1"/>
                </a:solidFill>
                <a:latin typeface="Meiryo UI"/>
                <a:ea typeface="Meiryo UI"/>
              </a:rPr>
              <a:t>2</a:t>
            </a:r>
            <a:r>
              <a:rPr lang="ja-JP" altLang="en-US" sz="1600" dirty="0">
                <a:solidFill>
                  <a:schemeClr val="tx1"/>
                </a:solidFill>
                <a:latin typeface="Meiryo UI"/>
                <a:ea typeface="Meiryo UI"/>
              </a:rPr>
              <a:t>月に公開しました。</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の公開を受けて、</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分野間データ連携基盤においても、</a:t>
            </a: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で新たに採用された項目などの取込を検討しました。</a:t>
            </a:r>
            <a:endParaRPr lang="en-US" altLang="ja-JP" sz="1600" dirty="0">
              <a:solidFill>
                <a:schemeClr val="tx1"/>
              </a:solidFill>
              <a:latin typeface="Meiryo UI"/>
              <a:ea typeface="Meiryo UI"/>
            </a:endParaRPr>
          </a:p>
          <a:p>
            <a:pPr marL="285750" indent="-285750">
              <a:buFont typeface="Wingdings" panose="05000000000000000000" pitchFamily="2" charset="2"/>
              <a:buChar char="ü"/>
            </a:pPr>
            <a:r>
              <a:rPr lang="en-US" altLang="ja-JP" sz="1600" dirty="0">
                <a:solidFill>
                  <a:schemeClr val="tx1"/>
                </a:solidFill>
                <a:latin typeface="Meiryo UI"/>
                <a:ea typeface="Meiryo UI"/>
              </a:rPr>
              <a:t>DCAT2</a:t>
            </a:r>
            <a:r>
              <a:rPr lang="ja-JP" altLang="en-US" sz="1600" dirty="0">
                <a:solidFill>
                  <a:schemeClr val="tx1"/>
                </a:solidFill>
                <a:latin typeface="Meiryo UI"/>
                <a:ea typeface="Meiryo UI"/>
              </a:rPr>
              <a:t>で新たに追加された項目について、以下の方針に合致する項目を採用しており全ての項目を採用しているわけではありません。　</a:t>
            </a:r>
            <a:endParaRPr lang="en-US" altLang="ja-JP" sz="1600" dirty="0">
              <a:solidFill>
                <a:schemeClr val="tx1"/>
              </a:solidFill>
              <a:latin typeface="Meiryo UI"/>
              <a:ea typeface="Meiryo UI"/>
            </a:endParaRPr>
          </a:p>
          <a:p>
            <a:pPr marL="444500"/>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1. </a:t>
            </a:r>
            <a:r>
              <a:rPr lang="ja-JP" altLang="en-US" sz="1600" dirty="0">
                <a:solidFill>
                  <a:schemeClr val="tx1"/>
                </a:solidFill>
                <a:latin typeface="Meiryo UI"/>
                <a:ea typeface="Meiryo UI"/>
              </a:rPr>
              <a:t>ニーズが高いと想定される項目であること</a:t>
            </a:r>
            <a:endParaRPr lang="en-US" altLang="ja-JP" sz="1600" dirty="0">
              <a:solidFill>
                <a:schemeClr val="tx1"/>
              </a:solidFill>
              <a:latin typeface="Meiryo UI"/>
              <a:ea typeface="Meiryo UI"/>
            </a:endParaRPr>
          </a:p>
          <a:p>
            <a:pPr marL="444500"/>
            <a:r>
              <a:rPr lang="en-US" altLang="ja-JP" sz="1600" dirty="0">
                <a:solidFill>
                  <a:schemeClr val="tx1"/>
                </a:solidFill>
                <a:latin typeface="Meiryo UI"/>
                <a:ea typeface="Meiryo UI"/>
              </a:rPr>
              <a:t>  2. CKAN</a:t>
            </a:r>
            <a:r>
              <a:rPr lang="ja-JP" altLang="en-US" sz="1600" dirty="0">
                <a:solidFill>
                  <a:schemeClr val="tx1"/>
                </a:solidFill>
                <a:latin typeface="Meiryo UI"/>
                <a:ea typeface="Meiryo UI"/>
              </a:rPr>
              <a:t>のデータモデルに対して追加が容易であること</a:t>
            </a:r>
            <a:endParaRPr lang="en-US" altLang="ja-JP" sz="1600" dirty="0">
              <a:solidFill>
                <a:schemeClr val="tx1"/>
              </a:solidFill>
              <a:latin typeface="Meiryo UI"/>
              <a:ea typeface="Meiryo UI"/>
            </a:endParaRPr>
          </a:p>
          <a:p>
            <a:pPr marL="444500"/>
            <a:r>
              <a:rPr lang="en-US" altLang="ja-JP" sz="1600" dirty="0">
                <a:solidFill>
                  <a:schemeClr val="tx1"/>
                </a:solidFill>
                <a:latin typeface="Meiryo UI"/>
                <a:ea typeface="Meiryo UI"/>
              </a:rPr>
              <a:t>  3. SIP</a:t>
            </a:r>
            <a:r>
              <a:rPr lang="ja-JP" altLang="en-US" sz="1600" dirty="0">
                <a:solidFill>
                  <a:schemeClr val="tx1"/>
                </a:solidFill>
                <a:latin typeface="Meiryo UI"/>
                <a:ea typeface="Meiryo UI"/>
              </a:rPr>
              <a:t>データカタログ項目仕様</a:t>
            </a:r>
            <a:r>
              <a:rPr lang="en-US" altLang="ja-JP" sz="1600" dirty="0">
                <a:solidFill>
                  <a:schemeClr val="tx1"/>
                </a:solidFill>
                <a:latin typeface="Meiryo UI"/>
                <a:ea typeface="Meiryo UI"/>
              </a:rPr>
              <a:t>V1.1</a:t>
            </a:r>
            <a:r>
              <a:rPr lang="ja-JP" altLang="en-US" sz="1600" dirty="0">
                <a:solidFill>
                  <a:schemeClr val="tx1"/>
                </a:solidFill>
                <a:latin typeface="Meiryo UI"/>
                <a:ea typeface="Meiryo UI"/>
              </a:rPr>
              <a:t>で</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独自に拡張した項目・項目値との整合性がはかれること</a:t>
            </a:r>
            <a:endParaRPr lang="en-US" altLang="ja-JP" sz="1600" dirty="0">
              <a:solidFill>
                <a:schemeClr val="tx1"/>
              </a:solidFill>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3776430282"/>
              </p:ext>
            </p:extLst>
          </p:nvPr>
        </p:nvGraphicFramePr>
        <p:xfrm>
          <a:off x="547878" y="2671472"/>
          <a:ext cx="11112829" cy="3949666"/>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635108">
                  <a:extLst>
                    <a:ext uri="{9D8B030D-6E8A-4147-A177-3AD203B41FA5}">
                      <a16:colId xmlns:a16="http://schemas.microsoft.com/office/drawing/2014/main" val="3354605490"/>
                    </a:ext>
                  </a:extLst>
                </a:gridCol>
                <a:gridCol w="3332540">
                  <a:extLst>
                    <a:ext uri="{9D8B030D-6E8A-4147-A177-3AD203B41FA5}">
                      <a16:colId xmlns:a16="http://schemas.microsoft.com/office/drawing/2014/main" val="1932485781"/>
                    </a:ext>
                  </a:extLst>
                </a:gridCol>
                <a:gridCol w="3059382">
                  <a:extLst>
                    <a:ext uri="{9D8B030D-6E8A-4147-A177-3AD203B41FA5}">
                      <a16:colId xmlns:a16="http://schemas.microsoft.com/office/drawing/2014/main" val="614545393"/>
                    </a:ext>
                  </a:extLst>
                </a:gridCol>
                <a:gridCol w="2554198">
                  <a:extLst>
                    <a:ext uri="{9D8B030D-6E8A-4147-A177-3AD203B41FA5}">
                      <a16:colId xmlns:a16="http://schemas.microsoft.com/office/drawing/2014/main" val="810556282"/>
                    </a:ext>
                  </a:extLst>
                </a:gridCol>
              </a:tblGrid>
              <a:tr h="297287">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401494">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カタログにデータ関連サービスを登録できる項目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カタログの構成要素に、データ関連サービスを指定できるようになり、データ関連サービスを含めたカタログを定義できるようになった。</a:t>
                      </a:r>
                      <a:b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b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また、配信（データセットの特定の表現形式）へのアクセス手段として、アクセス</a:t>
                      </a: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URL</a:t>
                      </a: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やダウンロード</a:t>
                      </a:r>
                      <a:r>
                        <a:rPr kumimoji="1" lang="en-US" altLang="ja-JP" sz="1200" kern="1200" dirty="0">
                          <a:solidFill>
                            <a:schemeClr val="tx1"/>
                          </a:solidFill>
                          <a:effectLst/>
                          <a:latin typeface="Meiryo UI" panose="020B0604030504040204" pitchFamily="50" charset="-128"/>
                          <a:ea typeface="Meiryo UI" panose="020B0604030504040204" pitchFamily="50" charset="-128"/>
                          <a:cs typeface="+mn-cs"/>
                        </a:rPr>
                        <a:t>URL</a:t>
                      </a:r>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の定義に加えて、データ関連サービスを指定できるようになった。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5.9 A dataset available through a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6.3.5 Property: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6.7.10 Property: access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6.8 Class: Data Service</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C.4 Data services</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err="1">
                          <a:solidFill>
                            <a:schemeClr val="tx1"/>
                          </a:solidFill>
                          <a:effectLst/>
                          <a:latin typeface="Meiryo UI" panose="020B0604030504040204" pitchFamily="50" charset="-128"/>
                          <a:ea typeface="Meiryo UI" panose="020B0604030504040204" pitchFamily="50" charset="-128"/>
                          <a:cs typeface="+mn-cs"/>
                        </a:rPr>
                        <a:t>dct:titile</a:t>
                      </a:r>
                      <a:endParaRPr kumimoji="1" lang="en-US" altLang="ja-JP" sz="1200" kern="1200" dirty="0">
                        <a:solidFill>
                          <a:schemeClr val="tx1"/>
                        </a:solidFill>
                        <a:effectLst/>
                        <a:latin typeface="Meiryo UI" panose="020B0604030504040204" pitchFamily="50" charset="-128"/>
                        <a:ea typeface="Meiryo UI" panose="020B0604030504040204" pitchFamily="50" charset="-128"/>
                        <a:cs typeface="+mn-cs"/>
                      </a:endParaRPr>
                    </a:p>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err="1">
                          <a:solidFill>
                            <a:schemeClr val="tx1"/>
                          </a:solidFill>
                          <a:effectLst/>
                          <a:latin typeface="Meiryo UI" panose="020B0604030504040204" pitchFamily="50" charset="-128"/>
                          <a:ea typeface="Meiryo UI" panose="020B0604030504040204" pitchFamily="50" charset="-128"/>
                          <a:cs typeface="+mn-cs"/>
                        </a:rPr>
                        <a:t>dcat:endpointDescription</a:t>
                      </a:r>
                      <a:endParaRPr kumimoji="1" lang="en-US" altLang="ja-JP" sz="1200" kern="1200" dirty="0">
                        <a:solidFill>
                          <a:schemeClr val="tx1"/>
                        </a:solidFill>
                        <a:effectLst/>
                        <a:latin typeface="Meiryo UI" panose="020B0604030504040204" pitchFamily="50" charset="-128"/>
                        <a:ea typeface="Meiryo UI" panose="020B0604030504040204" pitchFamily="50" charset="-128"/>
                        <a:cs typeface="+mn-cs"/>
                      </a:endParaRPr>
                    </a:p>
                    <a:p>
                      <a:pPr marL="171450" indent="-171450">
                        <a:buFont typeface="Arial" panose="020B0604020202020204" pitchFamily="34" charset="0"/>
                        <a:buChar char="•"/>
                      </a:pPr>
                      <a:r>
                        <a:rPr lang="en-US" altLang="ja-JP" sz="1200" dirty="0" err="1">
                          <a:solidFill>
                            <a:schemeClr val="tx1"/>
                          </a:solidFill>
                          <a:effectLst/>
                          <a:latin typeface="Meiryo UI" panose="020B0604030504040204" pitchFamily="50" charset="-128"/>
                          <a:ea typeface="Meiryo UI" panose="020B0604030504040204" pitchFamily="50" charset="-128"/>
                        </a:rPr>
                        <a:t>dcat:endpointURL</a:t>
                      </a:r>
                      <a:endParaRPr lang="en-US" altLang="ja-JP" sz="1200" dirty="0">
                        <a:solidFill>
                          <a:schemeClr val="tx1"/>
                        </a:solidFill>
                        <a:effectLst/>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1217460">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カタログ資源に対する権利情報に関する項目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カタログ資源に対するライセンスと権利を記述するプロパティに加えて、アクセスに関する権利情報を記述できるようになった。また、より詳細なルール</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許可、禁⽌、責務</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を提供する手段として、</a:t>
                      </a:r>
                      <a:r>
                        <a:rPr kumimoji="1" lang="en-US" altLang="ja-JP" sz="1200" dirty="0">
                          <a:latin typeface="Meiryo UI" panose="020B0604030504040204" pitchFamily="50" charset="-128"/>
                          <a:ea typeface="Meiryo UI" panose="020B0604030504040204" pitchFamily="50" charset="-128"/>
                        </a:rPr>
                        <a:t>ODRL</a:t>
                      </a:r>
                      <a:r>
                        <a:rPr kumimoji="1" lang="ja-JP" altLang="en-US" sz="1200" dirty="0">
                          <a:latin typeface="Meiryo UI" panose="020B0604030504040204" pitchFamily="50" charset="-128"/>
                          <a:ea typeface="Meiryo UI" panose="020B0604030504040204" pitchFamily="50" charset="-128"/>
                        </a:rPr>
                        <a:t>語彙を用いたポリシー記述を提供できるようになった。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6.4.14 Property: resource relation</a:t>
                      </a:r>
                    </a:p>
                    <a:p>
                      <a:r>
                        <a:rPr kumimoji="1" lang="en-US" altLang="ja-JP" sz="1200" dirty="0">
                          <a:latin typeface="Meiryo UI" panose="020B0604030504040204" pitchFamily="50" charset="-128"/>
                          <a:ea typeface="Meiryo UI" panose="020B0604030504040204" pitchFamily="50" charset="-128"/>
                        </a:rPr>
                        <a:t>13.2 Relationships between datasets and other resources</a:t>
                      </a:r>
                    </a:p>
                    <a:p>
                      <a:r>
                        <a:rPr kumimoji="1" lang="en-US" altLang="ja-JP" sz="1200" dirty="0">
                          <a:latin typeface="Meiryo UI" panose="020B0604030504040204" pitchFamily="50" charset="-128"/>
                          <a:ea typeface="Meiryo UI" panose="020B0604030504040204" pitchFamily="50" charset="-128"/>
                        </a:rPr>
                        <a:t>C.1 Loosely structured catalog</a:t>
                      </a:r>
                    </a:p>
                    <a:p>
                      <a:r>
                        <a:rPr kumimoji="1" lang="en-US" altLang="ja-JP" sz="1200" dirty="0">
                          <a:latin typeface="Meiryo UI" panose="020B0604030504040204" pitchFamily="50" charset="-128"/>
                          <a:ea typeface="Meiryo UI" panose="020B0604030504040204" pitchFamily="50" charset="-128"/>
                        </a:rPr>
                        <a:t>C.3 Link datasets and publications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sipx:licenseTitle</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dct:license</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dct:rights</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sipx:accessRightsTitle</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dct:accessRights</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odrl:hasPolicy</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1033425">
                <a:tc>
                  <a:txBody>
                    <a:bodyPr/>
                    <a:lstStyle/>
                    <a:p>
                      <a:r>
                        <a:rPr kumimoji="1" lang="en-US" altLang="ja-JP" sz="1200" dirty="0">
                          <a:latin typeface="Meiryo UI" panose="020B0604030504040204" pitchFamily="50" charset="-128"/>
                          <a:ea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カタログ資源が準拠する標準仕様に関する項目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カタログ資源や配信が準拠する標準仕様（モデル、スキーマ、オントロジー、ビュー、プロファイル等）を記述できるようになった。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6.4.2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6.5.6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6.7.15 Property: conforms to</a:t>
                      </a:r>
                    </a:p>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12.2 Documenting conformance to standards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err="1">
                          <a:latin typeface="Meiryo UI" panose="020B0604030504040204" pitchFamily="50" charset="-128"/>
                          <a:ea typeface="Meiryo UI" panose="020B0604030504040204" pitchFamily="50" charset="-128"/>
                        </a:rPr>
                        <a:t>dct:conformsTo</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bl>
          </a:graphicData>
        </a:graphic>
      </p:graphicFrame>
      <p:sp>
        <p:nvSpPr>
          <p:cNvPr id="9" name="正方形/長方形 8">
            <a:extLst>
              <a:ext uri="{FF2B5EF4-FFF2-40B4-BE49-F238E27FC236}">
                <a16:creationId xmlns:a16="http://schemas.microsoft.com/office/drawing/2014/main" id="{0F3FF39E-79A0-4AE7-B670-F943A9049D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endParaRPr>
          </a:p>
        </p:txBody>
      </p:sp>
      <p:sp>
        <p:nvSpPr>
          <p:cNvPr id="12" name="タイトル 4">
            <a:extLst>
              <a:ext uri="{FF2B5EF4-FFF2-40B4-BE49-F238E27FC236}">
                <a16:creationId xmlns:a16="http://schemas.microsoft.com/office/drawing/2014/main" id="{2379408E-9393-48FD-AD05-06A330D2071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7" name="正方形/長方形 16">
            <a:extLst>
              <a:ext uri="{FF2B5EF4-FFF2-40B4-BE49-F238E27FC236}">
                <a16:creationId xmlns:a16="http://schemas.microsoft.com/office/drawing/2014/main" id="{A9CDF55D-F3A1-4FDE-9894-7CFF72BCFE8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679971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226645" y="776951"/>
            <a:ext cx="11557177" cy="594134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818471554"/>
              </p:ext>
            </p:extLst>
          </p:nvPr>
        </p:nvGraphicFramePr>
        <p:xfrm>
          <a:off x="408178" y="1124092"/>
          <a:ext cx="11112829" cy="5333191"/>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890149">
                  <a:extLst>
                    <a:ext uri="{9D8B030D-6E8A-4147-A177-3AD203B41FA5}">
                      <a16:colId xmlns:a16="http://schemas.microsoft.com/office/drawing/2014/main" val="3354605490"/>
                    </a:ext>
                  </a:extLst>
                </a:gridCol>
                <a:gridCol w="3400465">
                  <a:extLst>
                    <a:ext uri="{9D8B030D-6E8A-4147-A177-3AD203B41FA5}">
                      <a16:colId xmlns:a16="http://schemas.microsoft.com/office/drawing/2014/main" val="1932485781"/>
                    </a:ext>
                  </a:extLst>
                </a:gridCol>
                <a:gridCol w="2645307">
                  <a:extLst>
                    <a:ext uri="{9D8B030D-6E8A-4147-A177-3AD203B41FA5}">
                      <a16:colId xmlns:a16="http://schemas.microsoft.com/office/drawing/2014/main" val="4039618213"/>
                    </a:ext>
                  </a:extLst>
                </a:gridCol>
                <a:gridCol w="2645307">
                  <a:extLst>
                    <a:ext uri="{9D8B030D-6E8A-4147-A177-3AD203B41FA5}">
                      <a16:colId xmlns:a16="http://schemas.microsoft.com/office/drawing/2014/main" val="810556282"/>
                    </a:ext>
                  </a:extLst>
                </a:gridCol>
              </a:tblGrid>
              <a:tr h="292313">
                <a:tc>
                  <a:txBody>
                    <a:bodyPr/>
                    <a:lstStyle/>
                    <a:p>
                      <a:r>
                        <a:rPr kumimoji="1" lang="en-US" altLang="ja-JP" sz="120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387271">
                <a:tc>
                  <a:txBody>
                    <a:bodyPr/>
                    <a:lstStyle/>
                    <a:p>
                      <a:r>
                        <a:rPr kumimoji="1" lang="en-US" altLang="ja-JP" sz="1200" dirty="0">
                          <a:latin typeface="Meiryo UI" panose="020B0604030504040204" pitchFamily="50" charset="-128"/>
                          <a:ea typeface="Meiryo UI" panose="020B0604030504040204" pitchFamily="50" charset="-128"/>
                        </a:rPr>
                        <a:t>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データセットの対象期間、時間分解能に関する項目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データセットの対象期間の記述方法が規定され、期間の開始、期間の終了を記述するようになった。（</a:t>
                      </a:r>
                      <a:r>
                        <a:rPr kumimoji="1" lang="en-US" altLang="ja-JP" sz="1200" dirty="0">
                          <a:latin typeface="Meiryo UI" panose="020B0604030504040204" pitchFamily="50" charset="-128"/>
                          <a:ea typeface="Meiryo UI" panose="020B0604030504040204" pitchFamily="50" charset="-128"/>
                        </a:rPr>
                        <a:t>v1</a:t>
                      </a:r>
                      <a:r>
                        <a:rPr kumimoji="1" lang="ja-JP" altLang="en-US" sz="1200" dirty="0">
                          <a:latin typeface="Meiryo UI" panose="020B0604030504040204" pitchFamily="50" charset="-128"/>
                          <a:ea typeface="Meiryo UI" panose="020B0604030504040204" pitchFamily="50" charset="-128"/>
                        </a:rPr>
                        <a:t>では具体的な記述方法について規定は無かった）</a:t>
                      </a:r>
                      <a:br>
                        <a:rPr kumimoji="1" lang="ja-JP" altLang="en-US"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また、時系列データであるデータセットのデータの時間間隔や、データセットの更新頻度に関する、時間分解能（</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日単位、</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時間単位、</a:t>
                      </a:r>
                      <a:r>
                        <a:rPr kumimoji="1" lang="en-US" altLang="ja-JP" sz="1200" dirty="0">
                          <a:latin typeface="Meiryo UI" panose="020B0604030504040204" pitchFamily="50" charset="-128"/>
                          <a:ea typeface="Meiryo UI" panose="020B0604030504040204" pitchFamily="50" charset="-128"/>
                        </a:rPr>
                        <a:t>15</a:t>
                      </a:r>
                      <a:r>
                        <a:rPr kumimoji="1" lang="ja-JP" altLang="en-US" sz="1200" dirty="0">
                          <a:latin typeface="Meiryo UI" panose="020B0604030504040204" pitchFamily="50" charset="-128"/>
                          <a:ea typeface="Meiryo UI" panose="020B0604030504040204" pitchFamily="50" charset="-128"/>
                        </a:rPr>
                        <a:t>分単位、等）を記述できるようになった。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6.6.5 Property: temporal coverage</a:t>
                      </a:r>
                    </a:p>
                    <a:p>
                      <a:r>
                        <a:rPr kumimoji="1" lang="en-US" altLang="ja-JP" sz="1200" dirty="0">
                          <a:latin typeface="Meiryo UI" panose="020B0604030504040204" pitchFamily="50" charset="-128"/>
                          <a:ea typeface="Meiryo UI" panose="020B0604030504040204" pitchFamily="50" charset="-128"/>
                        </a:rPr>
                        <a:t>6.6.6 Property: temporal resolution</a:t>
                      </a:r>
                    </a:p>
                    <a:p>
                      <a:r>
                        <a:rPr kumimoji="1" lang="en-US" altLang="ja-JP" sz="1200" dirty="0">
                          <a:latin typeface="Meiryo UI" panose="020B0604030504040204" pitchFamily="50" charset="-128"/>
                          <a:ea typeface="Meiryo UI" panose="020B0604030504040204" pitchFamily="50" charset="-128"/>
                        </a:rPr>
                        <a:t>6.7.14 Property: temporal resolution</a:t>
                      </a:r>
                    </a:p>
                    <a:p>
                      <a:r>
                        <a:rPr kumimoji="1" lang="en-US" altLang="ja-JP" sz="1200" dirty="0">
                          <a:latin typeface="Meiryo UI" panose="020B0604030504040204" pitchFamily="50" charset="-128"/>
                          <a:ea typeface="Meiryo UI" panose="020B0604030504040204" pitchFamily="50" charset="-128"/>
                        </a:rPr>
                        <a:t>6.14 Class: Period of Time</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sipx:temporalStart</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sipx:temporalEnd</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9284066"/>
                  </a:ext>
                </a:extLst>
              </a:tr>
              <a:tr h="1225423">
                <a:tc>
                  <a:txBody>
                    <a:bodyPr/>
                    <a:lstStyle/>
                    <a:p>
                      <a:r>
                        <a:rPr kumimoji="1" lang="en-US" altLang="ja-JP" sz="1200" dirty="0">
                          <a:latin typeface="Meiryo UI" panose="020B0604030504040204" pitchFamily="50" charset="-128"/>
                          <a:ea typeface="Meiryo UI" panose="020B0604030504040204" pitchFamily="50" charset="-128"/>
                        </a:rPr>
                        <a:t>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データセットの対象地域に関する項目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データセットの対象地域 記述方法が規定され、</a:t>
                      </a:r>
                      <a:r>
                        <a:rPr kumimoji="1" lang="en-US" altLang="ja-JP" sz="1200" dirty="0" err="1">
                          <a:latin typeface="Meiryo UI" panose="020B0604030504040204" pitchFamily="50" charset="-128"/>
                          <a:ea typeface="Meiryo UI" panose="020B0604030504040204" pitchFamily="50" charset="-128"/>
                        </a:rPr>
                        <a:t>Geonames</a:t>
                      </a:r>
                      <a:r>
                        <a:rPr kumimoji="1" lang="ja-JP" altLang="en-US" sz="1200" dirty="0">
                          <a:latin typeface="Meiryo UI" panose="020B0604030504040204" pitchFamily="50" charset="-128"/>
                          <a:ea typeface="Meiryo UI" panose="020B0604030504040204" pitchFamily="50" charset="-128"/>
                        </a:rPr>
                        <a:t>などの</a:t>
                      </a:r>
                      <a:r>
                        <a:rPr kumimoji="1" lang="en-US" altLang="ja-JP" sz="1200" dirty="0">
                          <a:latin typeface="Meiryo UI" panose="020B0604030504040204" pitchFamily="50" charset="-128"/>
                          <a:ea typeface="Meiryo UI" panose="020B0604030504040204" pitchFamily="50" charset="-128"/>
                        </a:rPr>
                        <a:t>URI</a:t>
                      </a:r>
                      <a:r>
                        <a:rPr kumimoji="1" lang="ja-JP" altLang="en-US" sz="1200" dirty="0">
                          <a:latin typeface="Meiryo UI" panose="020B0604030504040204" pitchFamily="50" charset="-128"/>
                          <a:ea typeface="Meiryo UI" panose="020B0604030504040204" pitchFamily="50" charset="-128"/>
                        </a:rPr>
                        <a:t>を指定する方法のほかに、</a:t>
                      </a:r>
                      <a:r>
                        <a:rPr kumimoji="1" lang="en-US" altLang="ja-JP" sz="1200" dirty="0">
                          <a:latin typeface="Meiryo UI" panose="020B0604030504040204" pitchFamily="50" charset="-128"/>
                          <a:ea typeface="Meiryo UI" panose="020B0604030504040204" pitchFamily="50" charset="-128"/>
                        </a:rPr>
                        <a:t>LOCN</a:t>
                      </a:r>
                      <a:r>
                        <a:rPr kumimoji="1" lang="ja-JP" altLang="en-US" sz="1200" dirty="0">
                          <a:latin typeface="Meiryo UI" panose="020B0604030504040204" pitchFamily="50" charset="-128"/>
                          <a:ea typeface="Meiryo UI" panose="020B0604030504040204" pitchFamily="50" charset="-128"/>
                        </a:rPr>
                        <a:t>語彙を用いる、境界領域を指定する、中心点を指定する方法が規定された。</a:t>
                      </a:r>
                      <a:br>
                        <a:rPr kumimoji="1" lang="ja-JP" altLang="en-US"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また、データセット（空間データ）の空間分解能をメートル単位で記述できるようになった。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6.6.3 Property: spatial/geographical coverage</a:t>
                      </a:r>
                    </a:p>
                    <a:p>
                      <a:r>
                        <a:rPr kumimoji="1" lang="en-US" altLang="ja-JP" sz="1200" dirty="0">
                          <a:latin typeface="Meiryo UI" panose="020B0604030504040204" pitchFamily="50" charset="-128"/>
                          <a:ea typeface="Meiryo UI" panose="020B0604030504040204" pitchFamily="50" charset="-128"/>
                        </a:rPr>
                        <a:t>6.15 Class: Location</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dct:spatial</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sipx:spatialText</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sipx:spatialGeoJSON</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98844643"/>
                  </a:ext>
                </a:extLst>
              </a:tr>
              <a:tr h="578030">
                <a:tc>
                  <a:txBody>
                    <a:bodyPr/>
                    <a:lstStyle/>
                    <a:p>
                      <a:r>
                        <a:rPr kumimoji="1" lang="en-US" altLang="ja-JP" sz="1200" dirty="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データセットの出自に関する項目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データセットを生成した活動について、プロジェクト、主体者、活動内容、等を</a:t>
                      </a:r>
                      <a:r>
                        <a:rPr kumimoji="1" lang="en-US" altLang="ja-JP" sz="1200" dirty="0">
                          <a:latin typeface="Meiryo UI" panose="020B0604030504040204" pitchFamily="50" charset="-128"/>
                          <a:ea typeface="Meiryo UI" panose="020B0604030504040204" pitchFamily="50" charset="-128"/>
                        </a:rPr>
                        <a:t>PROV</a:t>
                      </a:r>
                      <a:r>
                        <a:rPr kumimoji="1" lang="ja-JP" altLang="en-US" sz="1200" dirty="0">
                          <a:latin typeface="Meiryo UI" panose="020B0604030504040204" pitchFamily="50" charset="-128"/>
                          <a:ea typeface="Meiryo UI" panose="020B0604030504040204" pitchFamily="50" charset="-128"/>
                        </a:rPr>
                        <a:t>語彙を用いて記述できるようになった。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6.6.7 Property: was generated by</a:t>
                      </a:r>
                    </a:p>
                    <a:p>
                      <a:r>
                        <a:rPr kumimoji="1" lang="en-US" altLang="ja-JP" sz="1200" dirty="0">
                          <a:latin typeface="Meiryo UI" panose="020B0604030504040204" pitchFamily="50" charset="-128"/>
                          <a:ea typeface="Meiryo UI" panose="020B0604030504040204" pitchFamily="50" charset="-128"/>
                        </a:rPr>
                        <a:t>C.2 Dataset provenance</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prov:wasGeneratedBy</a:t>
                      </a:r>
                      <a:r>
                        <a:rPr kumimoji="1" lang="en-US" altLang="ja-JP" sz="1200" dirty="0">
                          <a:latin typeface="Meiryo UI" panose="020B0604030504040204" pitchFamily="50" charset="-128"/>
                          <a:ea typeface="Meiryo UI" panose="020B0604030504040204" pitchFamily="50" charset="-128"/>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8730738"/>
                  </a:ext>
                </a:extLst>
              </a:tr>
              <a:tr h="1387271">
                <a:tc>
                  <a:txBody>
                    <a:bodyPr/>
                    <a:lstStyle/>
                    <a:p>
                      <a:r>
                        <a:rPr kumimoji="1" lang="en-US" altLang="ja-JP" sz="1200" dirty="0">
                          <a:latin typeface="Meiryo UI" panose="020B0604030504040204" pitchFamily="50" charset="-128"/>
                          <a:ea typeface="Meiryo UI" panose="020B0604030504040204" pitchFamily="50" charset="-128"/>
                        </a:rPr>
                        <a:t>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ja-JP" altLang="en-US" sz="1200" dirty="0">
                          <a:latin typeface="Meiryo UI" panose="020B0604030504040204" pitchFamily="50" charset="-128"/>
                          <a:ea typeface="Meiryo UI" panose="020B0604030504040204" pitchFamily="50" charset="-128"/>
                        </a:rPr>
                        <a:t>配信の形式情報に関する項目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IANA</a:t>
                      </a:r>
                      <a:r>
                        <a:rPr kumimoji="1" lang="ja-JP" altLang="en-US" sz="1200" dirty="0">
                          <a:latin typeface="Meiryo UI" panose="020B0604030504040204" pitchFamily="50" charset="-128"/>
                          <a:ea typeface="Meiryo UI" panose="020B0604030504040204" pitchFamily="50" charset="-128"/>
                        </a:rPr>
                        <a:t>に登録されたメディア形式や拡張子以外に、圧縮形式</a:t>
                      </a:r>
                      <a:r>
                        <a:rPr kumimoji="1" lang="en-US" altLang="ja-JP" sz="1200" dirty="0">
                          <a:latin typeface="Meiryo UI" panose="020B0604030504040204" pitchFamily="50" charset="-128"/>
                          <a:ea typeface="Meiryo UI" panose="020B0604030504040204" pitchFamily="50" charset="-128"/>
                        </a:rPr>
                        <a:t>(ZIP</a:t>
                      </a:r>
                      <a:r>
                        <a:rPr kumimoji="1" lang="ja-JP" altLang="en-US" sz="1200" dirty="0">
                          <a:latin typeface="Meiryo UI" panose="020B0604030504040204" pitchFamily="50" charset="-128"/>
                          <a:ea typeface="Meiryo UI" panose="020B0604030504040204" pitchFamily="50" charset="-128"/>
                        </a:rPr>
                        <a:t>等</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やパッケージング形式</a:t>
                      </a:r>
                      <a:r>
                        <a:rPr kumimoji="1" lang="en-US" altLang="ja-JP" sz="1200" dirty="0">
                          <a:latin typeface="Meiryo UI" panose="020B0604030504040204" pitchFamily="50" charset="-128"/>
                          <a:ea typeface="Meiryo UI" panose="020B0604030504040204" pitchFamily="50" charset="-128"/>
                        </a:rPr>
                        <a:t>(tar</a:t>
                      </a:r>
                      <a:r>
                        <a:rPr kumimoji="1" lang="ja-JP" altLang="en-US" sz="1200" dirty="0">
                          <a:latin typeface="Meiryo UI" panose="020B0604030504040204" pitchFamily="50" charset="-128"/>
                          <a:ea typeface="Meiryo UI" panose="020B0604030504040204" pitchFamily="50" charset="-128"/>
                        </a:rPr>
                        <a:t>等</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に関する情報を記述できるようになった。</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6.7.16 Property: media type</a:t>
                      </a:r>
                    </a:p>
                    <a:p>
                      <a:r>
                        <a:rPr kumimoji="1" lang="en-US" altLang="ja-JP" sz="1200" dirty="0">
                          <a:latin typeface="Meiryo UI" panose="020B0604030504040204" pitchFamily="50" charset="-128"/>
                          <a:ea typeface="Meiryo UI" panose="020B0604030504040204" pitchFamily="50" charset="-128"/>
                        </a:rPr>
                        <a:t>6.7.17 Property: format</a:t>
                      </a:r>
                    </a:p>
                    <a:p>
                      <a:r>
                        <a:rPr kumimoji="1" lang="en-US" altLang="ja-JP" sz="1200" dirty="0">
                          <a:latin typeface="Meiryo UI" panose="020B0604030504040204" pitchFamily="50" charset="-128"/>
                          <a:ea typeface="Meiryo UI" panose="020B0604030504040204" pitchFamily="50" charset="-128"/>
                        </a:rPr>
                        <a:t>6.7.18 Property: compression format</a:t>
                      </a:r>
                    </a:p>
                    <a:p>
                      <a:r>
                        <a:rPr kumimoji="1" lang="en-US" altLang="ja-JP" sz="1200" dirty="0">
                          <a:latin typeface="Meiryo UI" panose="020B0604030504040204" pitchFamily="50" charset="-128"/>
                          <a:ea typeface="Meiryo UI" panose="020B0604030504040204" pitchFamily="50" charset="-128"/>
                        </a:rPr>
                        <a:t>6.7.19 Property: packaging format</a:t>
                      </a:r>
                    </a:p>
                    <a:p>
                      <a:r>
                        <a:rPr kumimoji="1" lang="en-US" altLang="ja-JP" sz="1200" dirty="0">
                          <a:latin typeface="Meiryo UI" panose="020B0604030504040204" pitchFamily="50" charset="-128"/>
                          <a:ea typeface="Meiryo UI" panose="020B0604030504040204" pitchFamily="50" charset="-128"/>
                        </a:rPr>
                        <a:t>C.5 Compressed and packaged distributions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dcat:compressFormat</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dct:format</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dcat:compressFormat</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dcat:packageFormat</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1599272"/>
                  </a:ext>
                </a:extLst>
              </a:tr>
            </a:tbl>
          </a:graphicData>
        </a:graphic>
      </p:graphicFrame>
      <p:sp>
        <p:nvSpPr>
          <p:cNvPr id="15" name="テキスト ボックス 14">
            <a:extLst>
              <a:ext uri="{FF2B5EF4-FFF2-40B4-BE49-F238E27FC236}">
                <a16:creationId xmlns:a16="http://schemas.microsoft.com/office/drawing/2014/main" id="{5B079E7B-40A1-4D9E-942E-4DDE3725DB32}"/>
              </a:ext>
            </a:extLst>
          </p:cNvPr>
          <p:cNvSpPr txBox="1"/>
          <p:nvPr/>
        </p:nvSpPr>
        <p:spPr>
          <a:xfrm>
            <a:off x="419292" y="776951"/>
            <a:ext cx="6779077" cy="357470"/>
          </a:xfrm>
          <a:prstGeom prst="rect">
            <a:avLst/>
          </a:prstGeom>
          <a:noFill/>
        </p:spPr>
        <p:txBody>
          <a:bodyPr wrap="square">
            <a:spAutoFit/>
          </a:bodyPr>
          <a:lstStyle/>
          <a:p>
            <a:r>
              <a:rPr lang="ja-JP" altLang="en-US" sz="1723" b="1" dirty="0">
                <a:solidFill>
                  <a:schemeClr val="accent2"/>
                </a:solidFill>
                <a:latin typeface="Meiryo UI" panose="020B0604030504040204" pitchFamily="50" charset="-128"/>
                <a:ea typeface="Meiryo UI" panose="020B0604030504040204" pitchFamily="50" charset="-128"/>
              </a:rPr>
              <a:t>1）新規追加クラス、新規追加プロパティ等、語彙の拡充に関する項目</a:t>
            </a:r>
          </a:p>
        </p:txBody>
      </p:sp>
      <p:sp>
        <p:nvSpPr>
          <p:cNvPr id="8" name="正方形/長方形 7">
            <a:extLst>
              <a:ext uri="{FF2B5EF4-FFF2-40B4-BE49-F238E27FC236}">
                <a16:creationId xmlns:a16="http://schemas.microsoft.com/office/drawing/2014/main" id="{5823A1D6-2B62-4DF5-B741-7A2D393AB3A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(2/3)</a:t>
            </a:r>
            <a:endParaRPr lang="ja-JP" altLang="en-US" sz="2000" b="1" dirty="0">
              <a:latin typeface="Meiryo UI" panose="020B0604030504040204" pitchFamily="50" charset="-128"/>
              <a:ea typeface="Meiryo UI" panose="020B0604030504040204" pitchFamily="50" charset="-128"/>
            </a:endParaRPr>
          </a:p>
        </p:txBody>
      </p:sp>
      <p:sp>
        <p:nvSpPr>
          <p:cNvPr id="9" name="タイトル 4">
            <a:extLst>
              <a:ext uri="{FF2B5EF4-FFF2-40B4-BE49-F238E27FC236}">
                <a16:creationId xmlns:a16="http://schemas.microsoft.com/office/drawing/2014/main" id="{1E8F0E44-AFCA-4D42-A2E7-65E440F5712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4" name="正方形/長方形 13">
            <a:extLst>
              <a:ext uri="{FF2B5EF4-FFF2-40B4-BE49-F238E27FC236}">
                <a16:creationId xmlns:a16="http://schemas.microsoft.com/office/drawing/2014/main" id="{1DA34326-E234-4615-8C07-B8F5476105C4}"/>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777559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D12A9AF-731B-461A-9B26-3DE81E5BE183}"/>
              </a:ext>
            </a:extLst>
          </p:cNvPr>
          <p:cNvSpPr/>
          <p:nvPr/>
        </p:nvSpPr>
        <p:spPr>
          <a:xfrm>
            <a:off x="317411" y="701876"/>
            <a:ext cx="11557177" cy="272712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11">
            <a:extLst>
              <a:ext uri="{FF2B5EF4-FFF2-40B4-BE49-F238E27FC236}">
                <a16:creationId xmlns:a16="http://schemas.microsoft.com/office/drawing/2014/main" id="{F7C01123-0ED3-4F9E-B05C-9C5C0551DA8A}"/>
              </a:ext>
            </a:extLst>
          </p:cNvPr>
          <p:cNvGraphicFramePr>
            <a:graphicFrameLocks noGrp="1"/>
          </p:cNvGraphicFramePr>
          <p:nvPr>
            <p:extLst>
              <p:ext uri="{D42A27DB-BD31-4B8C-83A1-F6EECF244321}">
                <p14:modId xmlns:p14="http://schemas.microsoft.com/office/powerpoint/2010/main" val="338016153"/>
              </p:ext>
            </p:extLst>
          </p:nvPr>
        </p:nvGraphicFramePr>
        <p:xfrm>
          <a:off x="535457" y="1144877"/>
          <a:ext cx="11112829" cy="2119108"/>
        </p:xfrm>
        <a:graphic>
          <a:graphicData uri="http://schemas.openxmlformats.org/drawingml/2006/table">
            <a:tbl>
              <a:tblPr firstRow="1" bandRow="1">
                <a:tableStyleId>{5C22544A-7EE6-4342-B048-85BDC9FD1C3A}</a:tableStyleId>
              </a:tblPr>
              <a:tblGrid>
                <a:gridCol w="531601">
                  <a:extLst>
                    <a:ext uri="{9D8B030D-6E8A-4147-A177-3AD203B41FA5}">
                      <a16:colId xmlns:a16="http://schemas.microsoft.com/office/drawing/2014/main" val="3968787389"/>
                    </a:ext>
                  </a:extLst>
                </a:gridCol>
                <a:gridCol w="1689739">
                  <a:extLst>
                    <a:ext uri="{9D8B030D-6E8A-4147-A177-3AD203B41FA5}">
                      <a16:colId xmlns:a16="http://schemas.microsoft.com/office/drawing/2014/main" val="3354605490"/>
                    </a:ext>
                  </a:extLst>
                </a:gridCol>
                <a:gridCol w="3600875">
                  <a:extLst>
                    <a:ext uri="{9D8B030D-6E8A-4147-A177-3AD203B41FA5}">
                      <a16:colId xmlns:a16="http://schemas.microsoft.com/office/drawing/2014/main" val="1932485781"/>
                    </a:ext>
                  </a:extLst>
                </a:gridCol>
                <a:gridCol w="2645307">
                  <a:extLst>
                    <a:ext uri="{9D8B030D-6E8A-4147-A177-3AD203B41FA5}">
                      <a16:colId xmlns:a16="http://schemas.microsoft.com/office/drawing/2014/main" val="380254224"/>
                    </a:ext>
                  </a:extLst>
                </a:gridCol>
                <a:gridCol w="2645307">
                  <a:extLst>
                    <a:ext uri="{9D8B030D-6E8A-4147-A177-3AD203B41FA5}">
                      <a16:colId xmlns:a16="http://schemas.microsoft.com/office/drawing/2014/main" val="3384665475"/>
                    </a:ext>
                  </a:extLst>
                </a:gridCol>
              </a:tblGrid>
              <a:tr h="274620">
                <a:tc>
                  <a:txBody>
                    <a:bodyPr/>
                    <a:lstStyle/>
                    <a:p>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追加項目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200" dirty="0">
                          <a:latin typeface="Meiryo UI" panose="020B0604030504040204" pitchFamily="50" charset="-128"/>
                          <a:ea typeface="Meiryo UI" panose="020B0604030504040204" pitchFamily="50" charset="-128"/>
                        </a:rPr>
                        <a:t>概要</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DCAT2</a:t>
                      </a:r>
                      <a:r>
                        <a:rPr kumimoji="1" lang="ja-JP" altLang="en-US" sz="1200" dirty="0">
                          <a:latin typeface="Meiryo UI" panose="020B0604030504040204" pitchFamily="50" charset="-128"/>
                          <a:ea typeface="Meiryo UI" panose="020B0604030504040204" pitchFamily="50" charset="-128"/>
                        </a:rPr>
                        <a:t>参照先</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RDF</a:t>
                      </a:r>
                      <a:r>
                        <a:rPr kumimoji="1" lang="ja-JP" altLang="en-US" sz="1200" dirty="0">
                          <a:latin typeface="Meiryo UI" panose="020B0604030504040204" pitchFamily="50" charset="-128"/>
                          <a:ea typeface="Meiryo UI" panose="020B0604030504040204" pitchFamily="50" charset="-128"/>
                        </a:rPr>
                        <a:t>プロパティー</a:t>
                      </a:r>
                      <a:endParaRPr kumimoji="1" lang="en-US" altLang="ja-JP"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1065871">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カタログ資源の識別子の記述方法に関する</a:t>
                      </a:r>
                      <a:r>
                        <a:rPr kumimoji="1" lang="ja-JP" altLang="en-US" sz="1200" dirty="0">
                          <a:latin typeface="Meiryo UI" panose="020B0604030504040204" pitchFamily="50" charset="-128"/>
                          <a:ea typeface="Meiryo UI" panose="020B0604030504040204" pitchFamily="50" charset="-128"/>
                        </a:rPr>
                        <a:t>項目</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7313" indent="0" algn="l" fontAlgn="t"/>
                      <a:r>
                        <a:rPr lang="en-US" altLang="ja-JP" sz="1200" b="0" i="0" u="none" strike="noStrike">
                          <a:solidFill>
                            <a:srgbClr val="000000"/>
                          </a:solidFill>
                          <a:effectLst/>
                          <a:latin typeface="Meiryo UI" panose="020B0604030504040204" pitchFamily="50" charset="-128"/>
                          <a:ea typeface="Meiryo UI" panose="020B0604030504040204" pitchFamily="50" charset="-128"/>
                        </a:rPr>
                        <a:t>HTTP</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を用いて何らかの情報が得られる形式の識別子や、それ以外のローカルな識別子について、</a:t>
                      </a:r>
                      <a:r>
                        <a:rPr lang="en-US" altLang="ja-JP" sz="1200" b="0" i="0" u="none" strike="noStrike">
                          <a:solidFill>
                            <a:srgbClr val="000000"/>
                          </a:solidFill>
                          <a:effectLst/>
                          <a:latin typeface="Meiryo UI" panose="020B0604030504040204" pitchFamily="50" charset="-128"/>
                          <a:ea typeface="Meiryo UI" panose="020B0604030504040204" pitchFamily="50" charset="-128"/>
                        </a:rPr>
                        <a:t>dcat:Resource</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クラスの</a:t>
                      </a:r>
                      <a:r>
                        <a:rPr lang="en-US" altLang="ja-JP" sz="1200" b="0" i="0" u="none" strike="noStrike">
                          <a:solidFill>
                            <a:srgbClr val="000000"/>
                          </a:solidFill>
                          <a:effectLst/>
                          <a:latin typeface="Meiryo UI" panose="020B0604030504040204" pitchFamily="50" charset="-128"/>
                          <a:ea typeface="Meiryo UI" panose="020B0604030504040204" pitchFamily="50" charset="-128"/>
                        </a:rPr>
                        <a:t>dct:identifier</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プロパティや、外部で定義された識別子用の語彙を用いて記述する方法が</a:t>
                      </a:r>
                      <a:r>
                        <a:rPr lang="en-US" altLang="ja-JP" sz="1200" b="0" i="0" u="none" strike="noStrike">
                          <a:solidFill>
                            <a:srgbClr val="000000"/>
                          </a:solidFill>
                          <a:effectLst/>
                          <a:latin typeface="Meiryo UI" panose="020B0604030504040204" pitchFamily="50" charset="-128"/>
                          <a:ea typeface="Meiryo UI" panose="020B0604030504040204" pitchFamily="50" charset="-128"/>
                        </a:rPr>
                        <a:t>7</a:t>
                      </a:r>
                      <a:r>
                        <a:rPr lang="ja-JP" altLang="en-US" sz="1200" b="0" i="0" u="none" strike="noStrike">
                          <a:solidFill>
                            <a:srgbClr val="000000"/>
                          </a:solidFill>
                          <a:effectLst/>
                          <a:latin typeface="Meiryo UI" panose="020B0604030504040204" pitchFamily="50" charset="-128"/>
                          <a:ea typeface="Meiryo UI" panose="020B0604030504040204" pitchFamily="50" charset="-128"/>
                        </a:rPr>
                        <a:t>章で解説されている。</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577" marR="4577" marT="4577"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a:solidFill>
                            <a:srgbClr val="000000"/>
                          </a:solidFill>
                          <a:effectLst/>
                          <a:latin typeface="Meiryo UI" panose="020B0604030504040204" pitchFamily="50" charset="-128"/>
                          <a:ea typeface="Meiryo UI" panose="020B0604030504040204" pitchFamily="50" charset="-128"/>
                        </a:rPr>
                        <a:t>7.Dereferenceable identifiers</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en-US" sz="1200" b="0" i="0" u="none" strike="noStrike" dirty="0">
                          <a:solidFill>
                            <a:srgbClr val="000000"/>
                          </a:solidFill>
                          <a:effectLst/>
                          <a:latin typeface="Meiryo UI" panose="020B0604030504040204" pitchFamily="50" charset="-128"/>
                          <a:ea typeface="Meiryo UI" panose="020B0604030504040204" pitchFamily="50" charset="-128"/>
                        </a:rPr>
                        <a:t>6.4.11 Property: identifier</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266700" indent="-171450" algn="l" fontAlgn="t">
                        <a:buFont typeface="Arial" panose="020B0604020202020204" pitchFamily="34" charset="0"/>
                        <a:buChar char="•"/>
                      </a:pPr>
                      <a:r>
                        <a:rPr lang="en-US" altLang="ja-JP" sz="1200" b="0" i="0" u="none" strike="noStrike" dirty="0" err="1">
                          <a:solidFill>
                            <a:srgbClr val="000000"/>
                          </a:solidFill>
                          <a:effectLst/>
                          <a:latin typeface="Meiryo UI" panose="020B0604030504040204" pitchFamily="50" charset="-128"/>
                          <a:ea typeface="Meiryo UI" panose="020B0604030504040204" pitchFamily="50" charset="-128"/>
                        </a:rPr>
                        <a:t>dct:identifier</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577" marR="4577" marT="4577"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757815">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Schema.org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語彙とのマッピングに関する項目</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200" dirty="0">
                          <a:latin typeface="Meiryo UI" panose="020B0604030504040204" pitchFamily="50" charset="-128"/>
                          <a:ea typeface="Meiryo UI" panose="020B0604030504040204" pitchFamily="50" charset="-128"/>
                        </a:rPr>
                        <a:t>DCAT</a:t>
                      </a:r>
                      <a:r>
                        <a:rPr kumimoji="1" lang="ja-JP" altLang="en-US" sz="1200" dirty="0">
                          <a:latin typeface="Meiryo UI" panose="020B0604030504040204" pitchFamily="50" charset="-128"/>
                          <a:ea typeface="Meiryo UI" panose="020B0604030504040204" pitchFamily="50" charset="-128"/>
                        </a:rPr>
                        <a:t>の語彙と</a:t>
                      </a:r>
                      <a:r>
                        <a:rPr kumimoji="1" lang="en-US" altLang="ja-JP" sz="1200" dirty="0">
                          <a:latin typeface="Meiryo UI" panose="020B0604030504040204" pitchFamily="50" charset="-128"/>
                          <a:ea typeface="Meiryo UI" panose="020B0604030504040204" pitchFamily="50" charset="-128"/>
                        </a:rPr>
                        <a:t>Schema.org</a:t>
                      </a:r>
                      <a:r>
                        <a:rPr kumimoji="1" lang="ja-JP" altLang="en-US" sz="1200" dirty="0">
                          <a:latin typeface="Meiryo UI" panose="020B0604030504040204" pitchFamily="50" charset="-128"/>
                          <a:ea typeface="Meiryo UI" panose="020B0604030504040204" pitchFamily="50" charset="-128"/>
                        </a:rPr>
                        <a:t>の</a:t>
                      </a:r>
                      <a:r>
                        <a:rPr kumimoji="1" lang="en-US" altLang="ja-JP" sz="1200" dirty="0">
                          <a:latin typeface="Meiryo UI" panose="020B0604030504040204" pitchFamily="50" charset="-128"/>
                          <a:ea typeface="Meiryo UI" panose="020B0604030504040204" pitchFamily="50" charset="-128"/>
                        </a:rPr>
                        <a:t>dataset</a:t>
                      </a:r>
                      <a:r>
                        <a:rPr kumimoji="1" lang="ja-JP" altLang="en-US" sz="1200" dirty="0">
                          <a:latin typeface="Meiryo UI" panose="020B0604030504040204" pitchFamily="50" charset="-128"/>
                          <a:ea typeface="Meiryo UI" panose="020B0604030504040204" pitchFamily="50" charset="-128"/>
                        </a:rPr>
                        <a:t>関連の語彙とのマッピング結果が一覧表で示されている。</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88900" indent="0" algn="l" fontAlgn="t"/>
                      <a:r>
                        <a:rPr lang="en-US" sz="1200" b="0" i="0" u="none" strike="noStrike" dirty="0" err="1">
                          <a:solidFill>
                            <a:srgbClr val="000000"/>
                          </a:solidFill>
                          <a:effectLst/>
                          <a:latin typeface="Meiryo UI" panose="020B0604030504040204" pitchFamily="50" charset="-128"/>
                          <a:ea typeface="Meiryo UI" panose="020B0604030504040204" pitchFamily="50" charset="-128"/>
                        </a:rPr>
                        <a:t>B.Alignment</a:t>
                      </a:r>
                      <a:r>
                        <a:rPr lang="en-US" sz="1200" b="0" i="0" u="none" strike="noStrike" dirty="0">
                          <a:solidFill>
                            <a:srgbClr val="000000"/>
                          </a:solidFill>
                          <a:effectLst/>
                          <a:latin typeface="Meiryo UI" panose="020B0604030504040204" pitchFamily="50" charset="-128"/>
                          <a:ea typeface="Meiryo UI" panose="020B0604030504040204" pitchFamily="50" charset="-128"/>
                        </a:rPr>
                        <a:t> with Schema.org</a:t>
                      </a:r>
                    </a:p>
                  </a:txBody>
                  <a:tcPr marL="7815" marR="7815" marT="7815"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3105885"/>
                  </a:ext>
                </a:extLst>
              </a:tr>
            </a:tbl>
          </a:graphicData>
        </a:graphic>
      </p:graphicFrame>
      <p:sp>
        <p:nvSpPr>
          <p:cNvPr id="15" name="テキスト ボックス 14">
            <a:extLst>
              <a:ext uri="{FF2B5EF4-FFF2-40B4-BE49-F238E27FC236}">
                <a16:creationId xmlns:a16="http://schemas.microsoft.com/office/drawing/2014/main" id="{5B079E7B-40A1-4D9E-942E-4DDE3725DB32}"/>
              </a:ext>
            </a:extLst>
          </p:cNvPr>
          <p:cNvSpPr txBox="1"/>
          <p:nvPr/>
        </p:nvSpPr>
        <p:spPr>
          <a:xfrm>
            <a:off x="498944" y="766072"/>
            <a:ext cx="6646154" cy="357470"/>
          </a:xfrm>
          <a:prstGeom prst="rect">
            <a:avLst/>
          </a:prstGeom>
          <a:noFill/>
        </p:spPr>
        <p:txBody>
          <a:bodyPr wrap="square">
            <a:spAutoFit/>
          </a:bodyPr>
          <a:lstStyle/>
          <a:p>
            <a:r>
              <a:rPr lang="en-US" altLang="ja-JP" sz="1723" b="1" dirty="0">
                <a:solidFill>
                  <a:schemeClr val="accent2"/>
                </a:solidFill>
                <a:latin typeface="Meiryo UI" panose="020B0604030504040204" pitchFamily="50" charset="-128"/>
                <a:ea typeface="Meiryo UI" panose="020B0604030504040204" pitchFamily="50" charset="-128"/>
              </a:rPr>
              <a:t>2</a:t>
            </a:r>
            <a:r>
              <a:rPr lang="ja-JP" altLang="en-US" sz="1723" b="1" dirty="0">
                <a:solidFill>
                  <a:schemeClr val="accent2"/>
                </a:solidFill>
                <a:latin typeface="Meiryo UI" panose="020B0604030504040204" pitchFamily="50" charset="-128"/>
                <a:ea typeface="Meiryo UI" panose="020B0604030504040204" pitchFamily="50" charset="-128"/>
              </a:rPr>
              <a:t>）仕様の解説</a:t>
            </a:r>
            <a:r>
              <a:rPr lang="en-US" altLang="ja-JP" sz="1723" b="1" dirty="0">
                <a:solidFill>
                  <a:schemeClr val="accent2"/>
                </a:solidFill>
                <a:latin typeface="Meiryo UI" panose="020B0604030504040204" pitchFamily="50" charset="-128"/>
                <a:ea typeface="Meiryo UI" panose="020B0604030504040204" pitchFamily="50" charset="-128"/>
              </a:rPr>
              <a:t>(</a:t>
            </a:r>
            <a:r>
              <a:rPr lang="ja-JP" altLang="en-US" sz="1723" b="1" dirty="0">
                <a:solidFill>
                  <a:schemeClr val="accent2"/>
                </a:solidFill>
                <a:latin typeface="Meiryo UI" panose="020B0604030504040204" pitchFamily="50" charset="-128"/>
                <a:ea typeface="Meiryo UI" panose="020B0604030504040204" pitchFamily="50" charset="-128"/>
              </a:rPr>
              <a:t>参考情報</a:t>
            </a:r>
            <a:r>
              <a:rPr lang="en-US" altLang="ja-JP" sz="1723" b="1" dirty="0">
                <a:solidFill>
                  <a:schemeClr val="accent2"/>
                </a:solidFill>
                <a:latin typeface="Meiryo UI" panose="020B0604030504040204" pitchFamily="50" charset="-128"/>
                <a:ea typeface="Meiryo UI" panose="020B0604030504040204" pitchFamily="50" charset="-128"/>
              </a:rPr>
              <a:t>)</a:t>
            </a:r>
            <a:r>
              <a:rPr lang="ja-JP" altLang="en-US" sz="1723" b="1" dirty="0">
                <a:solidFill>
                  <a:schemeClr val="accent2"/>
                </a:solidFill>
                <a:latin typeface="Meiryo UI" panose="020B0604030504040204" pitchFamily="50" charset="-128"/>
                <a:ea typeface="Meiryo UI" panose="020B0604030504040204" pitchFamily="50" charset="-128"/>
              </a:rPr>
              <a:t>として追加された項目</a:t>
            </a:r>
          </a:p>
        </p:txBody>
      </p:sp>
      <p:sp>
        <p:nvSpPr>
          <p:cNvPr id="8" name="正方形/長方形 7">
            <a:extLst>
              <a:ext uri="{FF2B5EF4-FFF2-40B4-BE49-F238E27FC236}">
                <a16:creationId xmlns:a16="http://schemas.microsoft.com/office/drawing/2014/main" id="{F4832034-0E85-4DE1-BF82-B7D6AA17B5B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W3C DCAT2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の項目の採択方針（サービスクラスなど）</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(3/3)</a:t>
            </a:r>
            <a:endParaRPr lang="ja-JP" altLang="en-US" sz="2000" b="1" dirty="0">
              <a:latin typeface="Meiryo UI" panose="020B0604030504040204" pitchFamily="50" charset="-128"/>
              <a:ea typeface="Meiryo UI" panose="020B0604030504040204" pitchFamily="50" charset="-128"/>
            </a:endParaRPr>
          </a:p>
        </p:txBody>
      </p:sp>
      <p:sp>
        <p:nvSpPr>
          <p:cNvPr id="9" name="タイトル 4">
            <a:extLst>
              <a:ext uri="{FF2B5EF4-FFF2-40B4-BE49-F238E27FC236}">
                <a16:creationId xmlns:a16="http://schemas.microsoft.com/office/drawing/2014/main" id="{0ECE83B6-2400-46E0-93F8-3C8859097D3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14" name="正方形/長方形 13">
            <a:extLst>
              <a:ext uri="{FF2B5EF4-FFF2-40B4-BE49-F238E27FC236}">
                <a16:creationId xmlns:a16="http://schemas.microsoft.com/office/drawing/2014/main" id="{C0792BA6-907B-4ED1-9ACB-027B2417FB7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02534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11B36389-92F8-40C1-8784-CBE7DAF8B3F7}"/>
              </a:ext>
            </a:extLst>
          </p:cNvPr>
          <p:cNvSpPr/>
          <p:nvPr/>
        </p:nvSpPr>
        <p:spPr>
          <a:xfrm>
            <a:off x="265818" y="3279311"/>
            <a:ext cx="11660364" cy="3400889"/>
          </a:xfrm>
          <a:prstGeom prst="roundRect">
            <a:avLst>
              <a:gd name="adj" fmla="val 255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11373" indent="111373"/>
            <a:r>
              <a:rPr lang="ja-JP" altLang="en-US" sz="1600" dirty="0">
                <a:latin typeface="Meiryo UI" panose="020B0604030504040204" pitchFamily="50" charset="-128"/>
                <a:ea typeface="Meiryo UI" panose="020B0604030504040204" pitchFamily="50" charset="-128"/>
              </a:rPr>
              <a:t>人可読項目の見出しは、「</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機械可読の項目の見出し</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（説明）」 となっています。</a:t>
            </a:r>
            <a:endParaRPr lang="en-US" altLang="ja-JP" sz="985" dirty="0">
              <a:latin typeface="Meiryo UI" panose="020B0604030504040204" pitchFamily="50" charset="-128"/>
              <a:ea typeface="Meiryo UI" panose="020B0604030504040204" pitchFamily="50" charset="-128"/>
            </a:endParaRPr>
          </a:p>
          <a:p>
            <a:pPr marL="334117"/>
            <a:r>
              <a:rPr lang="ja-JP" altLang="en-US" sz="1400" dirty="0">
                <a:latin typeface="Meiryo UI" panose="020B0604030504040204" pitchFamily="50" charset="-128"/>
                <a:ea typeface="Meiryo UI" panose="020B0604030504040204" pitchFamily="50" charset="-128"/>
              </a:rPr>
              <a:t>例）</a:t>
            </a:r>
            <a:r>
              <a:rPr lang="en-US" altLang="ja-JP" sz="1400" dirty="0">
                <a:latin typeface="Meiryo UI" panose="020B0604030504040204" pitchFamily="50" charset="-128"/>
                <a:ea typeface="Meiryo UI" panose="020B0604030504040204" pitchFamily="50" charset="-128"/>
              </a:rPr>
              <a:t>#11080 </a:t>
            </a:r>
            <a:r>
              <a:rPr lang="ja-JP" altLang="en-US" sz="1400" dirty="0">
                <a:latin typeface="Meiryo UI" panose="020B0604030504040204" pitchFamily="50" charset="-128"/>
                <a:ea typeface="Meiryo UI" panose="020B0604030504040204" pitchFamily="50" charset="-128"/>
              </a:rPr>
              <a:t>「データセットの公開者（説明）」：</a:t>
            </a:r>
            <a:r>
              <a:rPr lang="ja-JP" altLang="en-US" sz="1400" u="sng" dirty="0">
                <a:latin typeface="Meiryo UI" panose="020B0604030504040204" pitchFamily="50" charset="-128"/>
                <a:ea typeface="Meiryo UI" panose="020B0604030504040204" pitchFamily="50" charset="-128"/>
              </a:rPr>
              <a:t>人可読</a:t>
            </a:r>
            <a:r>
              <a:rPr lang="ja-JP" altLang="en-US" sz="1400" dirty="0">
                <a:latin typeface="Meiryo UI" panose="020B0604030504040204" pitchFamily="50" charset="-128"/>
                <a:ea typeface="Meiryo UI" panose="020B0604030504040204" pitchFamily="50" charset="-128"/>
              </a:rPr>
              <a:t>の項目</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入力例 ⇒ 「</a:t>
            </a:r>
            <a:r>
              <a:rPr lang="ja-JP" altLang="en-US" sz="1400" dirty="0">
                <a:solidFill>
                  <a:srgbClr val="0070C0"/>
                </a:solidFill>
                <a:latin typeface="Meiryo UI" panose="020B0604030504040204" pitchFamily="50" charset="-128"/>
                <a:ea typeface="Meiryo UI" panose="020B0604030504040204" pitchFamily="50" charset="-128"/>
              </a:rPr>
              <a:t>新日本市</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lvl="1" defTabSz="1049242"/>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#11090 </a:t>
            </a:r>
            <a:r>
              <a:rPr lang="ja-JP" altLang="en-US" sz="1400" dirty="0">
                <a:latin typeface="Meiryo UI" panose="020B0604030504040204" pitchFamily="50" charset="-128"/>
                <a:ea typeface="Meiryo UI" panose="020B0604030504040204" pitchFamily="50" charset="-128"/>
              </a:rPr>
              <a:t>「データセットの公開者」：</a:t>
            </a:r>
            <a:r>
              <a:rPr lang="ja-JP" altLang="en-US" sz="1400" u="sng" dirty="0">
                <a:latin typeface="Meiryo UI" panose="020B0604030504040204" pitchFamily="50" charset="-128"/>
                <a:ea typeface="Meiryo UI" panose="020B0604030504040204" pitchFamily="50" charset="-128"/>
              </a:rPr>
              <a:t>機械可読</a:t>
            </a:r>
            <a:r>
              <a:rPr lang="ja-JP" altLang="en-US" sz="1400" dirty="0">
                <a:latin typeface="Meiryo UI" panose="020B0604030504040204" pitchFamily="50" charset="-128"/>
                <a:ea typeface="Meiryo UI" panose="020B0604030504040204" pitchFamily="50" charset="-128"/>
              </a:rPr>
              <a:t>の項目</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入力例 ⇒ 「</a:t>
            </a:r>
            <a:r>
              <a:rPr lang="en-US" altLang="ja-JP" sz="1400" dirty="0">
                <a:solidFill>
                  <a:srgbClr val="0070C0"/>
                </a:solidFill>
                <a:latin typeface="Meiryo UI" panose="020B0604030504040204" pitchFamily="50" charset="-128"/>
                <a:ea typeface="Meiryo UI" panose="020B0604030504040204" pitchFamily="50" charset="-128"/>
              </a:rPr>
              <a:t>https://</a:t>
            </a:r>
            <a:r>
              <a:rPr lang="en-US" altLang="ja-JP" sz="1400" dirty="0" err="1">
                <a:solidFill>
                  <a:srgbClr val="0070C0"/>
                </a:solidFill>
                <a:latin typeface="Meiryo UI" panose="020B0604030504040204" pitchFamily="50" charset="-128"/>
                <a:ea typeface="Meiryo UI" panose="020B0604030504040204" pitchFamily="50" charset="-128"/>
              </a:rPr>
              <a:t>www.shinnihon.example.jp</a:t>
            </a:r>
            <a:r>
              <a:rPr lang="en-US" altLang="ja-JP" sz="1400" dirty="0">
                <a:solidFill>
                  <a:srgbClr val="0070C0"/>
                </a:solidFill>
                <a:latin typeface="Meiryo UI" panose="020B0604030504040204" pitchFamily="50" charset="-128"/>
                <a:ea typeface="Meiryo UI" panose="020B0604030504040204" pitchFamily="50" charset="-128"/>
              </a:rPr>
              <a:t>/</a:t>
            </a:r>
            <a:r>
              <a:rPr lang="en-US" altLang="ja-JP" sz="1400" dirty="0" err="1">
                <a:solidFill>
                  <a:srgbClr val="0070C0"/>
                </a:solidFill>
                <a:latin typeface="Meiryo UI" panose="020B0604030504040204" pitchFamily="50" charset="-128"/>
                <a:ea typeface="Meiryo UI" panose="020B0604030504040204" pitchFamily="50" charset="-128"/>
              </a:rPr>
              <a:t>shinnihoncity.html</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lvl="1"/>
            <a:r>
              <a:rPr lang="en-US" altLang="ja-JP" sz="1354"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（ただし、</a:t>
            </a:r>
            <a:r>
              <a:rPr lang="en-US" altLang="ja-JP" sz="1200" dirty="0">
                <a:latin typeface="Meiryo UI" panose="020B0604030504040204" pitchFamily="50" charset="-128"/>
                <a:ea typeface="Meiryo UI" panose="020B0604030504040204" pitchFamily="50" charset="-128"/>
              </a:rPr>
              <a:t>URL</a:t>
            </a:r>
            <a:r>
              <a:rPr lang="ja-JP" altLang="en-US" sz="1200" dirty="0">
                <a:latin typeface="Meiryo UI" panose="020B0604030504040204" pitchFamily="50" charset="-128"/>
                <a:ea typeface="Meiryo UI" panose="020B0604030504040204" pitchFamily="50" charset="-128"/>
              </a:rPr>
              <a:t>の先には、公開者に関する機械可読なデータがあり、これを参照できることが望まれます。）</a:t>
            </a:r>
            <a:endParaRPr lang="en-US" altLang="ja-JP" sz="1354"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399D5461-E48C-4734-A7AC-E416EDE8ADC1}"/>
              </a:ext>
            </a:extLst>
          </p:cNvPr>
          <p:cNvGraphicFramePr>
            <a:graphicFrameLocks noGrp="1"/>
          </p:cNvGraphicFramePr>
          <p:nvPr>
            <p:extLst>
              <p:ext uri="{D42A27DB-BD31-4B8C-83A1-F6EECF244321}">
                <p14:modId xmlns:p14="http://schemas.microsoft.com/office/powerpoint/2010/main" val="4229077592"/>
              </p:ext>
            </p:extLst>
          </p:nvPr>
        </p:nvGraphicFramePr>
        <p:xfrm>
          <a:off x="462740" y="4659375"/>
          <a:ext cx="11314765" cy="1961659"/>
        </p:xfrm>
        <a:graphic>
          <a:graphicData uri="http://schemas.openxmlformats.org/drawingml/2006/table">
            <a:tbl>
              <a:tblPr/>
              <a:tblGrid>
                <a:gridCol w="626663">
                  <a:extLst>
                    <a:ext uri="{9D8B030D-6E8A-4147-A177-3AD203B41FA5}">
                      <a16:colId xmlns:a16="http://schemas.microsoft.com/office/drawing/2014/main" val="2394844613"/>
                    </a:ext>
                  </a:extLst>
                </a:gridCol>
                <a:gridCol w="858762">
                  <a:extLst>
                    <a:ext uri="{9D8B030D-6E8A-4147-A177-3AD203B41FA5}">
                      <a16:colId xmlns:a16="http://schemas.microsoft.com/office/drawing/2014/main" val="4080987985"/>
                    </a:ext>
                  </a:extLst>
                </a:gridCol>
                <a:gridCol w="974811">
                  <a:extLst>
                    <a:ext uri="{9D8B030D-6E8A-4147-A177-3AD203B41FA5}">
                      <a16:colId xmlns:a16="http://schemas.microsoft.com/office/drawing/2014/main" val="81910658"/>
                    </a:ext>
                  </a:extLst>
                </a:gridCol>
                <a:gridCol w="820079">
                  <a:extLst>
                    <a:ext uri="{9D8B030D-6E8A-4147-A177-3AD203B41FA5}">
                      <a16:colId xmlns:a16="http://schemas.microsoft.com/office/drawing/2014/main" val="1635654401"/>
                    </a:ext>
                  </a:extLst>
                </a:gridCol>
                <a:gridCol w="2305504">
                  <a:extLst>
                    <a:ext uri="{9D8B030D-6E8A-4147-A177-3AD203B41FA5}">
                      <a16:colId xmlns:a16="http://schemas.microsoft.com/office/drawing/2014/main" val="3424917476"/>
                    </a:ext>
                  </a:extLst>
                </a:gridCol>
                <a:gridCol w="704030">
                  <a:extLst>
                    <a:ext uri="{9D8B030D-6E8A-4147-A177-3AD203B41FA5}">
                      <a16:colId xmlns:a16="http://schemas.microsoft.com/office/drawing/2014/main" val="742625316"/>
                    </a:ext>
                  </a:extLst>
                </a:gridCol>
                <a:gridCol w="4404054">
                  <a:extLst>
                    <a:ext uri="{9D8B030D-6E8A-4147-A177-3AD203B41FA5}">
                      <a16:colId xmlns:a16="http://schemas.microsoft.com/office/drawing/2014/main" val="3421658859"/>
                    </a:ext>
                  </a:extLst>
                </a:gridCol>
                <a:gridCol w="620862">
                  <a:extLst>
                    <a:ext uri="{9D8B030D-6E8A-4147-A177-3AD203B41FA5}">
                      <a16:colId xmlns:a16="http://schemas.microsoft.com/office/drawing/2014/main" val="3021359979"/>
                    </a:ext>
                  </a:extLst>
                </a:gridCol>
              </a:tblGrid>
              <a:tr h="481664">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①</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項目№</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②</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クラス名称</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③</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プロパティ名称</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④</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見出し</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⑤</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定義</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⑥</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値域</a:t>
                      </a:r>
                      <a:endParaRPr 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⑦</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使い方</a:t>
                      </a:r>
                    </a:p>
                  </a:txBody>
                  <a:tcPr marL="5394" marR="5394" marT="539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⑧</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出現回数</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5394" marR="5394" marT="5394" marB="0" anchor="ctr">
                    <a:lnL w="12700" cap="flat" cmpd="sng" algn="ctr">
                      <a:solidFill>
                        <a:schemeClr val="bg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79855315"/>
                  </a:ext>
                </a:extLst>
              </a:tr>
              <a:tr h="646850">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11080</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a:solidFill>
                            <a:srgbClr val="000000"/>
                          </a:solidFill>
                          <a:effectLst/>
                          <a:latin typeface="Meiryo UI" panose="020B0604030504040204" pitchFamily="50" charset="-128"/>
                          <a:ea typeface="Meiryo UI" panose="020B0604030504040204" pitchFamily="50" charset="-128"/>
                        </a:rPr>
                        <a:t>dcat:Dataset</a:t>
                      </a: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a:solidFill>
                            <a:srgbClr val="000000"/>
                          </a:solidFill>
                          <a:effectLst/>
                          <a:latin typeface="Meiryo UI" panose="020B0604030504040204" pitchFamily="50" charset="-128"/>
                          <a:ea typeface="Meiryo UI" panose="020B0604030504040204" pitchFamily="50" charset="-128"/>
                        </a:rPr>
                        <a:t>sipx:publisher_explanation</a:t>
                      </a: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データセットの公開者（説明）</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このデータセットを公開する組織または個人を示す情報である。</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a:solidFill>
                            <a:srgbClr val="000000"/>
                          </a:solidFill>
                          <a:effectLst/>
                          <a:latin typeface="Meiryo UI" panose="020B0604030504040204" pitchFamily="50" charset="-128"/>
                          <a:ea typeface="Meiryo UI" panose="020B0604030504040204" pitchFamily="50" charset="-128"/>
                        </a:rPr>
                        <a:t>rdfs:Literal</a:t>
                      </a: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このデータセットを公開する組織または個人を文字列で記載する。</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0..1</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3812225"/>
                  </a:ext>
                </a:extLst>
              </a:tr>
              <a:tr h="833145">
                <a:tc>
                  <a:txBody>
                    <a:bodyPr/>
                    <a:lstStyle/>
                    <a:p>
                      <a:pPr algn="l" fontAlgn="ctr"/>
                      <a:r>
                        <a:rPr lang="en-US" altLang="ja-JP" sz="1000" b="0" i="0" u="none" strike="noStrike">
                          <a:solidFill>
                            <a:srgbClr val="000000"/>
                          </a:solidFill>
                          <a:effectLst/>
                          <a:latin typeface="Meiryo UI" panose="020B0604030504040204" pitchFamily="50" charset="-128"/>
                          <a:ea typeface="Meiryo UI" panose="020B0604030504040204" pitchFamily="50" charset="-128"/>
                        </a:rPr>
                        <a:t>11090</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a:solidFill>
                            <a:srgbClr val="000000"/>
                          </a:solidFill>
                          <a:effectLst/>
                          <a:latin typeface="Meiryo UI" panose="020B0604030504040204" pitchFamily="50" charset="-128"/>
                          <a:ea typeface="Meiryo UI" panose="020B0604030504040204" pitchFamily="50" charset="-128"/>
                        </a:rPr>
                        <a:t>dcat:Dataset</a:t>
                      </a: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Meiryo UI" panose="020B0604030504040204" pitchFamily="50" charset="-128"/>
                          <a:ea typeface="Meiryo UI" panose="020B0604030504040204" pitchFamily="50" charset="-128"/>
                        </a:rPr>
                        <a:t>dct:publisher</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データセットの公開者</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このデータセットを公開する組織または個人を示す</a:t>
                      </a:r>
                      <a:r>
                        <a:rPr lang="en-US" altLang="ja-JP" sz="1000" b="0" i="0" u="none" strike="noStrike">
                          <a:solidFill>
                            <a:srgbClr val="000000"/>
                          </a:solidFill>
                          <a:effectLst/>
                          <a:latin typeface="Meiryo UI" panose="020B0604030504040204" pitchFamily="50" charset="-128"/>
                          <a:ea typeface="Meiryo UI" panose="020B0604030504040204" pitchFamily="50" charset="-128"/>
                        </a:rPr>
                        <a:t>URL</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Meiryo UI" panose="020B0604030504040204" pitchFamily="50" charset="-128"/>
                          <a:ea typeface="Meiryo UI" panose="020B0604030504040204" pitchFamily="50" charset="-128"/>
                        </a:rPr>
                        <a:t>foaf:Agent</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このデータセットを公開する組織または個人について、適切な</a:t>
                      </a:r>
                      <a:r>
                        <a:rPr lang="en-US" altLang="ja-JP" sz="1000" b="0" i="0" u="none" strike="noStrike">
                          <a:solidFill>
                            <a:srgbClr val="000000"/>
                          </a:solidFill>
                          <a:effectLst/>
                          <a:latin typeface="Meiryo UI" panose="020B0604030504040204" pitchFamily="50" charset="-128"/>
                          <a:ea typeface="Meiryo UI" panose="020B0604030504040204" pitchFamily="50" charset="-128"/>
                        </a:rPr>
                        <a:t>URL</a:t>
                      </a:r>
                      <a:r>
                        <a:rPr lang="ja-JP" altLang="en-US" sz="1000" b="0" i="0" u="none" strike="noStrike">
                          <a:solidFill>
                            <a:srgbClr val="000000"/>
                          </a:solidFill>
                          <a:effectLst/>
                          <a:latin typeface="Meiryo UI" panose="020B0604030504040204" pitchFamily="50" charset="-128"/>
                          <a:ea typeface="Meiryo UI" panose="020B0604030504040204" pitchFamily="50" charset="-128"/>
                        </a:rPr>
                        <a:t>を記載するか、</a:t>
                      </a:r>
                      <a:r>
                        <a:rPr lang="en-US" altLang="ja-JP" sz="1000" b="0" i="0" u="none" strike="noStrike">
                          <a:solidFill>
                            <a:srgbClr val="000000"/>
                          </a:solidFill>
                          <a:effectLst/>
                          <a:latin typeface="Meiryo UI" panose="020B0604030504040204" pitchFamily="50" charset="-128"/>
                          <a:ea typeface="Meiryo UI" panose="020B0604030504040204" pitchFamily="50" charset="-128"/>
                        </a:rPr>
                        <a:t>foaf:Agent</a:t>
                      </a:r>
                      <a:r>
                        <a:rPr lang="ja-JP" altLang="en-US" sz="1000" b="0" i="0" u="none" strike="noStrike">
                          <a:solidFill>
                            <a:srgbClr val="000000"/>
                          </a:solidFill>
                          <a:effectLst/>
                          <a:latin typeface="Meiryo UI" panose="020B0604030504040204" pitchFamily="50" charset="-128"/>
                          <a:ea typeface="Meiryo UI" panose="020B0604030504040204" pitchFamily="50" charset="-128"/>
                        </a:rPr>
                        <a:t>クラスの表現方法を用いて以下の内容を記載する。</a:t>
                      </a:r>
                      <a:br>
                        <a:rPr lang="ja-JP" altLang="en-US" sz="1000" b="0" i="0" u="none" strike="noStrike">
                          <a:solidFill>
                            <a:srgbClr val="000000"/>
                          </a:solidFill>
                          <a:effectLst/>
                          <a:latin typeface="Meiryo UI" panose="020B0604030504040204" pitchFamily="50" charset="-128"/>
                          <a:ea typeface="Meiryo UI" panose="020B0604030504040204" pitchFamily="50" charset="-128"/>
                        </a:rPr>
                      </a:br>
                      <a:r>
                        <a:rPr lang="ja-JP" altLang="en-US" sz="1000" b="0" i="0" u="none" strike="noStrike">
                          <a:solidFill>
                            <a:srgbClr val="000000"/>
                          </a:solidFill>
                          <a:effectLst/>
                          <a:latin typeface="Meiryo UI" panose="020B0604030504040204" pitchFamily="50" charset="-128"/>
                          <a:ea typeface="Meiryo UI" panose="020B0604030504040204" pitchFamily="50" charset="-128"/>
                        </a:rPr>
                        <a:t>・エージェント種別（組織／個人）</a:t>
                      </a:r>
                      <a:br>
                        <a:rPr lang="ja-JP" altLang="en-US" sz="1000" b="0" i="0" u="none" strike="noStrike">
                          <a:solidFill>
                            <a:srgbClr val="000000"/>
                          </a:solidFill>
                          <a:effectLst/>
                          <a:latin typeface="Meiryo UI" panose="020B0604030504040204" pitchFamily="50" charset="-128"/>
                          <a:ea typeface="Meiryo UI" panose="020B0604030504040204" pitchFamily="50" charset="-128"/>
                        </a:rPr>
                      </a:br>
                      <a:r>
                        <a:rPr lang="ja-JP" altLang="en-US" sz="1000" b="0" i="0" u="none" strike="noStrike">
                          <a:solidFill>
                            <a:srgbClr val="000000"/>
                          </a:solidFill>
                          <a:effectLst/>
                          <a:latin typeface="Meiryo UI" panose="020B0604030504040204" pitchFamily="50" charset="-128"/>
                          <a:ea typeface="Meiryo UI" panose="020B0604030504040204" pitchFamily="50" charset="-128"/>
                        </a:rPr>
                        <a:t>・エージェント名称</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0..1</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350365"/>
                  </a:ext>
                </a:extLst>
              </a:tr>
            </a:tbl>
          </a:graphicData>
        </a:graphic>
      </p:graphicFrame>
      <p:sp>
        <p:nvSpPr>
          <p:cNvPr id="12" name="四角形: 角を丸くする 11">
            <a:extLst>
              <a:ext uri="{FF2B5EF4-FFF2-40B4-BE49-F238E27FC236}">
                <a16:creationId xmlns:a16="http://schemas.microsoft.com/office/drawing/2014/main" id="{CC252AC5-6516-4858-96AD-DB0A049C3012}"/>
              </a:ext>
            </a:extLst>
          </p:cNvPr>
          <p:cNvSpPr/>
          <p:nvPr/>
        </p:nvSpPr>
        <p:spPr>
          <a:xfrm>
            <a:off x="265818" y="1613738"/>
            <a:ext cx="11660364" cy="157021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solidFill>
                  <a:schemeClr val="accent6">
                    <a:lumMod val="75000"/>
                  </a:schemeClr>
                </a:solidFill>
                <a:latin typeface="Meiryo UI"/>
                <a:ea typeface="Meiryo UI"/>
              </a:rPr>
              <a:t>機械可読項目の入力支援：</a:t>
            </a:r>
            <a:endParaRPr lang="en-US" altLang="ja-JP" sz="1600" b="1" dirty="0">
              <a:solidFill>
                <a:schemeClr val="accent6">
                  <a:lumMod val="75000"/>
                </a:schemeClr>
              </a:solidFill>
              <a:latin typeface="Meiryo UI"/>
              <a:ea typeface="Meiryo UI"/>
            </a:endParaRPr>
          </a:p>
          <a:p>
            <a:pPr marL="111373" indent="111373"/>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SIP</a:t>
            </a:r>
            <a:r>
              <a:rPr lang="ja-JP" altLang="en-US" sz="1600" dirty="0">
                <a:latin typeface="Meiryo UI" panose="020B0604030504040204" pitchFamily="50" charset="-128"/>
                <a:ea typeface="Meiryo UI" panose="020B0604030504040204" pitchFamily="50" charset="-128"/>
              </a:rPr>
              <a:t>項目仕様が準拠している</a:t>
            </a:r>
            <a:r>
              <a:rPr lang="en-US" altLang="ja-JP" sz="1600" dirty="0">
                <a:latin typeface="Meiryo UI" panose="020B0604030504040204" pitchFamily="50" charset="-128"/>
                <a:ea typeface="Meiryo UI" panose="020B0604030504040204" pitchFamily="50" charset="-128"/>
              </a:rPr>
              <a:t>W3C DCAT</a:t>
            </a:r>
            <a:r>
              <a:rPr lang="ja-JP" altLang="en-US" sz="1600" dirty="0">
                <a:latin typeface="Meiryo UI" panose="020B0604030504040204" pitchFamily="50" charset="-128"/>
                <a:ea typeface="Meiryo UI" panose="020B0604030504040204" pitchFamily="50" charset="-128"/>
              </a:rPr>
              <a:t>では、項目によっては機械可読の値が値域として定義されています。</a:t>
            </a:r>
            <a:endParaRPr lang="en-US" altLang="ja-JP" sz="1600" dirty="0">
              <a:latin typeface="Meiryo UI" panose="020B0604030504040204" pitchFamily="50" charset="-128"/>
              <a:ea typeface="Meiryo UI" panose="020B0604030504040204" pitchFamily="50" charset="-128"/>
            </a:endParaRPr>
          </a:p>
          <a:p>
            <a:pPr marL="111373" indent="111373"/>
            <a:r>
              <a:rPr lang="ja-JP" altLang="en-US" sz="1600" dirty="0">
                <a:latin typeface="Meiryo UI" panose="020B0604030504040204" pitchFamily="50" charset="-128"/>
                <a:ea typeface="Meiryo UI" panose="020B0604030504040204" pitchFamily="50" charset="-128"/>
              </a:rPr>
              <a:t>この場合、項目値として</a:t>
            </a:r>
            <a:r>
              <a:rPr lang="en-US" altLang="ja-JP" sz="1600" dirty="0">
                <a:latin typeface="Meiryo UI" panose="020B0604030504040204" pitchFamily="50" charset="-128"/>
                <a:ea typeface="Meiryo UI" panose="020B0604030504040204" pitchFamily="50" charset="-128"/>
              </a:rPr>
              <a:t>JSON</a:t>
            </a:r>
            <a:r>
              <a:rPr lang="ja-JP" altLang="en-US" sz="1600" dirty="0">
                <a:latin typeface="Meiryo UI" panose="020B0604030504040204" pitchFamily="50" charset="-128"/>
                <a:ea typeface="Meiryo UI" panose="020B0604030504040204" pitchFamily="50" charset="-128"/>
              </a:rPr>
              <a:t>や</a:t>
            </a:r>
            <a:r>
              <a:rPr lang="en-US" altLang="ja-JP" sz="1600" dirty="0">
                <a:latin typeface="Meiryo UI" panose="020B0604030504040204" pitchFamily="50" charset="-128"/>
                <a:ea typeface="Meiryo UI" panose="020B0604030504040204" pitchFamily="50" charset="-128"/>
              </a:rPr>
              <a:t>XML</a:t>
            </a:r>
            <a:r>
              <a:rPr lang="ja-JP" altLang="en-US" sz="1600" dirty="0">
                <a:latin typeface="Meiryo UI" panose="020B0604030504040204" pitchFamily="50" charset="-128"/>
                <a:ea typeface="Meiryo UI" panose="020B0604030504040204" pitchFamily="50" charset="-128"/>
              </a:rPr>
              <a:t>などの構造化データを入力する必要があり、ユーザーにとっては読み書きが難しくなります。</a:t>
            </a:r>
            <a:endParaRPr lang="en-US" altLang="ja-JP" sz="1600" dirty="0">
              <a:latin typeface="Meiryo UI" panose="020B0604030504040204" pitchFamily="50" charset="-128"/>
              <a:ea typeface="Meiryo UI" panose="020B0604030504040204" pitchFamily="50" charset="-128"/>
            </a:endParaRPr>
          </a:p>
          <a:p>
            <a:pPr marL="111373" indent="111373"/>
            <a:r>
              <a:rPr lang="ja-JP" altLang="en-US" sz="1600" dirty="0">
                <a:latin typeface="Meiryo UI" panose="020B0604030504040204" pitchFamily="50" charset="-128"/>
                <a:ea typeface="Meiryo UI" panose="020B0604030504040204" pitchFamily="50" charset="-128"/>
              </a:rPr>
              <a:t>　そこで、</a:t>
            </a: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項目仕様では、</a:t>
            </a:r>
            <a:r>
              <a:rPr lang="ja-JP" altLang="en-US" sz="1600" b="1" u="sng" dirty="0">
                <a:solidFill>
                  <a:schemeClr val="accent2"/>
                </a:solidFill>
                <a:latin typeface="Meiryo UI"/>
                <a:ea typeface="Meiryo UI"/>
              </a:rPr>
              <a:t>機械可読の項目に対応する人可読の項目をできるだけ用意し、値域として単純なテキスト形式で入力できる</a:t>
            </a:r>
            <a:endParaRPr lang="en-US" altLang="ja-JP" sz="1600" b="1" u="sng" dirty="0">
              <a:solidFill>
                <a:schemeClr val="accent2"/>
              </a:solidFill>
              <a:latin typeface="Meiryo UI"/>
              <a:ea typeface="Meiryo UI"/>
            </a:endParaRPr>
          </a:p>
          <a:p>
            <a:pPr marL="111373" indent="111373"/>
            <a:r>
              <a:rPr lang="ja-JP" altLang="en-US" sz="1600" dirty="0">
                <a:latin typeface="Meiryo UI" panose="020B0604030504040204" pitchFamily="50" charset="-128"/>
                <a:ea typeface="Meiryo UI" panose="020B0604030504040204" pitchFamily="50" charset="-128"/>
              </a:rPr>
              <a:t>ようにしています。これにより、</a:t>
            </a:r>
            <a:r>
              <a:rPr lang="ja-JP" altLang="en-US" sz="1600" b="1" u="sng" dirty="0">
                <a:solidFill>
                  <a:schemeClr val="accent2"/>
                </a:solidFill>
                <a:latin typeface="Meiryo UI"/>
                <a:ea typeface="Meiryo UI"/>
              </a:rPr>
              <a:t>機械可読の項目が入力できない場合には、人可読の項目を入力して、機械可読の項目の代替とする</a:t>
            </a:r>
            <a:r>
              <a:rPr lang="ja-JP" altLang="en-US" sz="1600" b="1" dirty="0">
                <a:latin typeface="Meiryo UI" panose="020B0604030504040204" pitchFamily="50" charset="-128"/>
                <a:ea typeface="Meiryo UI" panose="020B0604030504040204" pitchFamily="50" charset="-128"/>
              </a:rPr>
              <a:t>ことが</a:t>
            </a:r>
            <a:endParaRPr lang="en-US" altLang="ja-JP" sz="1600" b="1" dirty="0">
              <a:latin typeface="Meiryo UI" panose="020B0604030504040204" pitchFamily="50" charset="-128"/>
              <a:ea typeface="Meiryo UI" panose="020B0604030504040204" pitchFamily="50" charset="-128"/>
            </a:endParaRPr>
          </a:p>
          <a:p>
            <a:pPr marL="111373" indent="111373"/>
            <a:r>
              <a:rPr lang="ja-JP" altLang="en-US" sz="1600" b="1" dirty="0">
                <a:latin typeface="Meiryo UI" panose="020B0604030504040204" pitchFamily="50" charset="-128"/>
                <a:ea typeface="Meiryo UI" panose="020B0604030504040204" pitchFamily="50" charset="-128"/>
              </a:rPr>
              <a:t>できます。なお、両方の項目に入力できる場合は、できるだけ両方に入力することが推奨されます。</a:t>
            </a:r>
            <a:endParaRPr lang="ja-JP" altLang="en-US" sz="1600" b="1" dirty="0">
              <a:solidFill>
                <a:schemeClr val="tx1"/>
              </a:solidFill>
              <a:latin typeface="Meiryo UI"/>
              <a:ea typeface="Meiryo UI"/>
            </a:endParaRPr>
          </a:p>
        </p:txBody>
      </p:sp>
      <p:sp>
        <p:nvSpPr>
          <p:cNvPr id="13" name="四角形: 角を丸くする 12">
            <a:extLst>
              <a:ext uri="{FF2B5EF4-FFF2-40B4-BE49-F238E27FC236}">
                <a16:creationId xmlns:a16="http://schemas.microsoft.com/office/drawing/2014/main" id="{544CA5E8-5429-4082-8380-A7D6D840872F}"/>
              </a:ext>
            </a:extLst>
          </p:cNvPr>
          <p:cNvSpPr/>
          <p:nvPr/>
        </p:nvSpPr>
        <p:spPr>
          <a:xfrm>
            <a:off x="265818" y="662911"/>
            <a:ext cx="11660364" cy="880209"/>
          </a:xfrm>
          <a:prstGeom prst="roundRect">
            <a:avLst>
              <a:gd name="adj" fmla="val 13060"/>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a:ea typeface="Meiryo UI"/>
              </a:rPr>
              <a:t>人可読項目と機械可読項目の違い：</a:t>
            </a:r>
            <a:endParaRPr lang="en-US" altLang="ja-JP" sz="1600" b="1" dirty="0">
              <a:solidFill>
                <a:schemeClr val="tx1"/>
              </a:solidFill>
              <a:latin typeface="Meiryo UI"/>
              <a:ea typeface="Meiryo UI"/>
            </a:endParaRPr>
          </a:p>
          <a:p>
            <a:pPr marL="222744" defTabSz="715126"/>
            <a:r>
              <a:rPr lang="ja-JP" altLang="en-US" sz="1600" dirty="0">
                <a:latin typeface="Meiryo UI" panose="020B0604030504040204" pitchFamily="50" charset="-128"/>
                <a:ea typeface="Meiryo UI" panose="020B0604030504040204" pitchFamily="50" charset="-128"/>
              </a:rPr>
              <a:t>人可読：</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人が読み書きできる形式です。たとえば、</a:t>
            </a:r>
            <a:r>
              <a:rPr lang="en-US" altLang="ja-JP" sz="1600" dirty="0">
                <a:latin typeface="Meiryo UI" panose="020B0604030504040204" pitchFamily="50" charset="-128"/>
                <a:ea typeface="Meiryo UI" panose="020B0604030504040204" pitchFamily="50" charset="-128"/>
              </a:rPr>
              <a:t>TEXT</a:t>
            </a:r>
            <a:r>
              <a:rPr lang="ja-JP" altLang="en-US" sz="1600" dirty="0">
                <a:latin typeface="Meiryo UI" panose="020B0604030504040204" pitchFamily="50" charset="-128"/>
                <a:ea typeface="Meiryo UI" panose="020B0604030504040204" pitchFamily="50" charset="-128"/>
              </a:rPr>
              <a:t>などがあります。</a:t>
            </a:r>
            <a:endParaRPr lang="en-US" altLang="ja-JP" sz="1600" dirty="0">
              <a:latin typeface="Meiryo UI" panose="020B0604030504040204" pitchFamily="50" charset="-128"/>
              <a:ea typeface="Meiryo UI" panose="020B0604030504040204" pitchFamily="50" charset="-128"/>
            </a:endParaRPr>
          </a:p>
          <a:p>
            <a:pPr marL="222744" defTabSz="715126"/>
            <a:r>
              <a:rPr lang="ja-JP" altLang="en-US" sz="1600" dirty="0">
                <a:latin typeface="Meiryo UI" panose="020B0604030504040204" pitchFamily="50" charset="-128"/>
                <a:ea typeface="Meiryo UI" panose="020B0604030504040204" pitchFamily="50" charset="-128"/>
              </a:rPr>
              <a:t>機械可読：</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コンピュータが自動的に読み込んで処理できるように、構造化されたデータの形式です。たとえば、</a:t>
            </a:r>
            <a:r>
              <a:rPr lang="en-US" altLang="ja-JP" sz="1600" dirty="0">
                <a:latin typeface="Meiryo UI" panose="020B0604030504040204" pitchFamily="50" charset="-128"/>
                <a:ea typeface="Meiryo UI" panose="020B0604030504040204" pitchFamily="50" charset="-128"/>
              </a:rPr>
              <a:t>JSON, XML</a:t>
            </a:r>
            <a:r>
              <a:rPr lang="ja-JP" altLang="en-US" sz="1600" dirty="0">
                <a:latin typeface="Meiryo UI" panose="020B0604030504040204" pitchFamily="50" charset="-128"/>
                <a:ea typeface="Meiryo UI" panose="020B0604030504040204" pitchFamily="50" charset="-128"/>
              </a:rPr>
              <a:t>などがあります。</a:t>
            </a:r>
            <a:endParaRPr lang="en-US" altLang="ja-JP" sz="16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6642F3A7-9320-49CD-A76D-2206EDEB1D97}"/>
              </a:ext>
            </a:extLst>
          </p:cNvPr>
          <p:cNvSpPr/>
          <p:nvPr/>
        </p:nvSpPr>
        <p:spPr>
          <a:xfrm>
            <a:off x="292332" y="5065770"/>
            <a:ext cx="993063" cy="320226"/>
          </a:xfrm>
          <a:prstGeom prst="rect">
            <a:avLst/>
          </a:prstGeom>
          <a:solidFill>
            <a:srgbClr val="FF9900"/>
          </a:solidFill>
          <a:effectLst>
            <a:outerShdw blurRad="50800" dist="38100" dir="2700000" algn="tl" rotWithShape="0">
              <a:prstClr val="black">
                <a:alpha val="40000"/>
              </a:prstClr>
            </a:outerShdw>
          </a:effectLst>
        </p:spPr>
        <p:txBody>
          <a:bodyPr wrap="none" anchor="ctr">
            <a:noAutofit/>
          </a:bodyPr>
          <a:lstStyle/>
          <a:p>
            <a:pPr algn="ctr"/>
            <a:r>
              <a:rPr lang="ja-JP" altLang="en-US" sz="1100" b="1" dirty="0">
                <a:solidFill>
                  <a:schemeClr val="bg1"/>
                </a:solidFill>
                <a:latin typeface="Meiryo UI" panose="020B0604030504040204" pitchFamily="50" charset="-128"/>
                <a:ea typeface="Meiryo UI" panose="020B0604030504040204" pitchFamily="50" charset="-128"/>
              </a:rPr>
              <a:t>人可読項目</a:t>
            </a:r>
            <a:endParaRPr lang="en-US" altLang="ja-JP" sz="1100" b="1" dirty="0">
              <a:solidFill>
                <a:schemeClr val="bg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FE87FC21-8CC7-42B2-85B9-907319DD6986}"/>
              </a:ext>
            </a:extLst>
          </p:cNvPr>
          <p:cNvSpPr/>
          <p:nvPr/>
        </p:nvSpPr>
        <p:spPr>
          <a:xfrm>
            <a:off x="292332" y="5819851"/>
            <a:ext cx="993063" cy="320226"/>
          </a:xfrm>
          <a:prstGeom prst="rect">
            <a:avLst/>
          </a:prstGeom>
          <a:solidFill>
            <a:srgbClr val="0070C0"/>
          </a:solidFill>
          <a:effectLst>
            <a:outerShdw blurRad="50800" dist="38100" dir="2700000" algn="tl" rotWithShape="0">
              <a:prstClr val="black">
                <a:alpha val="40000"/>
              </a:prstClr>
            </a:outerShdw>
          </a:effectLst>
        </p:spPr>
        <p:txBody>
          <a:bodyPr wrap="none" anchor="ctr">
            <a:noAutofit/>
          </a:bodyPr>
          <a:lstStyle/>
          <a:p>
            <a:pPr algn="ctr"/>
            <a:r>
              <a:rPr lang="ja-JP" altLang="en-US" sz="1100" b="1" dirty="0">
                <a:solidFill>
                  <a:schemeClr val="bg1"/>
                </a:solidFill>
                <a:latin typeface="Meiryo UI" panose="020B0604030504040204" pitchFamily="50" charset="-128"/>
                <a:ea typeface="Meiryo UI" panose="020B0604030504040204" pitchFamily="50" charset="-128"/>
              </a:rPr>
              <a:t>機械可読項目</a:t>
            </a:r>
            <a:endParaRPr lang="en-US" altLang="ja-JP" sz="1100" b="1" dirty="0">
              <a:solidFill>
                <a:schemeClr val="bg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9D4353A6-5047-411D-AAB1-8F5A70BE267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：人可読項目と機械可読項目の違いについて、機械可読項目の入力支援について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4">
            <a:extLst>
              <a:ext uri="{FF2B5EF4-FFF2-40B4-BE49-F238E27FC236}">
                <a16:creationId xmlns:a16="http://schemas.microsoft.com/office/drawing/2014/main" id="{8FB2F9C4-DD56-44CB-87AF-78DC8691642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21" name="正方形/長方形 20">
            <a:extLst>
              <a:ext uri="{FF2B5EF4-FFF2-40B4-BE49-F238E27FC236}">
                <a16:creationId xmlns:a16="http://schemas.microsoft.com/office/drawing/2014/main" id="{B001B725-ECF1-45AB-86AF-C5D6AC8F349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430323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F639951-993A-4587-94D7-1D65AB91179E}"/>
              </a:ext>
            </a:extLst>
          </p:cNvPr>
          <p:cNvGrpSpPr/>
          <p:nvPr/>
        </p:nvGrpSpPr>
        <p:grpSpPr>
          <a:xfrm>
            <a:off x="317411" y="1680754"/>
            <a:ext cx="11560794" cy="5031231"/>
            <a:chOff x="223010" y="1875861"/>
            <a:chExt cx="11619428" cy="5381967"/>
          </a:xfrm>
        </p:grpSpPr>
        <p:sp>
          <p:nvSpPr>
            <p:cNvPr id="47" name="四角形: 角を丸くする 46">
              <a:extLst>
                <a:ext uri="{FF2B5EF4-FFF2-40B4-BE49-F238E27FC236}">
                  <a16:creationId xmlns:a16="http://schemas.microsoft.com/office/drawing/2014/main" id="{FCDC2A3C-0758-4C83-BAF0-8ABD447D0A94}"/>
                </a:ext>
              </a:extLst>
            </p:cNvPr>
            <p:cNvSpPr/>
            <p:nvPr/>
          </p:nvSpPr>
          <p:spPr>
            <a:xfrm>
              <a:off x="230281" y="1875861"/>
              <a:ext cx="11612157" cy="5381967"/>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2" name="正方形/長方形 11">
              <a:extLst>
                <a:ext uri="{FF2B5EF4-FFF2-40B4-BE49-F238E27FC236}">
                  <a16:creationId xmlns:a16="http://schemas.microsoft.com/office/drawing/2014/main" id="{547F69C3-6CD0-4334-AFA8-8C114DDD955A}"/>
                </a:ext>
              </a:extLst>
            </p:cNvPr>
            <p:cNvSpPr/>
            <p:nvPr/>
          </p:nvSpPr>
          <p:spPr>
            <a:xfrm>
              <a:off x="8733286" y="2408386"/>
              <a:ext cx="2950462" cy="3126080"/>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nchorCtr="1"/>
            <a:lstStyle/>
            <a:p>
              <a:pPr algn="ctr"/>
              <a:r>
                <a:rPr lang="ja-JP" altLang="en-US" sz="1600" dirty="0">
                  <a:latin typeface="Meiryo UI" panose="020B0604030504040204" pitchFamily="50" charset="-128"/>
                  <a:ea typeface="Meiryo UI" panose="020B0604030504040204" pitchFamily="50" charset="-128"/>
                </a:rPr>
                <a:t>データ提供者</a:t>
              </a:r>
            </a:p>
          </p:txBody>
        </p:sp>
        <p:cxnSp>
          <p:nvCxnSpPr>
            <p:cNvPr id="13" name="直線コネクタ 12">
              <a:extLst>
                <a:ext uri="{FF2B5EF4-FFF2-40B4-BE49-F238E27FC236}">
                  <a16:creationId xmlns:a16="http://schemas.microsoft.com/office/drawing/2014/main" id="{1B640B23-198C-4FC7-99F1-8F03D31F21C1}"/>
                </a:ext>
              </a:extLst>
            </p:cNvPr>
            <p:cNvCxnSpPr>
              <a:cxnSpLocks/>
            </p:cNvCxnSpPr>
            <p:nvPr/>
          </p:nvCxnSpPr>
          <p:spPr>
            <a:xfrm>
              <a:off x="9802018" y="4566844"/>
              <a:ext cx="0" cy="565468"/>
            </a:xfrm>
            <a:prstGeom prst="line">
              <a:avLst/>
            </a:prstGeom>
            <a:ln w="28575"/>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6BF2B0E-19AC-4417-B1DF-95915F6B191D}"/>
                </a:ext>
              </a:extLst>
            </p:cNvPr>
            <p:cNvSpPr/>
            <p:nvPr/>
          </p:nvSpPr>
          <p:spPr>
            <a:xfrm>
              <a:off x="6217641" y="2408386"/>
              <a:ext cx="1333739" cy="3126080"/>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nchorCtr="1"/>
            <a:lstStyle/>
            <a:p>
              <a:pPr algn="ctr"/>
              <a:r>
                <a:rPr lang="ja-JP" altLang="en-US" sz="1600" dirty="0">
                  <a:latin typeface="Meiryo UI" panose="020B0604030504040204" pitchFamily="50" charset="-128"/>
                  <a:ea typeface="Meiryo UI" panose="020B0604030504040204" pitchFamily="50" charset="-128"/>
                </a:rPr>
                <a:t>データ利用者</a:t>
              </a:r>
            </a:p>
          </p:txBody>
        </p:sp>
        <p:cxnSp>
          <p:nvCxnSpPr>
            <p:cNvPr id="15" name="直線コネクタ 14">
              <a:extLst>
                <a:ext uri="{FF2B5EF4-FFF2-40B4-BE49-F238E27FC236}">
                  <a16:creationId xmlns:a16="http://schemas.microsoft.com/office/drawing/2014/main" id="{AFEF047D-8E30-42AC-A37D-3ABC9400995F}"/>
                </a:ext>
              </a:extLst>
            </p:cNvPr>
            <p:cNvCxnSpPr>
              <a:cxnSpLocks/>
            </p:cNvCxnSpPr>
            <p:nvPr/>
          </p:nvCxnSpPr>
          <p:spPr>
            <a:xfrm flipH="1">
              <a:off x="6948471" y="4604275"/>
              <a:ext cx="2717431"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正方形/長方形 16">
              <a:extLst>
                <a:ext uri="{FF2B5EF4-FFF2-40B4-BE49-F238E27FC236}">
                  <a16:creationId xmlns:a16="http://schemas.microsoft.com/office/drawing/2014/main" id="{50BA3426-7B7C-487E-9242-9831F09079E3}"/>
                </a:ext>
              </a:extLst>
            </p:cNvPr>
            <p:cNvSpPr/>
            <p:nvPr/>
          </p:nvSpPr>
          <p:spPr>
            <a:xfrm>
              <a:off x="8801140" y="2996026"/>
              <a:ext cx="2034864" cy="2472051"/>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18" name="円柱 17">
              <a:extLst>
                <a:ext uri="{FF2B5EF4-FFF2-40B4-BE49-F238E27FC236}">
                  <a16:creationId xmlns:a16="http://schemas.microsoft.com/office/drawing/2014/main" id="{5B141A3A-6CC3-4CC1-A40B-67ABFF94A021}"/>
                </a:ext>
              </a:extLst>
            </p:cNvPr>
            <p:cNvSpPr/>
            <p:nvPr/>
          </p:nvSpPr>
          <p:spPr>
            <a:xfrm flipH="1">
              <a:off x="9489478" y="5082889"/>
              <a:ext cx="636018" cy="327269"/>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19" name="フローチャート: 複数書類 18">
              <a:extLst>
                <a:ext uri="{FF2B5EF4-FFF2-40B4-BE49-F238E27FC236}">
                  <a16:creationId xmlns:a16="http://schemas.microsoft.com/office/drawing/2014/main" id="{AA85C9C5-577A-4B58-B071-D6A6F0976BDF}"/>
                </a:ext>
              </a:extLst>
            </p:cNvPr>
            <p:cNvSpPr/>
            <p:nvPr/>
          </p:nvSpPr>
          <p:spPr>
            <a:xfrm>
              <a:off x="9611790" y="5144096"/>
              <a:ext cx="391397" cy="204542"/>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4BF3C6AA-E8EB-433E-A1B8-F7FE111F2D7B}"/>
                </a:ext>
              </a:extLst>
            </p:cNvPr>
            <p:cNvSpPr/>
            <p:nvPr/>
          </p:nvSpPr>
          <p:spPr>
            <a:xfrm>
              <a:off x="8835550" y="4273008"/>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3D7CBBD9-5173-4808-BE08-135EA1EFB09B}"/>
                </a:ext>
              </a:extLst>
            </p:cNvPr>
            <p:cNvSpPr/>
            <p:nvPr/>
          </p:nvSpPr>
          <p:spPr>
            <a:xfrm>
              <a:off x="8872217" y="4924509"/>
              <a:ext cx="630301" cy="461665"/>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カタログ</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a:t>
              </a:r>
            </a:p>
          </p:txBody>
        </p:sp>
        <p:sp>
          <p:nvSpPr>
            <p:cNvPr id="22" name="正方形/長方形 21">
              <a:extLst>
                <a:ext uri="{FF2B5EF4-FFF2-40B4-BE49-F238E27FC236}">
                  <a16:creationId xmlns:a16="http://schemas.microsoft.com/office/drawing/2014/main" id="{2220A435-B908-4420-941F-DAEB64C5E984}"/>
                </a:ext>
              </a:extLst>
            </p:cNvPr>
            <p:cNvSpPr/>
            <p:nvPr/>
          </p:nvSpPr>
          <p:spPr>
            <a:xfrm>
              <a:off x="6562199" y="2941831"/>
              <a:ext cx="639941" cy="104272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vert="eaVert"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ブラウザ</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3" name="フローチャート: 複数書類 22">
              <a:extLst>
                <a:ext uri="{FF2B5EF4-FFF2-40B4-BE49-F238E27FC236}">
                  <a16:creationId xmlns:a16="http://schemas.microsoft.com/office/drawing/2014/main" id="{FC2C87BF-32F1-419D-B184-5891FA38FCF0}"/>
                </a:ext>
              </a:extLst>
            </p:cNvPr>
            <p:cNvSpPr/>
            <p:nvPr/>
          </p:nvSpPr>
          <p:spPr>
            <a:xfrm>
              <a:off x="7701339" y="4255654"/>
              <a:ext cx="899743" cy="76414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JSON</a:t>
              </a:r>
            </a:p>
            <a:p>
              <a:pPr algn="ctr"/>
              <a:r>
                <a:rPr lang="ja-JP" altLang="en-US" sz="1100" dirty="0">
                  <a:solidFill>
                    <a:schemeClr val="tx1"/>
                  </a:solidFill>
                  <a:latin typeface="Meiryo UI" panose="020B0604030504040204" pitchFamily="50" charset="-128"/>
                  <a:ea typeface="Meiryo UI" panose="020B0604030504040204" pitchFamily="50" charset="-128"/>
                </a:rPr>
                <a:t>形式の</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カタログ</a:t>
              </a:r>
            </a:p>
          </p:txBody>
        </p:sp>
        <p:sp>
          <p:nvSpPr>
            <p:cNvPr id="24" name="正方形/長方形 23">
              <a:extLst>
                <a:ext uri="{FF2B5EF4-FFF2-40B4-BE49-F238E27FC236}">
                  <a16:creationId xmlns:a16="http://schemas.microsoft.com/office/drawing/2014/main" id="{84CF225D-15D6-4D6A-9070-0840F8023490}"/>
                </a:ext>
              </a:extLst>
            </p:cNvPr>
            <p:cNvSpPr/>
            <p:nvPr/>
          </p:nvSpPr>
          <p:spPr>
            <a:xfrm>
              <a:off x="8835550" y="3131925"/>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検索</a:t>
              </a:r>
            </a:p>
          </p:txBody>
        </p:sp>
        <p:cxnSp>
          <p:nvCxnSpPr>
            <p:cNvPr id="25" name="直線コネクタ 24">
              <a:extLst>
                <a:ext uri="{FF2B5EF4-FFF2-40B4-BE49-F238E27FC236}">
                  <a16:creationId xmlns:a16="http://schemas.microsoft.com/office/drawing/2014/main" id="{197B8F04-C979-43DA-98EF-9CF133C395D6}"/>
                </a:ext>
              </a:extLst>
            </p:cNvPr>
            <p:cNvCxnSpPr>
              <a:cxnSpLocks/>
            </p:cNvCxnSpPr>
            <p:nvPr/>
          </p:nvCxnSpPr>
          <p:spPr>
            <a:xfrm flipH="1" flipV="1">
              <a:off x="7202141" y="3454023"/>
              <a:ext cx="1633409" cy="18338"/>
            </a:xfrm>
            <a:prstGeom prst="line">
              <a:avLst/>
            </a:prstGeom>
            <a:ln w="28575"/>
          </p:spPr>
          <p:style>
            <a:lnRef idx="1">
              <a:schemeClr val="dk1"/>
            </a:lnRef>
            <a:fillRef idx="0">
              <a:schemeClr val="dk1"/>
            </a:fillRef>
            <a:effectRef idx="0">
              <a:schemeClr val="dk1"/>
            </a:effectRef>
            <a:fontRef idx="minor">
              <a:schemeClr val="tx1"/>
            </a:fontRef>
          </p:style>
        </p:cxnSp>
        <p:sp>
          <p:nvSpPr>
            <p:cNvPr id="26" name="正方形/長方形 25">
              <a:extLst>
                <a:ext uri="{FF2B5EF4-FFF2-40B4-BE49-F238E27FC236}">
                  <a16:creationId xmlns:a16="http://schemas.microsoft.com/office/drawing/2014/main" id="{2FE0EA3F-6CFB-4627-BADA-6CC623A87912}"/>
                </a:ext>
              </a:extLst>
            </p:cNvPr>
            <p:cNvSpPr/>
            <p:nvPr/>
          </p:nvSpPr>
          <p:spPr>
            <a:xfrm>
              <a:off x="6575930" y="4173966"/>
              <a:ext cx="639941" cy="860617"/>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利用</a:t>
              </a:r>
              <a:r>
                <a:rPr lang="en-US" altLang="ja-JP" sz="1200" dirty="0">
                  <a:solidFill>
                    <a:schemeClr val="tx1"/>
                  </a:solidFill>
                  <a:latin typeface="Meiryo UI" panose="020B0604030504040204" pitchFamily="50" charset="-128"/>
                  <a:ea typeface="Meiryo UI" panose="020B0604030504040204" pitchFamily="50" charset="-128"/>
                </a:rPr>
                <a:t>AP</a:t>
              </a:r>
            </a:p>
          </p:txBody>
        </p:sp>
        <p:sp>
          <p:nvSpPr>
            <p:cNvPr id="27" name="フローチャート: 複数書類 26">
              <a:extLst>
                <a:ext uri="{FF2B5EF4-FFF2-40B4-BE49-F238E27FC236}">
                  <a16:creationId xmlns:a16="http://schemas.microsoft.com/office/drawing/2014/main" id="{F0694D26-5DF4-410E-A654-681A140CA390}"/>
                </a:ext>
              </a:extLst>
            </p:cNvPr>
            <p:cNvSpPr/>
            <p:nvPr/>
          </p:nvSpPr>
          <p:spPr>
            <a:xfrm>
              <a:off x="7700945" y="3094785"/>
              <a:ext cx="899743" cy="76414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1" dirty="0">
                  <a:solidFill>
                    <a:schemeClr val="tx1"/>
                  </a:solidFill>
                  <a:latin typeface="Meiryo UI" panose="020B0604030504040204" pitchFamily="50" charset="-128"/>
                  <a:ea typeface="Meiryo UI" panose="020B0604030504040204" pitchFamily="50" charset="-128"/>
                </a:rPr>
                <a:t>HTML</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87BDCF24-8F48-40A1-BD8E-E2AA38EC6433}"/>
                </a:ext>
              </a:extLst>
            </p:cNvPr>
            <p:cNvSpPr/>
            <p:nvPr/>
          </p:nvSpPr>
          <p:spPr>
            <a:xfrm>
              <a:off x="10946068" y="2968929"/>
              <a:ext cx="639941" cy="988526"/>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ブラウザ</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1C0F3585-D604-44B7-AC11-7752460B10AF}"/>
                </a:ext>
              </a:extLst>
            </p:cNvPr>
            <p:cNvSpPr/>
            <p:nvPr/>
          </p:nvSpPr>
          <p:spPr>
            <a:xfrm>
              <a:off x="10171626" y="4273008"/>
              <a:ext cx="603423" cy="662535"/>
            </a:xfrm>
            <a:prstGeom prst="rect">
              <a:avLst/>
            </a:prstGeom>
            <a:solidFill>
              <a:schemeClr val="accent1">
                <a:lumMod val="20000"/>
                <a:lumOff val="8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EB7903D3-9C96-441D-8679-CFC9BB335DD8}"/>
                </a:ext>
              </a:extLst>
            </p:cNvPr>
            <p:cNvSpPr/>
            <p:nvPr/>
          </p:nvSpPr>
          <p:spPr>
            <a:xfrm>
              <a:off x="10171626" y="3131925"/>
              <a:ext cx="603423" cy="662535"/>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Web</a:t>
              </a:r>
            </a:p>
            <a:p>
              <a:pPr algn="ctr"/>
              <a:r>
                <a:rPr lang="ja-JP" altLang="en-US" sz="1200" dirty="0">
                  <a:solidFill>
                    <a:schemeClr val="tx1"/>
                  </a:solidFill>
                  <a:latin typeface="Meiryo UI" panose="020B0604030504040204" pitchFamily="50" charset="-128"/>
                  <a:ea typeface="Meiryo UI" panose="020B0604030504040204" pitchFamily="50" charset="-128"/>
                </a:rPr>
                <a:t>登録</a:t>
              </a:r>
            </a:p>
          </p:txBody>
        </p:sp>
        <p:cxnSp>
          <p:nvCxnSpPr>
            <p:cNvPr id="31" name="直線コネクタ 30">
              <a:extLst>
                <a:ext uri="{FF2B5EF4-FFF2-40B4-BE49-F238E27FC236}">
                  <a16:creationId xmlns:a16="http://schemas.microsoft.com/office/drawing/2014/main" id="{90A2E4C8-0AA1-4FD5-9203-AFD76C9CA556}"/>
                </a:ext>
              </a:extLst>
            </p:cNvPr>
            <p:cNvCxnSpPr>
              <a:cxnSpLocks/>
              <a:stCxn id="28" idx="1"/>
              <a:endCxn id="30" idx="3"/>
            </p:cNvCxnSpPr>
            <p:nvPr/>
          </p:nvCxnSpPr>
          <p:spPr>
            <a:xfrm flipH="1">
              <a:off x="10775049" y="3463193"/>
              <a:ext cx="17101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正方形/長方形 31">
              <a:extLst>
                <a:ext uri="{FF2B5EF4-FFF2-40B4-BE49-F238E27FC236}">
                  <a16:creationId xmlns:a16="http://schemas.microsoft.com/office/drawing/2014/main" id="{3DE49B6C-1A00-4D70-B83C-D7944C8E5C1B}"/>
                </a:ext>
              </a:extLst>
            </p:cNvPr>
            <p:cNvSpPr/>
            <p:nvPr/>
          </p:nvSpPr>
          <p:spPr>
            <a:xfrm>
              <a:off x="10946068" y="4173966"/>
              <a:ext cx="639941" cy="860617"/>
            </a:xfrm>
            <a:prstGeom prst="rect">
              <a:avLst/>
            </a:prstGeom>
            <a:solidFill>
              <a:schemeClr val="accent3">
                <a:lumMod val="40000"/>
                <a:lumOff val="6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登録</a:t>
              </a:r>
              <a:r>
                <a:rPr lang="en-US" altLang="ja-JP" sz="1200" dirty="0">
                  <a:solidFill>
                    <a:schemeClr val="tx1"/>
                  </a:solidFill>
                  <a:latin typeface="Meiryo UI" panose="020B0604030504040204" pitchFamily="50" charset="-128"/>
                  <a:ea typeface="Meiryo UI" panose="020B0604030504040204" pitchFamily="50" charset="-128"/>
                </a:rPr>
                <a:t>AP</a:t>
              </a:r>
            </a:p>
          </p:txBody>
        </p:sp>
        <p:cxnSp>
          <p:nvCxnSpPr>
            <p:cNvPr id="33" name="直線コネクタ 32">
              <a:extLst>
                <a:ext uri="{FF2B5EF4-FFF2-40B4-BE49-F238E27FC236}">
                  <a16:creationId xmlns:a16="http://schemas.microsoft.com/office/drawing/2014/main" id="{80E001F9-9FDD-4726-8FBC-901BF44D7D15}"/>
                </a:ext>
              </a:extLst>
            </p:cNvPr>
            <p:cNvCxnSpPr>
              <a:cxnSpLocks/>
            </p:cNvCxnSpPr>
            <p:nvPr/>
          </p:nvCxnSpPr>
          <p:spPr>
            <a:xfrm flipH="1" flipV="1">
              <a:off x="10775049" y="4601781"/>
              <a:ext cx="148146" cy="4988"/>
            </a:xfrm>
            <a:prstGeom prst="line">
              <a:avLst/>
            </a:prstGeom>
            <a:ln w="28575"/>
          </p:spPr>
          <p:style>
            <a:lnRef idx="1">
              <a:schemeClr val="dk1"/>
            </a:lnRef>
            <a:fillRef idx="0">
              <a:schemeClr val="dk1"/>
            </a:fillRef>
            <a:effectRef idx="0">
              <a:schemeClr val="dk1"/>
            </a:effectRef>
            <a:fontRef idx="minor">
              <a:schemeClr val="tx1"/>
            </a:fontRef>
          </p:style>
        </p:cxnSp>
        <p:sp>
          <p:nvSpPr>
            <p:cNvPr id="34" name="正方形/長方形 33">
              <a:extLst>
                <a:ext uri="{FF2B5EF4-FFF2-40B4-BE49-F238E27FC236}">
                  <a16:creationId xmlns:a16="http://schemas.microsoft.com/office/drawing/2014/main" id="{37061B2C-B887-4C8C-B8EC-5D867ECAC520}"/>
                </a:ext>
              </a:extLst>
            </p:cNvPr>
            <p:cNvSpPr/>
            <p:nvPr/>
          </p:nvSpPr>
          <p:spPr>
            <a:xfrm>
              <a:off x="9432412" y="3131923"/>
              <a:ext cx="739212" cy="1803621"/>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カタログ</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600" dirty="0">
                  <a:solidFill>
                    <a:schemeClr val="tx1"/>
                  </a:solidFill>
                  <a:latin typeface="Meiryo UI" panose="020B0604030504040204" pitchFamily="50" charset="-128"/>
                  <a:ea typeface="Meiryo UI" panose="020B0604030504040204" pitchFamily="50" charset="-128"/>
                </a:rPr>
                <a:t>サイト</a:t>
              </a:r>
              <a:endParaRPr lang="en-US" altLang="ja-JP" sz="1600" dirty="0">
                <a:solidFill>
                  <a:schemeClr val="tx1"/>
                </a:solidFill>
                <a:latin typeface="Meiryo UI" panose="020B0604030504040204" pitchFamily="50" charset="-128"/>
                <a:ea typeface="Meiryo UI" panose="020B0604030504040204" pitchFamily="50" charset="-128"/>
              </a:endParaRPr>
            </a:p>
            <a:p>
              <a:pPr algn="ct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en-US" altLang="ja-JP" sz="1401" dirty="0">
                  <a:solidFill>
                    <a:srgbClr val="FF0000"/>
                  </a:solidFill>
                  <a:latin typeface="Meiryo UI" panose="020B0604030504040204" pitchFamily="50" charset="-128"/>
                  <a:ea typeface="Meiryo UI" panose="020B0604030504040204" pitchFamily="50" charset="-128"/>
                </a:rPr>
                <a:t>CKAN</a:t>
              </a:r>
              <a:endParaRPr lang="ja-JP" altLang="en-US" sz="1401" dirty="0">
                <a:solidFill>
                  <a:schemeClr val="tx1"/>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647E8596-8432-4C55-9455-95C3A0D3BE97}"/>
                </a:ext>
              </a:extLst>
            </p:cNvPr>
            <p:cNvSpPr/>
            <p:nvPr/>
          </p:nvSpPr>
          <p:spPr>
            <a:xfrm>
              <a:off x="360433" y="1943054"/>
              <a:ext cx="11345494" cy="338554"/>
            </a:xfrm>
            <a:prstGeom prst="rect">
              <a:avLst/>
            </a:prstGeom>
            <a:solidFill>
              <a:schemeClr val="accent5">
                <a:lumMod val="20000"/>
                <a:lumOff val="80000"/>
              </a:schemeClr>
            </a:solidFill>
          </p:spPr>
          <p:txBody>
            <a:bodyPr wrap="square">
              <a:spAutoFit/>
            </a:bodyPr>
            <a:lstStyle/>
            <a:p>
              <a:r>
                <a:rPr lang="ja-JP" altLang="en-US" sz="1600" dirty="0">
                  <a:latin typeface="Meiryo UI" panose="020B0604030504040204" pitchFamily="50" charset="-128"/>
                  <a:ea typeface="Meiryo UI" panose="020B0604030504040204" pitchFamily="50" charset="-128"/>
                </a:rPr>
                <a:t>◎データカタログシステム</a:t>
              </a:r>
              <a:r>
                <a:rPr lang="en-US" altLang="ja-JP" sz="1600" dirty="0">
                  <a:latin typeface="Meiryo UI" panose="020B0604030504040204" pitchFamily="50" charset="-128"/>
                  <a:ea typeface="Meiryo UI" panose="020B0604030504040204" pitchFamily="50" charset="-128"/>
                </a:rPr>
                <a:t>OSS</a:t>
              </a:r>
              <a:r>
                <a:rPr lang="ja-JP" altLang="en-US" sz="1600" dirty="0">
                  <a:latin typeface="Meiryo UI" panose="020B0604030504040204" pitchFamily="50" charset="-128"/>
                  <a:ea typeface="Meiryo UI" panose="020B0604030504040204" pitchFamily="50" charset="-128"/>
                </a:rPr>
                <a:t>　　CKAN　　</a:t>
              </a:r>
              <a:r>
                <a:rPr lang="en-US" altLang="ja-JP" sz="1600" dirty="0">
                  <a:latin typeface="Meiryo UI" panose="020B0604030504040204" pitchFamily="50" charset="-128"/>
                  <a:ea typeface="Meiryo UI" panose="020B0604030504040204" pitchFamily="50" charset="-128"/>
                </a:rPr>
                <a:t>https://docs.ckan.org/en/latest/user-guide.html </a:t>
              </a:r>
              <a:r>
                <a:rPr lang="ja-JP" altLang="en-US" sz="1600" dirty="0">
                  <a:latin typeface="Meiryo UI" panose="020B0604030504040204" pitchFamily="50" charset="-128"/>
                  <a:ea typeface="Meiryo UI" panose="020B0604030504040204" pitchFamily="50" charset="-128"/>
                </a:rPr>
                <a:t>　</a:t>
              </a:r>
              <a:endParaRPr lang="en-US" altLang="ja-JP" sz="1600" dirty="0">
                <a:latin typeface="Meiryo UI" panose="020B0604030504040204" pitchFamily="50" charset="-128"/>
                <a:ea typeface="Meiryo UI" panose="020B0604030504040204" pitchFamily="50" charset="-128"/>
              </a:endParaRPr>
            </a:p>
          </p:txBody>
        </p:sp>
        <p:sp>
          <p:nvSpPr>
            <p:cNvPr id="37" name="コンテンツ プレースホルダー 5">
              <a:extLst>
                <a:ext uri="{FF2B5EF4-FFF2-40B4-BE49-F238E27FC236}">
                  <a16:creationId xmlns:a16="http://schemas.microsoft.com/office/drawing/2014/main" id="{CC0DB95C-A30B-42B9-AA1B-FEEAD61C057A}"/>
                </a:ext>
              </a:extLst>
            </p:cNvPr>
            <p:cNvSpPr txBox="1">
              <a:spLocks/>
            </p:cNvSpPr>
            <p:nvPr/>
          </p:nvSpPr>
          <p:spPr>
            <a:xfrm>
              <a:off x="360434" y="2361350"/>
              <a:ext cx="5692240" cy="3041434"/>
            </a:xfrm>
            <a:prstGeom prst="rect">
              <a:avLst/>
            </a:prstGeom>
            <a:solidFill>
              <a:schemeClr val="bg1"/>
            </a:solidFill>
            <a:ln>
              <a:solidFill>
                <a:schemeClr val="accent1"/>
              </a:solidFill>
            </a:ln>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オープンデータ</a:t>
              </a:r>
              <a:r>
                <a:rPr lang="en-US" altLang="ja-JP" sz="1600" u="sng" dirty="0">
                  <a:solidFill>
                    <a:srgbClr val="FF0000"/>
                  </a:solidFill>
                  <a:latin typeface="Meiryo UI" panose="020B0604030504040204" pitchFamily="50" charset="-128"/>
                  <a:ea typeface="Meiryo UI" panose="020B0604030504040204" pitchFamily="50" charset="-128"/>
                </a:rPr>
                <a:t>Web</a:t>
              </a:r>
              <a:r>
                <a:rPr lang="ja-JP" altLang="en-US" sz="1600" u="sng" dirty="0">
                  <a:solidFill>
                    <a:srgbClr val="FF0000"/>
                  </a:solidFill>
                  <a:latin typeface="Meiryo UI" panose="020B0604030504040204" pitchFamily="50" charset="-128"/>
                  <a:ea typeface="Meiryo UI" panose="020B0604030504040204" pitchFamily="50" charset="-128"/>
                </a:rPr>
                <a:t>サイトを作成するためのツール</a:t>
              </a:r>
              <a:r>
                <a:rPr lang="ja-JP" altLang="en-US" sz="1600" dirty="0">
                  <a:latin typeface="Meiryo UI" panose="020B0604030504040204" pitchFamily="50" charset="-128"/>
                  <a:ea typeface="Meiryo UI" panose="020B0604030504040204" pitchFamily="50" charset="-128"/>
                </a:rPr>
                <a:t>です。</a:t>
              </a:r>
              <a:r>
                <a:rPr lang="ja-JP" altLang="en-US" sz="1600" u="sng" dirty="0">
                  <a:solidFill>
                    <a:srgbClr val="FF0000"/>
                  </a:solidFill>
                  <a:latin typeface="Meiryo UI" panose="020B0604030504040204" pitchFamily="50" charset="-128"/>
                  <a:ea typeface="Meiryo UI" panose="020B0604030504040204" pitchFamily="50" charset="-128"/>
                </a:rPr>
                <a:t>データのメタデータをデータカタログとして表現して、検索し表示するシステム</a:t>
              </a:r>
              <a:r>
                <a:rPr lang="ja-JP" altLang="en-US" sz="1600" dirty="0">
                  <a:latin typeface="Meiryo UI" panose="020B0604030504040204" pitchFamily="50" charset="-128"/>
                  <a:ea typeface="Meiryo UI" panose="020B0604030504040204" pitchFamily="50" charset="-128"/>
                </a:rPr>
                <a:t>です。</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カタログを作成したい人が、カタログ登録、公開するための</a:t>
              </a:r>
              <a:r>
                <a:rPr lang="en-US" altLang="ja-JP" sz="1600" u="sng" dirty="0">
                  <a:solidFill>
                    <a:srgbClr val="FF0000"/>
                  </a:solidFill>
                  <a:latin typeface="Meiryo UI" panose="020B0604030504040204" pitchFamily="50" charset="-128"/>
                  <a:ea typeface="Meiryo UI" panose="020B0604030504040204" pitchFamily="50" charset="-128"/>
                </a:rPr>
                <a:t>Web</a:t>
              </a:r>
              <a:r>
                <a:rPr lang="ja-JP" altLang="en-US" sz="1600" u="sng" dirty="0">
                  <a:solidFill>
                    <a:srgbClr val="FF0000"/>
                  </a:solidFill>
                  <a:latin typeface="Meiryo UI" panose="020B0604030504040204" pitchFamily="50" charset="-128"/>
                  <a:ea typeface="Meiryo UI" panose="020B0604030504040204" pitchFamily="50" charset="-128"/>
                </a:rPr>
                <a:t>システム</a:t>
              </a:r>
              <a:r>
                <a:rPr lang="ja-JP" altLang="en-US" sz="1600" dirty="0">
                  <a:latin typeface="Meiryo UI" panose="020B0604030504040204" pitchFamily="50" charset="-128"/>
                  <a:ea typeface="Meiryo UI" panose="020B0604030504040204" pitchFamily="50" charset="-128"/>
                </a:rPr>
                <a:t>を提供します。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カタログ利用者は、カタログの検索機能を使用して、必要なデータのメタデータを検索しカタログ内容を参照できます。データ本体へのダウンロード機能があり、地図などを使用してプレビューできます。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また、</a:t>
              </a:r>
              <a:r>
                <a:rPr lang="en-US" altLang="ja-JP" sz="1600" dirty="0">
                  <a:latin typeface="Meiryo UI" panose="020B0604030504040204" pitchFamily="50" charset="-128"/>
                  <a:ea typeface="Meiryo UI" panose="020B0604030504040204" pitchFamily="50" charset="-128"/>
                </a:rPr>
                <a:t> CKAN</a:t>
              </a:r>
              <a:r>
                <a:rPr lang="ja-JP" altLang="en-US" sz="1600" dirty="0">
                  <a:latin typeface="Meiryo UI" panose="020B0604030504040204" pitchFamily="50" charset="-128"/>
                  <a:ea typeface="Meiryo UI" panose="020B0604030504040204" pitchFamily="50" charset="-128"/>
                </a:rPr>
                <a:t>は、</a:t>
              </a:r>
              <a:r>
                <a:rPr lang="ja-JP" altLang="en-US" sz="1600" u="sng" dirty="0">
                  <a:solidFill>
                    <a:srgbClr val="FF0000"/>
                  </a:solidFill>
                  <a:latin typeface="Meiryo UI" panose="020B0604030504040204" pitchFamily="50" charset="-128"/>
                  <a:ea typeface="Meiryo UI" panose="020B0604030504040204" pitchFamily="50" charset="-128"/>
                </a:rPr>
                <a:t>アプリ向けにカタログ更新、拡張</a:t>
              </a:r>
              <a:r>
                <a:rPr lang="en-US" altLang="ja-JP" sz="1600" u="sng" dirty="0">
                  <a:solidFill>
                    <a:srgbClr val="FF0000"/>
                  </a:solidFill>
                  <a:latin typeface="Meiryo UI" panose="020B0604030504040204" pitchFamily="50" charset="-128"/>
                  <a:ea typeface="Meiryo UI" panose="020B0604030504040204" pitchFamily="50" charset="-128"/>
                </a:rPr>
                <a:t>API</a:t>
              </a:r>
              <a:r>
                <a:rPr lang="ja-JP" altLang="en-US" sz="1600" u="sng" dirty="0">
                  <a:solidFill>
                    <a:srgbClr val="FF0000"/>
                  </a:solidFill>
                  <a:latin typeface="Meiryo UI" panose="020B0604030504040204" pitchFamily="50" charset="-128"/>
                  <a:ea typeface="Meiryo UI" panose="020B0604030504040204" pitchFamily="50" charset="-128"/>
                </a:rPr>
                <a:t>や、検索およびカタログ取得の</a:t>
              </a:r>
              <a:r>
                <a:rPr lang="en-US" altLang="ja-JP" sz="1600" u="sng" dirty="0">
                  <a:solidFill>
                    <a:srgbClr val="FF0000"/>
                  </a:solidFill>
                  <a:latin typeface="Meiryo UI" panose="020B0604030504040204" pitchFamily="50" charset="-128"/>
                  <a:ea typeface="Meiryo UI" panose="020B0604030504040204" pitchFamily="50" charset="-128"/>
                </a:rPr>
                <a:t>API</a:t>
              </a:r>
              <a:r>
                <a:rPr lang="ja-JP" altLang="en-US" sz="1600" u="sng" dirty="0">
                  <a:solidFill>
                    <a:srgbClr val="FF0000"/>
                  </a:solidFill>
                  <a:latin typeface="Meiryo UI" panose="020B0604030504040204" pitchFamily="50" charset="-128"/>
                  <a:ea typeface="Meiryo UI" panose="020B0604030504040204" pitchFamily="50" charset="-128"/>
                </a:rPr>
                <a:t>を公開</a:t>
              </a:r>
              <a:r>
                <a:rPr lang="ja-JP" altLang="en-US" sz="1600" dirty="0">
                  <a:latin typeface="Meiryo UI" panose="020B0604030504040204" pitchFamily="50" charset="-128"/>
                  <a:ea typeface="Meiryo UI" panose="020B0604030504040204" pitchFamily="50" charset="-128"/>
                </a:rPr>
                <a:t>しています。</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731ECBE8-CEF5-4ED3-B184-81D5CD7C3B1E}"/>
                </a:ext>
              </a:extLst>
            </p:cNvPr>
            <p:cNvSpPr/>
            <p:nvPr/>
          </p:nvSpPr>
          <p:spPr>
            <a:xfrm>
              <a:off x="6575931" y="5672919"/>
              <a:ext cx="1723046" cy="629673"/>
            </a:xfrm>
            <a:prstGeom prst="rect">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データカタログ</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en-US" altLang="ja-JP" sz="1600" dirty="0">
                  <a:solidFill>
                    <a:srgbClr val="FF0000"/>
                  </a:solidFill>
                  <a:latin typeface="Meiryo UI" panose="020B0604030504040204" pitchFamily="50" charset="-128"/>
                  <a:ea typeface="Meiryo UI" panose="020B0604030504040204" pitchFamily="50" charset="-128"/>
                </a:rPr>
                <a:t>CKAN</a:t>
              </a:r>
              <a:r>
                <a:rPr lang="ja-JP" altLang="en-US" sz="1600" dirty="0">
                  <a:solidFill>
                    <a:srgbClr val="FF0000"/>
                  </a:solidFill>
                  <a:latin typeface="Meiryo UI" panose="020B0604030504040204" pitchFamily="50" charset="-128"/>
                  <a:ea typeface="Meiryo UI" panose="020B0604030504040204" pitchFamily="50" charset="-128"/>
                </a:rPr>
                <a:t>　</a:t>
              </a:r>
              <a:r>
                <a:rPr lang="ja-JP" altLang="en-US" sz="1600" dirty="0">
                  <a:solidFill>
                    <a:prstClr val="black"/>
                  </a:solidFill>
                  <a:latin typeface="Meiryo UI" panose="020B0604030504040204" pitchFamily="50" charset="-128"/>
                  <a:ea typeface="Meiryo UI" panose="020B0604030504040204" pitchFamily="50" charset="-128"/>
                </a:rPr>
                <a:t>サイト</a:t>
              </a:r>
            </a:p>
          </p:txBody>
        </p:sp>
        <p:sp>
          <p:nvSpPr>
            <p:cNvPr id="41" name="正方形/長方形 40">
              <a:extLst>
                <a:ext uri="{FF2B5EF4-FFF2-40B4-BE49-F238E27FC236}">
                  <a16:creationId xmlns:a16="http://schemas.microsoft.com/office/drawing/2014/main" id="{61E714C0-9376-4EDA-AB97-157394483640}"/>
                </a:ext>
              </a:extLst>
            </p:cNvPr>
            <p:cNvSpPr/>
            <p:nvPr/>
          </p:nvSpPr>
          <p:spPr>
            <a:xfrm>
              <a:off x="9267137" y="5616192"/>
              <a:ext cx="1421554" cy="732466"/>
            </a:xfrm>
            <a:prstGeom prst="rect">
              <a:avLst/>
            </a:prstGeom>
            <a:solidFill>
              <a:schemeClr val="accent3">
                <a:lumMod val="40000"/>
                <a:lumOff val="60000"/>
              </a:scheme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データカタログ</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作成ツール</a:t>
              </a:r>
            </a:p>
          </p:txBody>
        </p:sp>
        <p:sp>
          <p:nvSpPr>
            <p:cNvPr id="43" name="フローチャート: 磁気ディスク 42">
              <a:extLst>
                <a:ext uri="{FF2B5EF4-FFF2-40B4-BE49-F238E27FC236}">
                  <a16:creationId xmlns:a16="http://schemas.microsoft.com/office/drawing/2014/main" id="{8B98B9D6-01CC-4335-91AC-138EC4D34240}"/>
                </a:ext>
              </a:extLst>
            </p:cNvPr>
            <p:cNvSpPr/>
            <p:nvPr/>
          </p:nvSpPr>
          <p:spPr>
            <a:xfrm>
              <a:off x="7121550" y="6375550"/>
              <a:ext cx="836805" cy="504000"/>
            </a:xfrm>
            <a:prstGeom prst="flowChartMagneticDisk">
              <a:avLst/>
            </a:prstGeom>
            <a:solidFill>
              <a:schemeClr val="bg2">
                <a:lumMod val="60000"/>
                <a:lumOff val="4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カタログ</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データ</a:t>
              </a:r>
            </a:p>
          </p:txBody>
        </p:sp>
        <p:sp>
          <p:nvSpPr>
            <p:cNvPr id="48" name="正方形/長方形 47">
              <a:extLst>
                <a:ext uri="{FF2B5EF4-FFF2-40B4-BE49-F238E27FC236}">
                  <a16:creationId xmlns:a16="http://schemas.microsoft.com/office/drawing/2014/main" id="{262F10EF-ECEC-4245-BC9D-B7F6C0EEF73D}"/>
                </a:ext>
              </a:extLst>
            </p:cNvPr>
            <p:cNvSpPr/>
            <p:nvPr/>
          </p:nvSpPr>
          <p:spPr>
            <a:xfrm>
              <a:off x="8298977" y="5672517"/>
              <a:ext cx="603423" cy="630476"/>
            </a:xfrm>
            <a:prstGeom prst="rect">
              <a:avLst/>
            </a:prstGeom>
            <a:solidFill>
              <a:schemeClr val="accent1">
                <a:lumMod val="20000"/>
                <a:lumOff val="80000"/>
              </a:schemeClr>
            </a:solidFill>
            <a:ln w="19050">
              <a:solidFill>
                <a:srgbClr val="FF0000"/>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cxnSp>
          <p:nvCxnSpPr>
            <p:cNvPr id="49" name="コネクタ: カギ線 48">
              <a:extLst>
                <a:ext uri="{FF2B5EF4-FFF2-40B4-BE49-F238E27FC236}">
                  <a16:creationId xmlns:a16="http://schemas.microsoft.com/office/drawing/2014/main" id="{891FA52B-41D9-4BDE-A546-45D6D1337A18}"/>
                </a:ext>
              </a:extLst>
            </p:cNvPr>
            <p:cNvCxnSpPr>
              <a:cxnSpLocks/>
              <a:stCxn id="41" idx="1"/>
              <a:endCxn id="43" idx="1"/>
            </p:cNvCxnSpPr>
            <p:nvPr/>
          </p:nvCxnSpPr>
          <p:spPr>
            <a:xfrm rot="10800000" flipV="1">
              <a:off x="7539954" y="5982425"/>
              <a:ext cx="1727184" cy="393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513561C4-2B22-4838-9B6D-7C1649FAC051}"/>
                </a:ext>
              </a:extLst>
            </p:cNvPr>
            <p:cNvSpPr txBox="1"/>
            <p:nvPr/>
          </p:nvSpPr>
          <p:spPr>
            <a:xfrm>
              <a:off x="326840" y="5669242"/>
              <a:ext cx="5725835" cy="1164541"/>
            </a:xfrm>
            <a:prstGeom prst="rect">
              <a:avLst/>
            </a:prstGeom>
            <a:solidFill>
              <a:schemeClr val="bg1"/>
            </a:solidFill>
            <a:ln>
              <a:solidFill>
                <a:schemeClr val="tx1"/>
              </a:solidFill>
            </a:ln>
          </p:spPr>
          <p:txBody>
            <a:bodyPr wrap="square">
              <a:spAutoFit/>
            </a:bodyPr>
            <a:lstStyle/>
            <a:p>
              <a:r>
                <a:rPr lang="ja-JP" altLang="en-US" sz="1600" b="1" dirty="0">
                  <a:solidFill>
                    <a:schemeClr val="accent5">
                      <a:lumMod val="75000"/>
                    </a:schemeClr>
                  </a:solidFill>
                  <a:latin typeface="Meiryo UI" panose="020B0604030504040204" pitchFamily="50" charset="-128"/>
                  <a:ea typeface="Meiryo UI" panose="020B0604030504040204" pitchFamily="50" charset="-128"/>
                </a:rPr>
                <a:t>・</a:t>
              </a:r>
              <a:r>
                <a:rPr lang="en-US" altLang="ja-JP" sz="1600" b="1" dirty="0">
                  <a:solidFill>
                    <a:srgbClr val="2F5597"/>
                  </a:solidFill>
                  <a:latin typeface="Meiryo UI" panose="020B0604030504040204" pitchFamily="50" charset="-128"/>
                  <a:ea typeface="Meiryo UI" panose="020B0604030504040204" pitchFamily="50" charset="-128"/>
                </a:rPr>
                <a:t>SIP</a:t>
              </a:r>
              <a:r>
                <a:rPr lang="ja-JP" altLang="en-US" sz="1600" b="1" dirty="0">
                  <a:solidFill>
                    <a:srgbClr val="2F5597"/>
                  </a:solidFill>
                  <a:latin typeface="Meiryo UI" panose="020B0604030504040204" pitchFamily="50" charset="-128"/>
                  <a:ea typeface="Meiryo UI" panose="020B0604030504040204" pitchFamily="50" charset="-128"/>
                </a:rPr>
                <a:t>で研究・開発した</a:t>
              </a:r>
              <a:r>
                <a:rPr lang="ja-JP" altLang="en-US" sz="1600" b="1" dirty="0">
                  <a:solidFill>
                    <a:schemeClr val="accent5">
                      <a:lumMod val="75000"/>
                    </a:schemeClr>
                  </a:solidFill>
                  <a:latin typeface="Meiryo UI" panose="020B0604030504040204" pitchFamily="50" charset="-128"/>
                  <a:ea typeface="Meiryo UI" panose="020B0604030504040204" pitchFamily="50" charset="-128"/>
                </a:rPr>
                <a:t>データカタログ作成ツール</a:t>
              </a:r>
              <a:r>
                <a:rPr lang="ja-JP" altLang="en-US" sz="1600" b="1" dirty="0">
                  <a:solidFill>
                    <a:prstClr val="black"/>
                  </a:solidFill>
                  <a:latin typeface="Meiryo UI" panose="020B0604030504040204" pitchFamily="50" charset="-128"/>
                  <a:ea typeface="Meiryo UI" panose="020B0604030504040204" pitchFamily="50" charset="-128"/>
                </a:rPr>
                <a:t>は</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CKAN</a:t>
              </a:r>
              <a:r>
                <a:rPr lang="ja-JP" altLang="en-US" sz="1600" b="1" dirty="0">
                  <a:solidFill>
                    <a:prstClr val="black"/>
                  </a:solidFill>
                  <a:latin typeface="Meiryo UI" panose="020B0604030504040204" pitchFamily="50" charset="-128"/>
                  <a:ea typeface="Meiryo UI" panose="020B0604030504040204" pitchFamily="50" charset="-128"/>
                </a:rPr>
                <a:t>の</a:t>
              </a:r>
              <a:r>
                <a:rPr lang="en-US" altLang="ja-JP" sz="1600" b="1" dirty="0">
                  <a:solidFill>
                    <a:prstClr val="black"/>
                  </a:solidFill>
                  <a:latin typeface="Meiryo UI" panose="020B0604030504040204" pitchFamily="50" charset="-128"/>
                  <a:ea typeface="Meiryo UI" panose="020B0604030504040204" pitchFamily="50" charset="-128"/>
                </a:rPr>
                <a:t>API</a:t>
              </a:r>
              <a:r>
                <a:rPr lang="ja-JP" altLang="en-US" sz="1600" b="1" dirty="0">
                  <a:solidFill>
                    <a:prstClr val="black"/>
                  </a:solidFill>
                  <a:latin typeface="Meiryo UI" panose="020B0604030504040204" pitchFamily="50" charset="-128"/>
                  <a:ea typeface="Meiryo UI" panose="020B0604030504040204" pitchFamily="50" charset="-128"/>
                </a:rPr>
                <a:t>を利用し、</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SIP</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データカタログ項目仕様</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V2.0</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に</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対応する形で</a:t>
              </a:r>
              <a:r>
                <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rPr>
                <a:t>CKAN</a:t>
              </a:r>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のカタログ項目を拡張し、カタログデータの</a:t>
              </a:r>
              <a:endParaRPr lang="en-US" altLang="ja-JP" sz="1600" b="1" kern="100" dirty="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600" b="1" kern="100" dirty="0">
                  <a:latin typeface="Meiryo UI" panose="020B0604030504040204" pitchFamily="50" charset="-128"/>
                  <a:ea typeface="Meiryo UI" panose="020B0604030504040204" pitchFamily="50" charset="-128"/>
                  <a:cs typeface="Times New Roman" panose="02020603050405020304" pitchFamily="18" charset="0"/>
                </a:rPr>
                <a:t>入力を支援します。</a:t>
              </a:r>
              <a:endParaRPr lang="ja-JP" altLang="en-US" sz="1600" dirty="0"/>
            </a:p>
          </p:txBody>
        </p:sp>
        <p:sp>
          <p:nvSpPr>
            <p:cNvPr id="42" name="正方形/長方形 41">
              <a:extLst>
                <a:ext uri="{FF2B5EF4-FFF2-40B4-BE49-F238E27FC236}">
                  <a16:creationId xmlns:a16="http://schemas.microsoft.com/office/drawing/2014/main" id="{BD975CFA-BC96-46EB-AFD8-7A7251945E90}"/>
                </a:ext>
              </a:extLst>
            </p:cNvPr>
            <p:cNvSpPr/>
            <p:nvPr/>
          </p:nvSpPr>
          <p:spPr>
            <a:xfrm>
              <a:off x="223010" y="6889736"/>
              <a:ext cx="7477935" cy="338554"/>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CKAN</a:t>
              </a:r>
              <a:r>
                <a:rPr lang="ja-JP" altLang="en-US" sz="1400" dirty="0">
                  <a:latin typeface="Meiryo UI" panose="020B0604030504040204" pitchFamily="50" charset="-128"/>
                  <a:ea typeface="Meiryo UI" panose="020B0604030504040204" pitchFamily="50" charset="-128"/>
                </a:rPr>
                <a:t>と</a:t>
              </a:r>
              <a:r>
                <a:rPr lang="en-US" altLang="ja-JP" sz="1400" dirty="0">
                  <a:latin typeface="Meiryo UI" panose="020B0604030504040204" pitchFamily="50" charset="-128"/>
                  <a:ea typeface="Meiryo UI" panose="020B0604030504040204" pitchFamily="50" charset="-128"/>
                </a:rPr>
                <a:t>SIP</a:t>
              </a:r>
              <a:r>
                <a:rPr lang="ja-JP" altLang="en-US" sz="1400" dirty="0">
                  <a:latin typeface="Meiryo UI" panose="020B0604030504040204" pitchFamily="50" charset="-128"/>
                  <a:ea typeface="Meiryo UI" panose="020B0604030504040204" pitchFamily="50" charset="-128"/>
                </a:rPr>
                <a:t>データカタログ項目仕様に関するデータモデルの関係性については</a:t>
              </a:r>
              <a:r>
                <a:rPr lang="en-US" altLang="ja-JP" sz="1400" dirty="0">
                  <a:latin typeface="Meiryo UI" panose="020B0604030504040204" pitchFamily="50" charset="-128"/>
                  <a:ea typeface="Meiryo UI" panose="020B0604030504040204" pitchFamily="50" charset="-128"/>
                </a:rPr>
                <a:t>TIPS-2</a:t>
              </a:r>
              <a:r>
                <a:rPr lang="ja-JP" altLang="en-US" sz="1400" dirty="0">
                  <a:latin typeface="Meiryo UI" panose="020B0604030504040204" pitchFamily="50" charset="-128"/>
                  <a:ea typeface="Meiryo UI" panose="020B0604030504040204" pitchFamily="50" charset="-128"/>
                </a:rPr>
                <a:t>をご覧ください。</a:t>
              </a:r>
              <a:endParaRPr lang="en-US" altLang="ja-JP" sz="1400" dirty="0">
                <a:latin typeface="Meiryo UI" panose="020B0604030504040204" pitchFamily="50" charset="-128"/>
                <a:ea typeface="Meiryo UI" panose="020B0604030504040204" pitchFamily="50" charset="-128"/>
              </a:endParaRPr>
            </a:p>
          </p:txBody>
        </p:sp>
      </p:grpSp>
      <p:sp>
        <p:nvSpPr>
          <p:cNvPr id="46" name="四角形: 角を丸くする 45">
            <a:extLst>
              <a:ext uri="{FF2B5EF4-FFF2-40B4-BE49-F238E27FC236}">
                <a16:creationId xmlns:a16="http://schemas.microsoft.com/office/drawing/2014/main" id="{C5E833A5-424E-471E-B0EF-8BE4B141FF83}"/>
              </a:ext>
            </a:extLst>
          </p:cNvPr>
          <p:cNvSpPr/>
          <p:nvPr/>
        </p:nvSpPr>
        <p:spPr>
          <a:xfrm>
            <a:off x="317411" y="668570"/>
            <a:ext cx="11557177" cy="919374"/>
          </a:xfrm>
          <a:prstGeom prst="roundRect">
            <a:avLst>
              <a:gd name="adj" fmla="val 9829"/>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chemeClr val="tx1"/>
                </a:solidFill>
                <a:latin typeface="Meiryo UI"/>
                <a:ea typeface="Meiryo UI"/>
              </a:rPr>
              <a:t>「データカタログ・システム」は、公共機関のオープンデータデータカタログ他、産学官の団体で構築されています。</a:t>
            </a:r>
          </a:p>
          <a:p>
            <a:pPr marL="285750" indent="-285750">
              <a:buFont typeface="Wingdings" panose="05000000000000000000" pitchFamily="2" charset="2"/>
              <a:buChar char="ü"/>
            </a:pPr>
            <a:r>
              <a:rPr lang="ja-JP" altLang="en-US" sz="1600" dirty="0">
                <a:solidFill>
                  <a:schemeClr val="tx1"/>
                </a:solidFill>
                <a:latin typeface="Meiryo UI"/>
                <a:ea typeface="Meiryo UI"/>
              </a:rPr>
              <a:t>多くのカタログシステムは、　</a:t>
            </a:r>
            <a:r>
              <a:rPr lang="en-US" altLang="ja-JP" sz="1600" dirty="0">
                <a:solidFill>
                  <a:schemeClr val="tx1"/>
                </a:solidFill>
                <a:latin typeface="Meiryo UI"/>
                <a:ea typeface="Meiryo UI"/>
              </a:rPr>
              <a:t>OSS</a:t>
            </a:r>
            <a:r>
              <a:rPr lang="ja-JP" altLang="en-US" sz="1600" dirty="0">
                <a:solidFill>
                  <a:schemeClr val="tx1"/>
                </a:solidFill>
                <a:latin typeface="Meiryo UI"/>
                <a:ea typeface="Meiryo UI"/>
              </a:rPr>
              <a:t>　「</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」を利用して開発されています。</a:t>
            </a:r>
          </a:p>
          <a:p>
            <a:pPr marL="285750" indent="-285750">
              <a:buFont typeface="Wingdings" panose="05000000000000000000" pitchFamily="2" charset="2"/>
              <a:buChar char="ü"/>
            </a:pPr>
            <a:r>
              <a:rPr lang="en-US" altLang="ja-JP" sz="1600" dirty="0">
                <a:solidFill>
                  <a:schemeClr val="tx1"/>
                </a:solidFill>
                <a:latin typeface="Meiryo UI"/>
                <a:ea typeface="Meiryo UI"/>
              </a:rPr>
              <a:t>SIP</a:t>
            </a:r>
            <a:r>
              <a:rPr lang="ja-JP" altLang="en-US" sz="1600" dirty="0">
                <a:solidFill>
                  <a:schemeClr val="tx1"/>
                </a:solidFill>
                <a:latin typeface="Meiryo UI"/>
                <a:ea typeface="Meiryo UI"/>
              </a:rPr>
              <a:t>データカタログ項目仕様</a:t>
            </a:r>
            <a:r>
              <a:rPr lang="en-US" altLang="ja-JP" sz="1600" dirty="0">
                <a:solidFill>
                  <a:schemeClr val="tx1"/>
                </a:solidFill>
                <a:latin typeface="Meiryo UI"/>
                <a:ea typeface="Meiryo UI"/>
              </a:rPr>
              <a:t>Version2.0</a:t>
            </a:r>
            <a:r>
              <a:rPr lang="ja-JP" altLang="en-US" sz="1600" dirty="0">
                <a:solidFill>
                  <a:schemeClr val="tx1"/>
                </a:solidFill>
                <a:latin typeface="Meiryo UI"/>
                <a:ea typeface="Meiryo UI"/>
              </a:rPr>
              <a:t>に対応するため、</a:t>
            </a:r>
            <a:r>
              <a:rPr lang="en-US" altLang="ja-JP" sz="1600" dirty="0">
                <a:solidFill>
                  <a:schemeClr val="tx1"/>
                </a:solidFill>
                <a:latin typeface="Meiryo UI"/>
                <a:ea typeface="Meiryo UI"/>
              </a:rPr>
              <a:t>CKAN</a:t>
            </a:r>
            <a:r>
              <a:rPr lang="ja-JP" altLang="en-US" sz="1600" dirty="0">
                <a:solidFill>
                  <a:schemeClr val="tx1"/>
                </a:solidFill>
                <a:latin typeface="Meiryo UI"/>
                <a:ea typeface="Meiryo UI"/>
              </a:rPr>
              <a:t>のカタログ項目を拡張して実装しています。</a:t>
            </a:r>
            <a:endParaRPr lang="en-US" altLang="ja-JP" sz="1600" dirty="0">
              <a:solidFill>
                <a:schemeClr val="tx1"/>
              </a:solidFill>
              <a:latin typeface="Meiryo UI"/>
              <a:ea typeface="Meiryo UI"/>
            </a:endParaRPr>
          </a:p>
        </p:txBody>
      </p:sp>
      <p:sp>
        <p:nvSpPr>
          <p:cNvPr id="45" name="正方形/長方形 44">
            <a:extLst>
              <a:ext uri="{FF2B5EF4-FFF2-40B4-BE49-F238E27FC236}">
                <a16:creationId xmlns:a16="http://schemas.microsoft.com/office/drawing/2014/main" id="{4052E96B-21CE-4AE2-B66E-48FA334059C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TIPS-5</a:t>
            </a:r>
            <a:r>
              <a:rPr lang="ja-JP" altLang="en-US" sz="2000" b="1" dirty="0">
                <a:latin typeface="Meiryo UI" panose="020B0604030504040204" pitchFamily="50" charset="-128"/>
                <a:ea typeface="Meiryo UI" panose="020B0604030504040204" pitchFamily="50" charset="-128"/>
              </a:rPr>
              <a:t>：データカタログシステムとカタログシステム開発</a:t>
            </a:r>
            <a:r>
              <a:rPr lang="en-US" altLang="ja-JP" sz="2000" b="1" dirty="0">
                <a:latin typeface="Meiryo UI" panose="020B0604030504040204" pitchFamily="50" charset="-128"/>
                <a:ea typeface="Meiryo UI" panose="020B0604030504040204" pitchFamily="50" charset="-128"/>
              </a:rPr>
              <a:t>OSS</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rPr>
              <a:t>」およびその拡張</a:t>
            </a:r>
          </a:p>
        </p:txBody>
      </p:sp>
      <p:sp>
        <p:nvSpPr>
          <p:cNvPr id="52" name="タイトル 4">
            <a:extLst>
              <a:ext uri="{FF2B5EF4-FFF2-40B4-BE49-F238E27FC236}">
                <a16:creationId xmlns:a16="http://schemas.microsoft.com/office/drawing/2014/main" id="{07979BDD-52FC-4415-A11A-B844D34450D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sp>
        <p:nvSpPr>
          <p:cNvPr id="53" name="正方形/長方形 52">
            <a:extLst>
              <a:ext uri="{FF2B5EF4-FFF2-40B4-BE49-F238E27FC236}">
                <a16:creationId xmlns:a16="http://schemas.microsoft.com/office/drawing/2014/main" id="{0F576DB5-EE62-49CF-90FB-19351C26BA2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データカタログシステム管理者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366990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215449" y="4526594"/>
            <a:ext cx="5779689" cy="2146580"/>
          </a:xfrm>
          <a:prstGeom prst="roundRect">
            <a:avLst>
              <a:gd name="adj" fmla="val 4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3</a:t>
            </a:r>
            <a:r>
              <a:rPr lang="ja-JP" altLang="en-US" sz="1200" b="1" dirty="0">
                <a:latin typeface="Meiryo UI"/>
                <a:ea typeface="Meiryo UI"/>
              </a:rPr>
              <a:t>：白書と構成部品で束ねる場合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ja-JP" altLang="en-US" sz="1200" dirty="0">
                <a:latin typeface="Meiryo UI"/>
                <a:ea typeface="Meiryo UI"/>
              </a:rPr>
              <a:t>平成</a:t>
            </a:r>
            <a:r>
              <a:rPr lang="en-US" altLang="ja-JP" sz="1200" dirty="0">
                <a:latin typeface="Meiryo UI"/>
                <a:ea typeface="Meiryo UI"/>
              </a:rPr>
              <a:t>26</a:t>
            </a:r>
            <a:r>
              <a:rPr lang="ja-JP" altLang="en-US" sz="1200" dirty="0">
                <a:latin typeface="Meiryo UI"/>
                <a:ea typeface="Meiryo UI"/>
              </a:rPr>
              <a:t>年版労働経済白書（労働経済の分析）　</a:t>
            </a:r>
            <a:endParaRPr lang="en-US" altLang="ja-JP" sz="1200" dirty="0">
              <a:latin typeface="Meiryo UI"/>
              <a:ea typeface="Meiryo UI"/>
            </a:endParaRP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096000" y="4526594"/>
            <a:ext cx="5791007" cy="2146580"/>
          </a:xfrm>
          <a:prstGeom prst="roundRect">
            <a:avLst>
              <a:gd name="adj" fmla="val 558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4</a:t>
            </a:r>
            <a:r>
              <a:rPr lang="ja-JP" altLang="en-US" sz="1200" b="1" dirty="0">
                <a:latin typeface="Meiryo UI"/>
                <a:ea typeface="Meiryo UI"/>
              </a:rPr>
              <a:t>：メディア本体とその書誌情報で束ねる場合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Z</a:t>
            </a:r>
            <a:r>
              <a:rPr lang="ja-JP" altLang="en-US" sz="1200" dirty="0">
                <a:latin typeface="Meiryo UI"/>
                <a:ea typeface="Meiryo UI"/>
              </a:rPr>
              <a:t>市</a:t>
            </a:r>
            <a:r>
              <a:rPr lang="en-US" altLang="ja-JP" sz="1200" dirty="0">
                <a:latin typeface="Meiryo UI"/>
                <a:ea typeface="Meiryo UI"/>
              </a:rPr>
              <a:t>PR</a:t>
            </a:r>
            <a:r>
              <a:rPr lang="ja-JP" altLang="en-US" sz="1200" dirty="0">
                <a:latin typeface="Meiryo UI"/>
                <a:ea typeface="Meiryo UI"/>
              </a:rPr>
              <a:t>動画・楽曲</a:t>
            </a:r>
            <a:endParaRPr lang="en-US" altLang="ja-JP" sz="1200" dirty="0">
              <a:latin typeface="Meiryo UI" panose="020B0604030504040204" pitchFamily="50" charset="-128"/>
              <a:ea typeface="Meiryo UI" panose="020B0604030504040204" pitchFamily="50" charset="-128"/>
            </a:endParaRPr>
          </a:p>
        </p:txBody>
      </p:sp>
      <p:sp>
        <p:nvSpPr>
          <p:cNvPr id="33" name="四角形: 角を丸くする 32">
            <a:extLst>
              <a:ext uri="{FF2B5EF4-FFF2-40B4-BE49-F238E27FC236}">
                <a16:creationId xmlns:a16="http://schemas.microsoft.com/office/drawing/2014/main" id="{D244258D-7051-4BB7-8DDC-5F9B95D52609}"/>
              </a:ext>
            </a:extLst>
          </p:cNvPr>
          <p:cNvSpPr/>
          <p:nvPr/>
        </p:nvSpPr>
        <p:spPr>
          <a:xfrm>
            <a:off x="215449" y="2318176"/>
            <a:ext cx="5779689" cy="2146580"/>
          </a:xfrm>
          <a:prstGeom prst="roundRect">
            <a:avLst>
              <a:gd name="adj" fmla="val 4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1</a:t>
            </a:r>
            <a:r>
              <a:rPr lang="ja-JP" altLang="en-US" sz="1200" b="1" dirty="0">
                <a:latin typeface="Meiryo UI"/>
                <a:ea typeface="Meiryo UI"/>
              </a:rPr>
              <a:t>：異なるファイル形式で束ねる場合</a:t>
            </a:r>
            <a:endParaRPr lang="en-US" altLang="ja-JP" sz="1200" b="1" dirty="0">
              <a:latin typeface="Meiryo UI"/>
              <a:ea typeface="Meiryo UI"/>
            </a:endParaRP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X</a:t>
            </a:r>
            <a:r>
              <a:rPr lang="ja-JP" altLang="en-US" sz="1200" dirty="0">
                <a:latin typeface="Meiryo UI"/>
                <a:ea typeface="Meiryo UI"/>
              </a:rPr>
              <a:t>市内の公共施設一覧（令和</a:t>
            </a:r>
            <a:r>
              <a:rPr lang="en-US" altLang="ja-JP" sz="1200" dirty="0">
                <a:latin typeface="Meiryo UI"/>
                <a:ea typeface="Meiryo UI"/>
              </a:rPr>
              <a:t>2</a:t>
            </a:r>
            <a:r>
              <a:rPr lang="ja-JP" altLang="en-US" sz="1200" dirty="0">
                <a:latin typeface="Meiryo UI"/>
                <a:ea typeface="Meiryo UI"/>
              </a:rPr>
              <a:t>年</a:t>
            </a:r>
            <a:r>
              <a:rPr lang="en-US" altLang="ja-JP" sz="1200" dirty="0">
                <a:latin typeface="Meiryo UI"/>
                <a:ea typeface="Meiryo UI"/>
              </a:rPr>
              <a:t>2</a:t>
            </a:r>
            <a:r>
              <a:rPr lang="ja-JP" altLang="en-US" sz="1200" dirty="0">
                <a:latin typeface="Meiryo UI"/>
                <a:ea typeface="Meiryo UI"/>
              </a:rPr>
              <a:t>月現在）</a:t>
            </a:r>
            <a:endParaRPr lang="en-US" altLang="ja-JP" sz="1200" dirty="0">
              <a:latin typeface="Meiryo UI"/>
              <a:ea typeface="Meiryo UI"/>
            </a:endParaRPr>
          </a:p>
        </p:txBody>
      </p:sp>
      <p:sp>
        <p:nvSpPr>
          <p:cNvPr id="34" name="四角形: 角を丸くする 33">
            <a:extLst>
              <a:ext uri="{FF2B5EF4-FFF2-40B4-BE49-F238E27FC236}">
                <a16:creationId xmlns:a16="http://schemas.microsoft.com/office/drawing/2014/main" id="{AE2447C6-2AFA-4388-A808-9835BF9645A9}"/>
              </a:ext>
            </a:extLst>
          </p:cNvPr>
          <p:cNvSpPr/>
          <p:nvPr/>
        </p:nvSpPr>
        <p:spPr>
          <a:xfrm>
            <a:off x="6096000" y="2318175"/>
            <a:ext cx="5791007" cy="2146582"/>
          </a:xfrm>
          <a:prstGeom prst="roundRect">
            <a:avLst>
              <a:gd name="adj" fmla="val 517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latin typeface="Meiryo UI"/>
                <a:ea typeface="Meiryo UI"/>
              </a:rPr>
              <a:t>ケース</a:t>
            </a:r>
            <a:r>
              <a:rPr lang="en-US" altLang="ja-JP" sz="1200" b="1" dirty="0">
                <a:latin typeface="Meiryo UI"/>
                <a:ea typeface="Meiryo UI"/>
              </a:rPr>
              <a:t>2</a:t>
            </a:r>
            <a:r>
              <a:rPr lang="ja-JP" altLang="en-US" sz="1200" b="1" dirty="0">
                <a:latin typeface="Meiryo UI"/>
                <a:ea typeface="Meiryo UI"/>
              </a:rPr>
              <a:t>：時系列で束ねる場合</a:t>
            </a:r>
          </a:p>
          <a:p>
            <a:pPr marL="879253" indent="-879253" defTabSz="775697">
              <a:lnSpc>
                <a:spcPts val="1231"/>
              </a:lnSpc>
            </a:pPr>
            <a:r>
              <a:rPr lang="ja-JP" altLang="en-US" sz="1200" dirty="0">
                <a:latin typeface="Meiryo UI"/>
                <a:ea typeface="Meiryo UI"/>
              </a:rPr>
              <a:t>　</a:t>
            </a:r>
            <a:endParaRPr lang="en-US" altLang="ja-JP" sz="1200" dirty="0">
              <a:latin typeface="Meiryo UI"/>
              <a:ea typeface="Meiryo UI"/>
            </a:endParaRPr>
          </a:p>
          <a:p>
            <a:pPr marL="1109812" indent="-1109812">
              <a:tabLst>
                <a:tab pos="2975783" algn="l"/>
              </a:tabLst>
            </a:pPr>
            <a:r>
              <a:rPr lang="ja-JP" altLang="en-US" sz="1200" b="1" dirty="0">
                <a:latin typeface="Meiryo UI"/>
                <a:ea typeface="Meiryo UI"/>
              </a:rPr>
              <a:t>記載例：</a:t>
            </a:r>
            <a:r>
              <a:rPr lang="en-US" altLang="ja-JP" sz="1200" dirty="0">
                <a:latin typeface="Meiryo UI"/>
                <a:ea typeface="Meiryo UI"/>
              </a:rPr>
              <a:t>Y</a:t>
            </a:r>
            <a:r>
              <a:rPr lang="ja-JP" altLang="en-US" sz="1200" dirty="0">
                <a:latin typeface="Meiryo UI"/>
                <a:ea typeface="Meiryo UI"/>
              </a:rPr>
              <a:t>府における他都道府県との転入転出状況</a:t>
            </a:r>
            <a:endParaRPr lang="en-US" altLang="ja-JP"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6054E9B4-43DC-47B8-B174-A4271C48C38F}"/>
              </a:ext>
            </a:extLst>
          </p:cNvPr>
          <p:cNvSpPr txBox="1"/>
          <p:nvPr/>
        </p:nvSpPr>
        <p:spPr>
          <a:xfrm>
            <a:off x="1261699" y="2964442"/>
            <a:ext cx="2192700" cy="276999"/>
          </a:xfrm>
          <a:prstGeom prst="rect">
            <a:avLst/>
          </a:prstGeom>
          <a:solidFill>
            <a:schemeClr val="accent2">
              <a:lumMod val="40000"/>
              <a:lumOff val="60000"/>
            </a:schemeClr>
          </a:solidFill>
        </p:spPr>
        <p:txBody>
          <a:bodyPr wrap="square">
            <a:spAutoFit/>
          </a:bodyPr>
          <a:lstStyle/>
          <a:p>
            <a:pPr algn="ctr"/>
            <a:r>
              <a:rPr lang="zh-TW" altLang="en-US" sz="1200" dirty="0">
                <a:latin typeface="Meiryo UI" panose="020B0604030504040204" pitchFamily="50" charset="-128"/>
                <a:ea typeface="Meiryo UI" panose="020B0604030504040204" pitchFamily="50" charset="-128"/>
              </a:rPr>
              <a:t>公共施設一覧</a:t>
            </a:r>
            <a:endParaRPr lang="ja-JP" altLang="en-US"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56AF23D-CCE5-42E8-9DC0-61737C51A2B8}"/>
              </a:ext>
            </a:extLst>
          </p:cNvPr>
          <p:cNvSpPr txBox="1"/>
          <p:nvPr/>
        </p:nvSpPr>
        <p:spPr>
          <a:xfrm>
            <a:off x="303172"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r>
              <a:rPr lang="en-US" altLang="ja-JP" sz="1200" dirty="0">
                <a:latin typeface="Meiryo UI" panose="020B0604030504040204" pitchFamily="50" charset="-128"/>
                <a:ea typeface="Meiryo UI" panose="020B0604030504040204" pitchFamily="50" charset="-128"/>
              </a:rPr>
              <a:t>CSV</a:t>
            </a:r>
            <a:r>
              <a:rPr lang="ja-JP" altLang="en-US" sz="1200" dirty="0">
                <a:latin typeface="Meiryo UI" panose="020B0604030504040204" pitchFamily="50" charset="-128"/>
                <a:ea typeface="Meiryo UI" panose="020B0604030504040204" pitchFamily="50" charset="-128"/>
              </a:rPr>
              <a:t>）</a:t>
            </a:r>
          </a:p>
        </p:txBody>
      </p:sp>
      <p:pic>
        <p:nvPicPr>
          <p:cNvPr id="14" name="図 13" descr="モニター, 記号, 座る, フロント が含まれている画像&#10;&#10;自動的に生成された説明">
            <a:extLst>
              <a:ext uri="{FF2B5EF4-FFF2-40B4-BE49-F238E27FC236}">
                <a16:creationId xmlns:a16="http://schemas.microsoft.com/office/drawing/2014/main" id="{DD09B466-57A8-46FD-8690-8943DD00153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098232" y="3190337"/>
            <a:ext cx="468000" cy="360000"/>
          </a:xfrm>
          <a:prstGeom prst="rect">
            <a:avLst/>
          </a:prstGeom>
        </p:spPr>
      </p:pic>
      <p:cxnSp>
        <p:nvCxnSpPr>
          <p:cNvPr id="17" name="直線コネクタ 16">
            <a:extLst>
              <a:ext uri="{FF2B5EF4-FFF2-40B4-BE49-F238E27FC236}">
                <a16:creationId xmlns:a16="http://schemas.microsoft.com/office/drawing/2014/main" id="{7715838E-F0A2-43D0-BBF3-1C20132B0255}"/>
              </a:ext>
            </a:extLst>
          </p:cNvPr>
          <p:cNvCxnSpPr>
            <a:cxnSpLocks/>
            <a:stCxn id="12" idx="0"/>
            <a:endCxn id="14" idx="1"/>
          </p:cNvCxnSpPr>
          <p:nvPr/>
        </p:nvCxnSpPr>
        <p:spPr>
          <a:xfrm flipV="1">
            <a:off x="986243" y="3370337"/>
            <a:ext cx="1111989" cy="33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7BB7916-3B4F-4A2B-833E-D08B495DC80D}"/>
              </a:ext>
            </a:extLst>
          </p:cNvPr>
          <p:cNvCxnSpPr>
            <a:cxnSpLocks/>
            <a:stCxn id="126" idx="0"/>
            <a:endCxn id="14" idx="2"/>
          </p:cNvCxnSpPr>
          <p:nvPr/>
        </p:nvCxnSpPr>
        <p:spPr>
          <a:xfrm flipH="1" flipV="1">
            <a:off x="2332232" y="3550337"/>
            <a:ext cx="567646" cy="153090"/>
          </a:xfrm>
          <a:prstGeom prst="line">
            <a:avLst/>
          </a:prstGeom>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30C01671-BCEF-4443-A346-39157909A9E9}"/>
              </a:ext>
            </a:extLst>
          </p:cNvPr>
          <p:cNvSpPr txBox="1"/>
          <p:nvPr/>
        </p:nvSpPr>
        <p:spPr>
          <a:xfrm>
            <a:off x="6562218" y="2964440"/>
            <a:ext cx="3411232" cy="276999"/>
          </a:xfrm>
          <a:prstGeom prst="rect">
            <a:avLst/>
          </a:prstGeom>
          <a:solidFill>
            <a:schemeClr val="accent2">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他都道府県との転入転出状況</a:t>
            </a:r>
          </a:p>
        </p:txBody>
      </p:sp>
      <p:sp>
        <p:nvSpPr>
          <p:cNvPr id="64" name="テキスト ボックス 63">
            <a:extLst>
              <a:ext uri="{FF2B5EF4-FFF2-40B4-BE49-F238E27FC236}">
                <a16:creationId xmlns:a16="http://schemas.microsoft.com/office/drawing/2014/main" id="{D84A0F60-8E15-410E-9247-AE4C49A1FF7C}"/>
              </a:ext>
            </a:extLst>
          </p:cNvPr>
          <p:cNvSpPr txBox="1"/>
          <p:nvPr/>
        </p:nvSpPr>
        <p:spPr>
          <a:xfrm>
            <a:off x="6180129" y="3688656"/>
            <a:ext cx="1472938"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28</a:t>
            </a:r>
            <a:r>
              <a:rPr lang="ja-JP" altLang="en-US" sz="1200" dirty="0">
                <a:latin typeface="Meiryo UI" panose="020B0604030504040204" pitchFamily="50" charset="-128"/>
                <a:ea typeface="Meiryo UI" panose="020B0604030504040204" pitchFamily="50" charset="-128"/>
              </a:rPr>
              <a:t>年）</a:t>
            </a:r>
          </a:p>
        </p:txBody>
      </p:sp>
      <p:pic>
        <p:nvPicPr>
          <p:cNvPr id="67" name="図 66" descr="アイコン&#10;&#10;自動的に生成された説明">
            <a:extLst>
              <a:ext uri="{FF2B5EF4-FFF2-40B4-BE49-F238E27FC236}">
                <a16:creationId xmlns:a16="http://schemas.microsoft.com/office/drawing/2014/main" id="{02FF45F5-C83B-4E3E-AADF-2967EDE8BC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4641" y="4019510"/>
            <a:ext cx="492730" cy="360693"/>
          </a:xfrm>
          <a:prstGeom prst="rect">
            <a:avLst/>
          </a:prstGeom>
        </p:spPr>
      </p:pic>
      <p:cxnSp>
        <p:nvCxnSpPr>
          <p:cNvPr id="69" name="直線コネクタ 68">
            <a:extLst>
              <a:ext uri="{FF2B5EF4-FFF2-40B4-BE49-F238E27FC236}">
                <a16:creationId xmlns:a16="http://schemas.microsoft.com/office/drawing/2014/main" id="{B9FB1406-C070-4F7D-99C8-C5DB8DDC5CD2}"/>
              </a:ext>
            </a:extLst>
          </p:cNvPr>
          <p:cNvCxnSpPr>
            <a:cxnSpLocks/>
            <a:stCxn id="64" idx="0"/>
            <a:endCxn id="115" idx="1"/>
          </p:cNvCxnSpPr>
          <p:nvPr/>
        </p:nvCxnSpPr>
        <p:spPr>
          <a:xfrm flipV="1">
            <a:off x="6916598" y="3370337"/>
            <a:ext cx="1194398" cy="318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B9C9857C-42E1-4AA8-B338-D7DC14F016DE}"/>
              </a:ext>
            </a:extLst>
          </p:cNvPr>
          <p:cNvCxnSpPr>
            <a:cxnSpLocks/>
            <a:stCxn id="92" idx="0"/>
            <a:endCxn id="115" idx="2"/>
          </p:cNvCxnSpPr>
          <p:nvPr/>
        </p:nvCxnSpPr>
        <p:spPr>
          <a:xfrm flipH="1" flipV="1">
            <a:off x="8344996" y="3550337"/>
            <a:ext cx="478843" cy="138319"/>
          </a:xfrm>
          <a:prstGeom prst="line">
            <a:avLst/>
          </a:prstGeom>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95618921-6B66-4D67-85DF-B6738E46250D}"/>
              </a:ext>
            </a:extLst>
          </p:cNvPr>
          <p:cNvSpPr txBox="1"/>
          <p:nvPr/>
        </p:nvSpPr>
        <p:spPr>
          <a:xfrm>
            <a:off x="8087370" y="3688656"/>
            <a:ext cx="1472938"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29</a:t>
            </a:r>
            <a:r>
              <a:rPr lang="ja-JP" altLang="en-US" sz="1200" dirty="0">
                <a:latin typeface="Meiryo UI" panose="020B0604030504040204" pitchFamily="50" charset="-128"/>
                <a:ea typeface="Meiryo UI" panose="020B0604030504040204" pitchFamily="50" charset="-128"/>
              </a:rPr>
              <a:t>年）</a:t>
            </a:r>
          </a:p>
        </p:txBody>
      </p:sp>
      <p:sp>
        <p:nvSpPr>
          <p:cNvPr id="97" name="テキスト ボックス 96">
            <a:extLst>
              <a:ext uri="{FF2B5EF4-FFF2-40B4-BE49-F238E27FC236}">
                <a16:creationId xmlns:a16="http://schemas.microsoft.com/office/drawing/2014/main" id="{4A116F2D-9E3E-4105-9C52-609F0CDB5AAE}"/>
              </a:ext>
            </a:extLst>
          </p:cNvPr>
          <p:cNvSpPr txBox="1"/>
          <p:nvPr/>
        </p:nvSpPr>
        <p:spPr>
          <a:xfrm>
            <a:off x="9932087" y="3688656"/>
            <a:ext cx="1526030" cy="646331"/>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他都道府県との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転入転出状況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30</a:t>
            </a:r>
            <a:r>
              <a:rPr lang="ja-JP" altLang="en-US" sz="1200" dirty="0">
                <a:latin typeface="Meiryo UI" panose="020B0604030504040204" pitchFamily="50" charset="-128"/>
                <a:ea typeface="Meiryo UI" panose="020B0604030504040204" pitchFamily="50" charset="-128"/>
              </a:rPr>
              <a:t>年）</a:t>
            </a:r>
          </a:p>
        </p:txBody>
      </p:sp>
      <p:pic>
        <p:nvPicPr>
          <p:cNvPr id="103" name="図 102" descr="アイコン&#10;&#10;自動的に生成された説明">
            <a:extLst>
              <a:ext uri="{FF2B5EF4-FFF2-40B4-BE49-F238E27FC236}">
                <a16:creationId xmlns:a16="http://schemas.microsoft.com/office/drawing/2014/main" id="{84AEA842-707B-494B-A360-9B0EB48DB62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87809" y="4019510"/>
            <a:ext cx="492730" cy="360693"/>
          </a:xfrm>
          <a:prstGeom prst="rect">
            <a:avLst/>
          </a:prstGeom>
        </p:spPr>
      </p:pic>
      <p:pic>
        <p:nvPicPr>
          <p:cNvPr id="104" name="図 103" descr="アイコン&#10;&#10;自動的に生成された説明">
            <a:extLst>
              <a:ext uri="{FF2B5EF4-FFF2-40B4-BE49-F238E27FC236}">
                <a16:creationId xmlns:a16="http://schemas.microsoft.com/office/drawing/2014/main" id="{56131277-C341-4780-B19F-310EB1B6C09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94276" y="4019510"/>
            <a:ext cx="492730" cy="360693"/>
          </a:xfrm>
          <a:prstGeom prst="rect">
            <a:avLst/>
          </a:prstGeom>
        </p:spPr>
      </p:pic>
      <p:cxnSp>
        <p:nvCxnSpPr>
          <p:cNvPr id="105" name="直線コネクタ 104">
            <a:extLst>
              <a:ext uri="{FF2B5EF4-FFF2-40B4-BE49-F238E27FC236}">
                <a16:creationId xmlns:a16="http://schemas.microsoft.com/office/drawing/2014/main" id="{6BB6B44C-6101-48A8-B884-080E8CA5233D}"/>
              </a:ext>
            </a:extLst>
          </p:cNvPr>
          <p:cNvCxnSpPr>
            <a:cxnSpLocks/>
            <a:stCxn id="97" idx="0"/>
            <a:endCxn id="115" idx="3"/>
          </p:cNvCxnSpPr>
          <p:nvPr/>
        </p:nvCxnSpPr>
        <p:spPr>
          <a:xfrm flipH="1" flipV="1">
            <a:off x="8578996" y="3370337"/>
            <a:ext cx="2116106" cy="318319"/>
          </a:xfrm>
          <a:prstGeom prst="line">
            <a:avLst/>
          </a:prstGeom>
        </p:spPr>
        <p:style>
          <a:lnRef idx="1">
            <a:schemeClr val="accent1"/>
          </a:lnRef>
          <a:fillRef idx="0">
            <a:schemeClr val="accent1"/>
          </a:fillRef>
          <a:effectRef idx="0">
            <a:schemeClr val="accent1"/>
          </a:effectRef>
          <a:fontRef idx="minor">
            <a:schemeClr val="tx1"/>
          </a:fontRef>
        </p:style>
      </p:cxnSp>
      <p:sp>
        <p:nvSpPr>
          <p:cNvPr id="116" name="テキスト ボックス 115">
            <a:extLst>
              <a:ext uri="{FF2B5EF4-FFF2-40B4-BE49-F238E27FC236}">
                <a16:creationId xmlns:a16="http://schemas.microsoft.com/office/drawing/2014/main" id="{3A9F7A5C-7814-4F3E-BE34-EF6BC20D50DE}"/>
              </a:ext>
            </a:extLst>
          </p:cNvPr>
          <p:cNvSpPr txBox="1"/>
          <p:nvPr/>
        </p:nvSpPr>
        <p:spPr>
          <a:xfrm>
            <a:off x="1031397" y="5164231"/>
            <a:ext cx="2758353" cy="461665"/>
          </a:xfrm>
          <a:prstGeom prst="rect">
            <a:avLst/>
          </a:prstGeom>
          <a:solidFill>
            <a:schemeClr val="accent2">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平成</a:t>
            </a:r>
            <a:r>
              <a:rPr lang="en-US" altLang="ja-JP" sz="1200" dirty="0">
                <a:latin typeface="Meiryo UI" panose="020B0604030504040204" pitchFamily="50" charset="-128"/>
                <a:ea typeface="Meiryo UI" panose="020B0604030504040204" pitchFamily="50" charset="-128"/>
              </a:rPr>
              <a:t>26</a:t>
            </a:r>
            <a:r>
              <a:rPr lang="ja-JP" altLang="en-US" sz="1200" dirty="0">
                <a:latin typeface="Meiryo UI" panose="020B0604030504040204" pitchFamily="50" charset="-128"/>
                <a:ea typeface="Meiryo UI" panose="020B0604030504040204" pitchFamily="50" charset="-128"/>
              </a:rPr>
              <a:t>年版労働経済白書</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（労働経済の分析）</a:t>
            </a:r>
          </a:p>
        </p:txBody>
      </p:sp>
      <p:sp>
        <p:nvSpPr>
          <p:cNvPr id="117" name="テキスト ボックス 116">
            <a:extLst>
              <a:ext uri="{FF2B5EF4-FFF2-40B4-BE49-F238E27FC236}">
                <a16:creationId xmlns:a16="http://schemas.microsoft.com/office/drawing/2014/main" id="{9FC9DDF1-2B2F-4B4C-A945-FF1688F5C6F0}"/>
              </a:ext>
            </a:extLst>
          </p:cNvPr>
          <p:cNvSpPr txBox="1"/>
          <p:nvPr/>
        </p:nvSpPr>
        <p:spPr>
          <a:xfrm>
            <a:off x="303173" y="5996629"/>
            <a:ext cx="1618150"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労働経済の分析</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（本文）</a:t>
            </a:r>
          </a:p>
        </p:txBody>
      </p:sp>
      <p:sp>
        <p:nvSpPr>
          <p:cNvPr id="119" name="テキスト ボックス 118">
            <a:extLst>
              <a:ext uri="{FF2B5EF4-FFF2-40B4-BE49-F238E27FC236}">
                <a16:creationId xmlns:a16="http://schemas.microsoft.com/office/drawing/2014/main" id="{AF3079C2-01C3-402D-A7BB-11FDC3DC7499}"/>
              </a:ext>
            </a:extLst>
          </p:cNvPr>
          <p:cNvSpPr txBox="1"/>
          <p:nvPr/>
        </p:nvSpPr>
        <p:spPr>
          <a:xfrm>
            <a:off x="2383123" y="5996628"/>
            <a:ext cx="1061561" cy="461665"/>
          </a:xfrm>
          <a:prstGeom prst="rect">
            <a:avLst/>
          </a:prstGeom>
          <a:solidFill>
            <a:schemeClr val="accent4">
              <a:lumMod val="40000"/>
              <a:lumOff val="60000"/>
            </a:schemeClr>
          </a:solidFill>
        </p:spPr>
        <p:txBody>
          <a:bodyPr wrap="square">
            <a:spAutoFit/>
          </a:bodyPr>
          <a:lstStyle/>
          <a:p>
            <a:pPr algn="ctr"/>
            <a:r>
              <a:rPr lang="zh-TW" altLang="en-US" sz="1200" dirty="0">
                <a:latin typeface="Meiryo UI" panose="020B0604030504040204" pitchFamily="50" charset="-128"/>
                <a:ea typeface="Meiryo UI" panose="020B0604030504040204" pitchFamily="50" charset="-128"/>
              </a:rPr>
              <a:t>主要労働統計表</a:t>
            </a:r>
            <a:endParaRPr lang="ja-JP" altLang="en-US" sz="1200" dirty="0">
              <a:latin typeface="Meiryo UI" panose="020B0604030504040204" pitchFamily="50" charset="-128"/>
              <a:ea typeface="Meiryo UI" panose="020B0604030504040204" pitchFamily="50" charset="-128"/>
            </a:endParaRPr>
          </a:p>
        </p:txBody>
      </p:sp>
      <p:pic>
        <p:nvPicPr>
          <p:cNvPr id="121" name="図 120" descr="アイコン&#10;&#10;自動的に生成された説明">
            <a:extLst>
              <a:ext uri="{FF2B5EF4-FFF2-40B4-BE49-F238E27FC236}">
                <a16:creationId xmlns:a16="http://schemas.microsoft.com/office/drawing/2014/main" id="{5C970B77-8AF2-4DE8-8296-2CB6F00637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03" y="6268814"/>
            <a:ext cx="492730" cy="360693"/>
          </a:xfrm>
          <a:prstGeom prst="rect">
            <a:avLst/>
          </a:prstGeom>
        </p:spPr>
      </p:pic>
      <p:pic>
        <p:nvPicPr>
          <p:cNvPr id="122" name="図 121" descr="アイコン&#10;&#10;自動的に生成された説明">
            <a:extLst>
              <a:ext uri="{FF2B5EF4-FFF2-40B4-BE49-F238E27FC236}">
                <a16:creationId xmlns:a16="http://schemas.microsoft.com/office/drawing/2014/main" id="{7F3845B3-633F-47D3-8009-37C3A0A295D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82613" y="6262478"/>
            <a:ext cx="436178" cy="373364"/>
          </a:xfrm>
          <a:prstGeom prst="rect">
            <a:avLst/>
          </a:prstGeom>
        </p:spPr>
      </p:pic>
      <p:cxnSp>
        <p:nvCxnSpPr>
          <p:cNvPr id="123" name="直線コネクタ 122">
            <a:extLst>
              <a:ext uri="{FF2B5EF4-FFF2-40B4-BE49-F238E27FC236}">
                <a16:creationId xmlns:a16="http://schemas.microsoft.com/office/drawing/2014/main" id="{730FC79C-C793-4BF9-91B5-7AFE7E804621}"/>
              </a:ext>
            </a:extLst>
          </p:cNvPr>
          <p:cNvCxnSpPr>
            <a:cxnSpLocks/>
            <a:stCxn id="117" idx="0"/>
            <a:endCxn id="118" idx="1"/>
          </p:cNvCxnSpPr>
          <p:nvPr/>
        </p:nvCxnSpPr>
        <p:spPr>
          <a:xfrm flipV="1">
            <a:off x="1112248" y="5753110"/>
            <a:ext cx="1002801" cy="243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90DFA75F-19AB-40E0-9218-6E4CB74A3BF8}"/>
              </a:ext>
            </a:extLst>
          </p:cNvPr>
          <p:cNvCxnSpPr>
            <a:cxnSpLocks/>
            <a:stCxn id="119" idx="0"/>
            <a:endCxn id="118" idx="2"/>
          </p:cNvCxnSpPr>
          <p:nvPr/>
        </p:nvCxnSpPr>
        <p:spPr>
          <a:xfrm flipH="1" flipV="1">
            <a:off x="2349049" y="5933110"/>
            <a:ext cx="564855" cy="6351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853AA061-8078-416E-B6DF-FFA1A94488ED}"/>
              </a:ext>
            </a:extLst>
          </p:cNvPr>
          <p:cNvSpPr txBox="1"/>
          <p:nvPr/>
        </p:nvSpPr>
        <p:spPr>
          <a:xfrm>
            <a:off x="2216807"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r>
              <a:rPr lang="en-US" altLang="ja-JP" sz="1200" dirty="0">
                <a:latin typeface="Meiryo UI" panose="020B0604030504040204" pitchFamily="50" charset="-128"/>
                <a:ea typeface="Meiryo UI" panose="020B0604030504040204" pitchFamily="50" charset="-128"/>
              </a:rPr>
              <a:t>XML</a:t>
            </a:r>
            <a:r>
              <a:rPr lang="ja-JP" altLang="en-US" sz="1200" dirty="0">
                <a:latin typeface="Meiryo UI" panose="020B0604030504040204" pitchFamily="50" charset="-128"/>
                <a:ea typeface="Meiryo UI" panose="020B0604030504040204" pitchFamily="50" charset="-128"/>
              </a:rPr>
              <a:t>）</a:t>
            </a:r>
          </a:p>
        </p:txBody>
      </p:sp>
      <p:sp>
        <p:nvSpPr>
          <p:cNvPr id="127" name="テキスト ボックス 126">
            <a:extLst>
              <a:ext uri="{FF2B5EF4-FFF2-40B4-BE49-F238E27FC236}">
                <a16:creationId xmlns:a16="http://schemas.microsoft.com/office/drawing/2014/main" id="{BCE4D54C-4A5A-4AD0-9F36-52A93A9E4C29}"/>
              </a:ext>
            </a:extLst>
          </p:cNvPr>
          <p:cNvSpPr txBox="1"/>
          <p:nvPr/>
        </p:nvSpPr>
        <p:spPr>
          <a:xfrm>
            <a:off x="4146400" y="3703427"/>
            <a:ext cx="1366142"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公共施設一覧</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JSON</a:t>
            </a:r>
            <a:r>
              <a:rPr lang="ja-JP" altLang="en-US" sz="1200" dirty="0">
                <a:latin typeface="Meiryo UI" panose="020B0604030504040204" pitchFamily="50" charset="-128"/>
                <a:ea typeface="Meiryo UI" panose="020B0604030504040204" pitchFamily="50" charset="-128"/>
              </a:rPr>
              <a:t>）</a:t>
            </a:r>
          </a:p>
        </p:txBody>
      </p:sp>
      <p:cxnSp>
        <p:nvCxnSpPr>
          <p:cNvPr id="129" name="直線コネクタ 128">
            <a:extLst>
              <a:ext uri="{FF2B5EF4-FFF2-40B4-BE49-F238E27FC236}">
                <a16:creationId xmlns:a16="http://schemas.microsoft.com/office/drawing/2014/main" id="{DD0714B8-DEBE-4CEE-B602-ED0CB342C202}"/>
              </a:ext>
            </a:extLst>
          </p:cNvPr>
          <p:cNvCxnSpPr>
            <a:cxnSpLocks/>
            <a:stCxn id="127" idx="0"/>
            <a:endCxn id="14" idx="3"/>
          </p:cNvCxnSpPr>
          <p:nvPr/>
        </p:nvCxnSpPr>
        <p:spPr>
          <a:xfrm flipH="1" flipV="1">
            <a:off x="2566232" y="3370337"/>
            <a:ext cx="2263239" cy="333090"/>
          </a:xfrm>
          <a:prstGeom prst="line">
            <a:avLst/>
          </a:prstGeom>
        </p:spPr>
        <p:style>
          <a:lnRef idx="1">
            <a:schemeClr val="accent1"/>
          </a:lnRef>
          <a:fillRef idx="0">
            <a:schemeClr val="accent1"/>
          </a:fillRef>
          <a:effectRef idx="0">
            <a:schemeClr val="accent1"/>
          </a:effectRef>
          <a:fontRef idx="minor">
            <a:schemeClr val="tx1"/>
          </a:fontRef>
        </p:style>
      </p:cxnSp>
      <p:pic>
        <p:nvPicPr>
          <p:cNvPr id="134" name="図 133" descr="アイコン&#10;&#10;自動的に生成された説明">
            <a:extLst>
              <a:ext uri="{FF2B5EF4-FFF2-40B4-BE49-F238E27FC236}">
                <a16:creationId xmlns:a16="http://schemas.microsoft.com/office/drawing/2014/main" id="{4940A768-C834-4D4E-844A-65498CB31C8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95048" y="3984043"/>
            <a:ext cx="533141" cy="411108"/>
          </a:xfrm>
          <a:prstGeom prst="rect">
            <a:avLst/>
          </a:prstGeom>
        </p:spPr>
      </p:pic>
      <p:grpSp>
        <p:nvGrpSpPr>
          <p:cNvPr id="141" name="グループ化 140">
            <a:extLst>
              <a:ext uri="{FF2B5EF4-FFF2-40B4-BE49-F238E27FC236}">
                <a16:creationId xmlns:a16="http://schemas.microsoft.com/office/drawing/2014/main" id="{D79B3A8E-0BCF-4C16-9B1F-0BF4C2BF54A0}"/>
              </a:ext>
            </a:extLst>
          </p:cNvPr>
          <p:cNvGrpSpPr/>
          <p:nvPr/>
        </p:nvGrpSpPr>
        <p:grpSpPr>
          <a:xfrm>
            <a:off x="1586735" y="3984045"/>
            <a:ext cx="533141" cy="411108"/>
            <a:chOff x="783906" y="3804224"/>
            <a:chExt cx="433177" cy="433177"/>
          </a:xfrm>
        </p:grpSpPr>
        <p:pic>
          <p:nvPicPr>
            <p:cNvPr id="136" name="図 135" descr="アイコン&#10;&#10;自動的に生成された説明">
              <a:extLst>
                <a:ext uri="{FF2B5EF4-FFF2-40B4-BE49-F238E27FC236}">
                  <a16:creationId xmlns:a16="http://schemas.microsoft.com/office/drawing/2014/main" id="{7D026DAE-EB27-49DB-8C73-B9D562AA4F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3906" y="3804224"/>
              <a:ext cx="433177" cy="433177"/>
            </a:xfrm>
            <a:prstGeom prst="rect">
              <a:avLst/>
            </a:prstGeom>
          </p:spPr>
        </p:pic>
        <p:sp>
          <p:nvSpPr>
            <p:cNvPr id="138" name="テキスト ボックス 137">
              <a:extLst>
                <a:ext uri="{FF2B5EF4-FFF2-40B4-BE49-F238E27FC236}">
                  <a16:creationId xmlns:a16="http://schemas.microsoft.com/office/drawing/2014/main" id="{4AD9F0F1-549B-4BEF-AE9A-3C0DC9E5B77F}"/>
                </a:ext>
              </a:extLst>
            </p:cNvPr>
            <p:cNvSpPr txBox="1"/>
            <p:nvPr/>
          </p:nvSpPr>
          <p:spPr>
            <a:xfrm>
              <a:off x="831989" y="3929782"/>
              <a:ext cx="333686" cy="275654"/>
            </a:xfrm>
            <a:prstGeom prst="rect">
              <a:avLst/>
            </a:prstGeom>
            <a:noFill/>
          </p:spPr>
          <p:txBody>
            <a:bodyPr wrap="none" rtlCol="0">
              <a:spAutoFit/>
            </a:bodyPr>
            <a:lstStyle/>
            <a:p>
              <a:r>
                <a:rPr lang="en-US" altLang="ja-JP" sz="1100" b="1" dirty="0">
                  <a:solidFill>
                    <a:srgbClr val="4B4B4B"/>
                  </a:solidFill>
                </a:rPr>
                <a:t>CSV</a:t>
              </a:r>
              <a:endParaRPr lang="ja-JP" altLang="en-US" sz="1100" b="1" dirty="0">
                <a:solidFill>
                  <a:srgbClr val="4B4B4B"/>
                </a:solidFill>
              </a:endParaRPr>
            </a:p>
          </p:txBody>
        </p:sp>
      </p:grpSp>
      <p:grpSp>
        <p:nvGrpSpPr>
          <p:cNvPr id="142" name="グループ化 141">
            <a:extLst>
              <a:ext uri="{FF2B5EF4-FFF2-40B4-BE49-F238E27FC236}">
                <a16:creationId xmlns:a16="http://schemas.microsoft.com/office/drawing/2014/main" id="{215D7BD2-C728-4F1B-BE2A-837AB77967C0}"/>
              </a:ext>
            </a:extLst>
          </p:cNvPr>
          <p:cNvGrpSpPr/>
          <p:nvPr/>
        </p:nvGrpSpPr>
        <p:grpSpPr>
          <a:xfrm>
            <a:off x="5463561" y="3984045"/>
            <a:ext cx="533141" cy="411108"/>
            <a:chOff x="3698466" y="3816754"/>
            <a:chExt cx="433177" cy="433177"/>
          </a:xfrm>
        </p:grpSpPr>
        <p:pic>
          <p:nvPicPr>
            <p:cNvPr id="137" name="図 136" descr="アイコン&#10;&#10;自動的に生成された説明">
              <a:extLst>
                <a:ext uri="{FF2B5EF4-FFF2-40B4-BE49-F238E27FC236}">
                  <a16:creationId xmlns:a16="http://schemas.microsoft.com/office/drawing/2014/main" id="{1038536E-9DEC-408F-A5A5-113C7F5438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98466" y="3816754"/>
              <a:ext cx="433177" cy="433177"/>
            </a:xfrm>
            <a:prstGeom prst="rect">
              <a:avLst/>
            </a:prstGeom>
          </p:spPr>
        </p:pic>
        <p:sp>
          <p:nvSpPr>
            <p:cNvPr id="140" name="テキスト ボックス 139">
              <a:extLst>
                <a:ext uri="{FF2B5EF4-FFF2-40B4-BE49-F238E27FC236}">
                  <a16:creationId xmlns:a16="http://schemas.microsoft.com/office/drawing/2014/main" id="{F023A6DC-D289-41C3-A165-A8BB16201AB5}"/>
                </a:ext>
              </a:extLst>
            </p:cNvPr>
            <p:cNvSpPr txBox="1"/>
            <p:nvPr/>
          </p:nvSpPr>
          <p:spPr>
            <a:xfrm>
              <a:off x="3730818" y="3955407"/>
              <a:ext cx="372759" cy="259439"/>
            </a:xfrm>
            <a:prstGeom prst="rect">
              <a:avLst/>
            </a:prstGeom>
            <a:noFill/>
          </p:spPr>
          <p:txBody>
            <a:bodyPr wrap="none" rtlCol="0">
              <a:spAutoFit/>
            </a:bodyPr>
            <a:lstStyle/>
            <a:p>
              <a:r>
                <a:rPr lang="en-US" altLang="ja-JP" sz="1000" b="1" dirty="0">
                  <a:solidFill>
                    <a:srgbClr val="4B4B4B"/>
                  </a:solidFill>
                </a:rPr>
                <a:t>JSON</a:t>
              </a:r>
              <a:endParaRPr lang="ja-JP" altLang="en-US" sz="1000" b="1" dirty="0">
                <a:solidFill>
                  <a:srgbClr val="4B4B4B"/>
                </a:solidFill>
              </a:endParaRPr>
            </a:p>
          </p:txBody>
        </p:sp>
      </p:grpSp>
      <p:cxnSp>
        <p:nvCxnSpPr>
          <p:cNvPr id="68" name="直線コネクタ 67">
            <a:extLst>
              <a:ext uri="{FF2B5EF4-FFF2-40B4-BE49-F238E27FC236}">
                <a16:creationId xmlns:a16="http://schemas.microsoft.com/office/drawing/2014/main" id="{54FA5032-647F-47B9-AEE2-9C6BD079B02E}"/>
              </a:ext>
            </a:extLst>
          </p:cNvPr>
          <p:cNvCxnSpPr>
            <a:cxnSpLocks/>
            <a:stCxn id="72" idx="0"/>
            <a:endCxn id="118" idx="3"/>
          </p:cNvCxnSpPr>
          <p:nvPr/>
        </p:nvCxnSpPr>
        <p:spPr>
          <a:xfrm flipH="1" flipV="1">
            <a:off x="2583049" y="5753110"/>
            <a:ext cx="2159143" cy="243518"/>
          </a:xfrm>
          <a:prstGeom prst="line">
            <a:avLst/>
          </a:prstGeom>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91793C8-8B83-4C82-B4BE-A86BAC16B5C7}"/>
              </a:ext>
            </a:extLst>
          </p:cNvPr>
          <p:cNvSpPr txBox="1"/>
          <p:nvPr/>
        </p:nvSpPr>
        <p:spPr>
          <a:xfrm>
            <a:off x="3963415" y="5996628"/>
            <a:ext cx="1557554" cy="461665"/>
          </a:xfrm>
          <a:prstGeom prst="rect">
            <a:avLst/>
          </a:prstGeom>
          <a:solidFill>
            <a:schemeClr val="accent4">
              <a:lumMod val="40000"/>
              <a:lumOff val="60000"/>
            </a:schemeClr>
          </a:solidFill>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労働経済の分析</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（要約版）</a:t>
            </a:r>
          </a:p>
        </p:txBody>
      </p:sp>
      <p:grpSp>
        <p:nvGrpSpPr>
          <p:cNvPr id="73" name="グループ化 72">
            <a:extLst>
              <a:ext uri="{FF2B5EF4-FFF2-40B4-BE49-F238E27FC236}">
                <a16:creationId xmlns:a16="http://schemas.microsoft.com/office/drawing/2014/main" id="{E7D56FCC-5D1C-4B67-8309-8DEEEE62C252}"/>
              </a:ext>
            </a:extLst>
          </p:cNvPr>
          <p:cNvGrpSpPr/>
          <p:nvPr/>
        </p:nvGrpSpPr>
        <p:grpSpPr>
          <a:xfrm>
            <a:off x="5468552" y="6257171"/>
            <a:ext cx="520167" cy="383978"/>
            <a:chOff x="788791" y="3810488"/>
            <a:chExt cx="438241" cy="433177"/>
          </a:xfrm>
        </p:grpSpPr>
        <p:pic>
          <p:nvPicPr>
            <p:cNvPr id="74" name="図 73" descr="アイコン&#10;&#10;自動的に生成された説明">
              <a:extLst>
                <a:ext uri="{FF2B5EF4-FFF2-40B4-BE49-F238E27FC236}">
                  <a16:creationId xmlns:a16="http://schemas.microsoft.com/office/drawing/2014/main" id="{6FF064C5-7D5E-4BFC-AEBC-7E2FA49A4B1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75" name="テキスト ボックス 74">
              <a:extLst>
                <a:ext uri="{FF2B5EF4-FFF2-40B4-BE49-F238E27FC236}">
                  <a16:creationId xmlns:a16="http://schemas.microsoft.com/office/drawing/2014/main" id="{DD91F2DB-28A1-48A4-BB6D-3F33EB4510BD}"/>
                </a:ext>
              </a:extLst>
            </p:cNvPr>
            <p:cNvSpPr txBox="1"/>
            <p:nvPr/>
          </p:nvSpPr>
          <p:spPr>
            <a:xfrm>
              <a:off x="788791" y="3952606"/>
              <a:ext cx="417584" cy="277769"/>
            </a:xfrm>
            <a:prstGeom prst="rect">
              <a:avLst/>
            </a:prstGeom>
            <a:noFill/>
          </p:spPr>
          <p:txBody>
            <a:bodyPr wrap="none" rtlCol="0">
              <a:spAutoFit/>
            </a:bodyPr>
            <a:lstStyle/>
            <a:p>
              <a:r>
                <a:rPr lang="en-US" altLang="ja-JP" sz="1000" b="1" dirty="0">
                  <a:solidFill>
                    <a:srgbClr val="4B4B4B"/>
                  </a:solidFill>
                </a:rPr>
                <a:t>HTML</a:t>
              </a:r>
              <a:endParaRPr lang="ja-JP" altLang="en-US" sz="1000" b="1" dirty="0">
                <a:solidFill>
                  <a:srgbClr val="4B4B4B"/>
                </a:solidFill>
              </a:endParaRPr>
            </a:p>
          </p:txBody>
        </p:sp>
      </p:grpSp>
      <p:sp>
        <p:nvSpPr>
          <p:cNvPr id="76" name="テキスト ボックス 75">
            <a:extLst>
              <a:ext uri="{FF2B5EF4-FFF2-40B4-BE49-F238E27FC236}">
                <a16:creationId xmlns:a16="http://schemas.microsoft.com/office/drawing/2014/main" id="{A41C1C41-217B-45B4-9EB4-CCA4318A9ABF}"/>
              </a:ext>
            </a:extLst>
          </p:cNvPr>
          <p:cNvSpPr txBox="1"/>
          <p:nvPr/>
        </p:nvSpPr>
        <p:spPr>
          <a:xfrm>
            <a:off x="6713816" y="5164230"/>
            <a:ext cx="2758353" cy="276999"/>
          </a:xfrm>
          <a:prstGeom prst="rect">
            <a:avLst/>
          </a:prstGeom>
          <a:solidFill>
            <a:schemeClr val="accent2">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a:t>
            </a:r>
            <a:r>
              <a:rPr lang="en-US" altLang="ja-JP" sz="1200" dirty="0">
                <a:latin typeface="Meiryo UI" panose="020B0604030504040204" pitchFamily="50" charset="-128"/>
                <a:ea typeface="Meiryo UI" panose="020B0604030504040204" pitchFamily="50" charset="-128"/>
              </a:rPr>
              <a:t>PR</a:t>
            </a:r>
            <a:r>
              <a:rPr lang="ja-JP" altLang="en-US" sz="1200" dirty="0">
                <a:latin typeface="Meiryo UI" panose="020B0604030504040204" pitchFamily="50" charset="-128"/>
                <a:ea typeface="Meiryo UI" panose="020B0604030504040204" pitchFamily="50" charset="-128"/>
              </a:rPr>
              <a:t>動画・楽曲</a:t>
            </a:r>
          </a:p>
        </p:txBody>
      </p:sp>
      <p:sp>
        <p:nvSpPr>
          <p:cNvPr id="77" name="テキスト ボックス 76">
            <a:extLst>
              <a:ext uri="{FF2B5EF4-FFF2-40B4-BE49-F238E27FC236}">
                <a16:creationId xmlns:a16="http://schemas.microsoft.com/office/drawing/2014/main" id="{661E0EE9-D323-418B-A221-A17BEAF0B1DF}"/>
              </a:ext>
            </a:extLst>
          </p:cNvPr>
          <p:cNvSpPr txBox="1"/>
          <p:nvPr/>
        </p:nvSpPr>
        <p:spPr>
          <a:xfrm>
            <a:off x="6188791" y="5960469"/>
            <a:ext cx="1561220"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市の紹介動画</a:t>
            </a:r>
          </a:p>
        </p:txBody>
      </p:sp>
      <p:sp>
        <p:nvSpPr>
          <p:cNvPr id="78" name="テキスト ボックス 77">
            <a:extLst>
              <a:ext uri="{FF2B5EF4-FFF2-40B4-BE49-F238E27FC236}">
                <a16:creationId xmlns:a16="http://schemas.microsoft.com/office/drawing/2014/main" id="{974A3BD1-9A9F-4B31-B187-D80CB1B8E37F}"/>
              </a:ext>
            </a:extLst>
          </p:cNvPr>
          <p:cNvSpPr txBox="1"/>
          <p:nvPr/>
        </p:nvSpPr>
        <p:spPr>
          <a:xfrm>
            <a:off x="7931017" y="5960469"/>
            <a:ext cx="1591129" cy="276999"/>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a:t>
            </a:r>
          </a:p>
        </p:txBody>
      </p:sp>
      <p:cxnSp>
        <p:nvCxnSpPr>
          <p:cNvPr id="82" name="直線コネクタ 81">
            <a:extLst>
              <a:ext uri="{FF2B5EF4-FFF2-40B4-BE49-F238E27FC236}">
                <a16:creationId xmlns:a16="http://schemas.microsoft.com/office/drawing/2014/main" id="{36D62474-C2B8-4BAA-B3BE-1DABC4D02F83}"/>
              </a:ext>
            </a:extLst>
          </p:cNvPr>
          <p:cNvCxnSpPr>
            <a:cxnSpLocks/>
            <a:stCxn id="77" idx="0"/>
            <a:endCxn id="125" idx="1"/>
          </p:cNvCxnSpPr>
          <p:nvPr/>
        </p:nvCxnSpPr>
        <p:spPr>
          <a:xfrm flipV="1">
            <a:off x="6969401" y="5586576"/>
            <a:ext cx="925337" cy="373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96AB2A6B-A901-4F76-B0F1-DF6E9180EB9B}"/>
              </a:ext>
            </a:extLst>
          </p:cNvPr>
          <p:cNvCxnSpPr>
            <a:cxnSpLocks/>
            <a:stCxn id="78" idx="0"/>
            <a:endCxn id="125" idx="2"/>
          </p:cNvCxnSpPr>
          <p:nvPr/>
        </p:nvCxnSpPr>
        <p:spPr>
          <a:xfrm flipH="1" flipV="1">
            <a:off x="8128738" y="5766576"/>
            <a:ext cx="597844" cy="193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CA99DC47-3B64-450B-B284-A821A46E2558}"/>
              </a:ext>
            </a:extLst>
          </p:cNvPr>
          <p:cNvCxnSpPr>
            <a:cxnSpLocks/>
            <a:stCxn id="85" idx="0"/>
            <a:endCxn id="125" idx="3"/>
          </p:cNvCxnSpPr>
          <p:nvPr/>
        </p:nvCxnSpPr>
        <p:spPr>
          <a:xfrm flipH="1" flipV="1">
            <a:off x="8362738" y="5586576"/>
            <a:ext cx="2236755" cy="373893"/>
          </a:xfrm>
          <a:prstGeom prst="line">
            <a:avLst/>
          </a:prstGeom>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70E0F6E-1C40-4FD4-9EA1-C0DB6AFA62CE}"/>
              </a:ext>
            </a:extLst>
          </p:cNvPr>
          <p:cNvSpPr txBox="1"/>
          <p:nvPr/>
        </p:nvSpPr>
        <p:spPr>
          <a:xfrm>
            <a:off x="9790418" y="5960469"/>
            <a:ext cx="1618150" cy="461665"/>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市のテーマソングの歌詞情報</a:t>
            </a:r>
          </a:p>
        </p:txBody>
      </p:sp>
      <p:grpSp>
        <p:nvGrpSpPr>
          <p:cNvPr id="86" name="グループ化 85">
            <a:extLst>
              <a:ext uri="{FF2B5EF4-FFF2-40B4-BE49-F238E27FC236}">
                <a16:creationId xmlns:a16="http://schemas.microsoft.com/office/drawing/2014/main" id="{34364CF2-232A-4069-A29C-293472205864}"/>
              </a:ext>
            </a:extLst>
          </p:cNvPr>
          <p:cNvGrpSpPr/>
          <p:nvPr/>
        </p:nvGrpSpPr>
        <p:grpSpPr>
          <a:xfrm>
            <a:off x="11341935" y="6264797"/>
            <a:ext cx="520167" cy="383978"/>
            <a:chOff x="788791" y="3810488"/>
            <a:chExt cx="438241" cy="433177"/>
          </a:xfrm>
        </p:grpSpPr>
        <p:pic>
          <p:nvPicPr>
            <p:cNvPr id="87" name="図 86" descr="アイコン&#10;&#10;自動的に生成された説明">
              <a:extLst>
                <a:ext uri="{FF2B5EF4-FFF2-40B4-BE49-F238E27FC236}">
                  <a16:creationId xmlns:a16="http://schemas.microsoft.com/office/drawing/2014/main" id="{627BBE69-70C7-43EF-8242-B9CDEB1B183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88" name="テキスト ボックス 87">
              <a:extLst>
                <a:ext uri="{FF2B5EF4-FFF2-40B4-BE49-F238E27FC236}">
                  <a16:creationId xmlns:a16="http://schemas.microsoft.com/office/drawing/2014/main" id="{3106AA19-4970-42B8-96B0-CA61BC2B89CF}"/>
                </a:ext>
              </a:extLst>
            </p:cNvPr>
            <p:cNvSpPr txBox="1"/>
            <p:nvPr/>
          </p:nvSpPr>
          <p:spPr>
            <a:xfrm>
              <a:off x="788791" y="3952606"/>
              <a:ext cx="417584" cy="277769"/>
            </a:xfrm>
            <a:prstGeom prst="rect">
              <a:avLst/>
            </a:prstGeom>
            <a:noFill/>
          </p:spPr>
          <p:txBody>
            <a:bodyPr wrap="none" rtlCol="0">
              <a:spAutoFit/>
            </a:bodyPr>
            <a:lstStyle/>
            <a:p>
              <a:r>
                <a:rPr lang="en-US" altLang="ja-JP" sz="1000" b="1" dirty="0">
                  <a:solidFill>
                    <a:srgbClr val="4B4B4B"/>
                  </a:solidFill>
                </a:rPr>
                <a:t>HTML</a:t>
              </a:r>
              <a:endParaRPr lang="ja-JP" altLang="en-US" sz="1000" b="1" dirty="0">
                <a:solidFill>
                  <a:srgbClr val="4B4B4B"/>
                </a:solidFill>
              </a:endParaRPr>
            </a:p>
          </p:txBody>
        </p:sp>
      </p:grpSp>
      <p:grpSp>
        <p:nvGrpSpPr>
          <p:cNvPr id="93" name="グループ化 92">
            <a:extLst>
              <a:ext uri="{FF2B5EF4-FFF2-40B4-BE49-F238E27FC236}">
                <a16:creationId xmlns:a16="http://schemas.microsoft.com/office/drawing/2014/main" id="{DF2C2F1A-BF5C-4616-8F71-7F3E06404F0F}"/>
              </a:ext>
            </a:extLst>
          </p:cNvPr>
          <p:cNvGrpSpPr/>
          <p:nvPr/>
        </p:nvGrpSpPr>
        <p:grpSpPr>
          <a:xfrm>
            <a:off x="6656825" y="6262993"/>
            <a:ext cx="520167" cy="387587"/>
            <a:chOff x="788791" y="3810488"/>
            <a:chExt cx="438241" cy="437248"/>
          </a:xfrm>
        </p:grpSpPr>
        <p:pic>
          <p:nvPicPr>
            <p:cNvPr id="94" name="図 93" descr="アイコン&#10;&#10;自動的に生成された説明">
              <a:extLst>
                <a:ext uri="{FF2B5EF4-FFF2-40B4-BE49-F238E27FC236}">
                  <a16:creationId xmlns:a16="http://schemas.microsoft.com/office/drawing/2014/main" id="{14864F2D-D4DB-4B6B-BE95-48EBCCEEB8E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95" name="テキスト ボックス 94">
              <a:extLst>
                <a:ext uri="{FF2B5EF4-FFF2-40B4-BE49-F238E27FC236}">
                  <a16:creationId xmlns:a16="http://schemas.microsoft.com/office/drawing/2014/main" id="{CE3B2742-4A0F-4DFA-A9FD-BC908A536E49}"/>
                </a:ext>
              </a:extLst>
            </p:cNvPr>
            <p:cNvSpPr txBox="1"/>
            <p:nvPr/>
          </p:nvSpPr>
          <p:spPr>
            <a:xfrm>
              <a:off x="788791" y="3952606"/>
              <a:ext cx="383821" cy="295130"/>
            </a:xfrm>
            <a:prstGeom prst="rect">
              <a:avLst/>
            </a:prstGeom>
            <a:noFill/>
          </p:spPr>
          <p:txBody>
            <a:bodyPr wrap="none" rtlCol="0">
              <a:spAutoFit/>
            </a:bodyPr>
            <a:lstStyle/>
            <a:p>
              <a:r>
                <a:rPr lang="en-US" altLang="ja-JP" sz="1050" b="1" dirty="0">
                  <a:solidFill>
                    <a:srgbClr val="4B4B4B"/>
                  </a:solidFill>
                </a:rPr>
                <a:t>MP4</a:t>
              </a:r>
              <a:endParaRPr lang="ja-JP" altLang="en-US" sz="1050" b="1" dirty="0">
                <a:solidFill>
                  <a:srgbClr val="4B4B4B"/>
                </a:solidFill>
              </a:endParaRPr>
            </a:p>
          </p:txBody>
        </p:sp>
      </p:grpSp>
      <p:grpSp>
        <p:nvGrpSpPr>
          <p:cNvPr id="96" name="グループ化 95">
            <a:extLst>
              <a:ext uri="{FF2B5EF4-FFF2-40B4-BE49-F238E27FC236}">
                <a16:creationId xmlns:a16="http://schemas.microsoft.com/office/drawing/2014/main" id="{E3C4F1AE-33F6-495A-9BE5-7C5673485698}"/>
              </a:ext>
            </a:extLst>
          </p:cNvPr>
          <p:cNvGrpSpPr/>
          <p:nvPr/>
        </p:nvGrpSpPr>
        <p:grpSpPr>
          <a:xfrm>
            <a:off x="8482324" y="6262993"/>
            <a:ext cx="520167" cy="387587"/>
            <a:chOff x="788791" y="3810488"/>
            <a:chExt cx="438241" cy="437248"/>
          </a:xfrm>
        </p:grpSpPr>
        <p:pic>
          <p:nvPicPr>
            <p:cNvPr id="98" name="図 97" descr="アイコン&#10;&#10;自動的に生成された説明">
              <a:extLst>
                <a:ext uri="{FF2B5EF4-FFF2-40B4-BE49-F238E27FC236}">
                  <a16:creationId xmlns:a16="http://schemas.microsoft.com/office/drawing/2014/main" id="{6E3F3350-6F71-4D8A-BA63-E7C4736AED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3855" y="3810488"/>
              <a:ext cx="433177" cy="433177"/>
            </a:xfrm>
            <a:prstGeom prst="rect">
              <a:avLst/>
            </a:prstGeom>
          </p:spPr>
        </p:pic>
        <p:sp>
          <p:nvSpPr>
            <p:cNvPr id="99" name="テキスト ボックス 98">
              <a:extLst>
                <a:ext uri="{FF2B5EF4-FFF2-40B4-BE49-F238E27FC236}">
                  <a16:creationId xmlns:a16="http://schemas.microsoft.com/office/drawing/2014/main" id="{13E43D93-F06D-43DE-BCED-5784ED210DF0}"/>
                </a:ext>
              </a:extLst>
            </p:cNvPr>
            <p:cNvSpPr txBox="1"/>
            <p:nvPr/>
          </p:nvSpPr>
          <p:spPr>
            <a:xfrm>
              <a:off x="788791" y="3952606"/>
              <a:ext cx="383821" cy="295130"/>
            </a:xfrm>
            <a:prstGeom prst="rect">
              <a:avLst/>
            </a:prstGeom>
            <a:noFill/>
          </p:spPr>
          <p:txBody>
            <a:bodyPr wrap="none" rtlCol="0">
              <a:spAutoFit/>
            </a:bodyPr>
            <a:lstStyle/>
            <a:p>
              <a:r>
                <a:rPr lang="en-US" altLang="ja-JP" sz="1050" b="1" dirty="0">
                  <a:solidFill>
                    <a:srgbClr val="4B4B4B"/>
                  </a:solidFill>
                </a:rPr>
                <a:t>MP3</a:t>
              </a:r>
              <a:endParaRPr lang="ja-JP" altLang="en-US" sz="1050" b="1" dirty="0">
                <a:solidFill>
                  <a:srgbClr val="4B4B4B"/>
                </a:solidFill>
              </a:endParaRPr>
            </a:p>
          </p:txBody>
        </p:sp>
      </p:grpSp>
      <p:sp>
        <p:nvSpPr>
          <p:cNvPr id="106" name="テキスト ボックス 105">
            <a:extLst>
              <a:ext uri="{FF2B5EF4-FFF2-40B4-BE49-F238E27FC236}">
                <a16:creationId xmlns:a16="http://schemas.microsoft.com/office/drawing/2014/main" id="{1BBD5669-041F-4786-964E-741E3C1E2532}"/>
              </a:ext>
            </a:extLst>
          </p:cNvPr>
          <p:cNvSpPr txBox="1"/>
          <p:nvPr/>
        </p:nvSpPr>
        <p:spPr>
          <a:xfrm>
            <a:off x="4028211" y="2968053"/>
            <a:ext cx="1696484"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異なるファイル形式の</a:t>
            </a:r>
            <a:r>
              <a:rPr lang="zh-TW" altLang="en-US" sz="1200" dirty="0">
                <a:latin typeface="Meiryo UI" panose="020B0604030504040204" pitchFamily="50" charset="-128"/>
                <a:ea typeface="Meiryo UI" panose="020B0604030504040204" pitchFamily="50" charset="-128"/>
              </a:rPr>
              <a:t>公共施設一覧</a:t>
            </a:r>
          </a:p>
          <a:p>
            <a:pPr algn="ctr"/>
            <a:r>
              <a:rPr lang="ja-JP" altLang="en-US" sz="1200" dirty="0">
                <a:latin typeface="Meiryo UI" panose="020B0604030504040204" pitchFamily="50" charset="-128"/>
                <a:ea typeface="Meiryo UI" panose="020B0604030504040204" pitchFamily="50" charset="-128"/>
              </a:rPr>
              <a:t>データを束ねる</a:t>
            </a:r>
          </a:p>
        </p:txBody>
      </p:sp>
      <p:sp>
        <p:nvSpPr>
          <p:cNvPr id="107" name="テキスト ボックス 106">
            <a:extLst>
              <a:ext uri="{FF2B5EF4-FFF2-40B4-BE49-F238E27FC236}">
                <a16:creationId xmlns:a16="http://schemas.microsoft.com/office/drawing/2014/main" id="{6B040EA9-2648-4459-AE43-464ADB63603C}"/>
              </a:ext>
            </a:extLst>
          </p:cNvPr>
          <p:cNvSpPr txBox="1"/>
          <p:nvPr/>
        </p:nvSpPr>
        <p:spPr>
          <a:xfrm>
            <a:off x="10071748" y="2964374"/>
            <a:ext cx="1628795"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年度別に他都道府県との転入転出状況データを束ねる</a:t>
            </a:r>
          </a:p>
        </p:txBody>
      </p:sp>
      <p:sp>
        <p:nvSpPr>
          <p:cNvPr id="108" name="テキスト ボックス 107">
            <a:extLst>
              <a:ext uri="{FF2B5EF4-FFF2-40B4-BE49-F238E27FC236}">
                <a16:creationId xmlns:a16="http://schemas.microsoft.com/office/drawing/2014/main" id="{A6BA6D80-CD58-4B5D-AB41-3EED93802B21}"/>
              </a:ext>
            </a:extLst>
          </p:cNvPr>
          <p:cNvSpPr txBox="1"/>
          <p:nvPr/>
        </p:nvSpPr>
        <p:spPr>
          <a:xfrm>
            <a:off x="4061331" y="5163717"/>
            <a:ext cx="1747119" cy="646331"/>
          </a:xfrm>
          <a:prstGeom prst="rect">
            <a:avLst/>
          </a:prstGeom>
          <a:noFill/>
          <a:ln>
            <a:solidFill>
              <a:schemeClr val="tx1">
                <a:lumMod val="50000"/>
                <a:lumOff val="50000"/>
              </a:schemeClr>
            </a:solidFill>
          </a:ln>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白書（本文）とそれを構成する図や表など</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を束ねる</a:t>
            </a:r>
          </a:p>
        </p:txBody>
      </p:sp>
      <p:sp>
        <p:nvSpPr>
          <p:cNvPr id="110" name="テキスト ボックス 109">
            <a:extLst>
              <a:ext uri="{FF2B5EF4-FFF2-40B4-BE49-F238E27FC236}">
                <a16:creationId xmlns:a16="http://schemas.microsoft.com/office/drawing/2014/main" id="{A7F35130-41D7-45C7-93B5-7734FC05EAE3}"/>
              </a:ext>
            </a:extLst>
          </p:cNvPr>
          <p:cNvSpPr txBox="1"/>
          <p:nvPr/>
        </p:nvSpPr>
        <p:spPr>
          <a:xfrm>
            <a:off x="9657410" y="5149434"/>
            <a:ext cx="1884164" cy="461665"/>
          </a:xfrm>
          <a:prstGeom prst="rect">
            <a:avLst/>
          </a:prstGeom>
          <a:noFill/>
          <a:ln>
            <a:solidFill>
              <a:schemeClr val="tx1">
                <a:lumMod val="50000"/>
                <a:lumOff val="50000"/>
              </a:schemeClr>
            </a:solidFill>
          </a:ln>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Z</a:t>
            </a:r>
            <a:r>
              <a:rPr lang="ja-JP" altLang="en-US" sz="1200" dirty="0">
                <a:latin typeface="Meiryo UI" panose="020B0604030504040204" pitchFamily="50" charset="-128"/>
                <a:ea typeface="Meiryo UI" panose="020B0604030504040204" pitchFamily="50" charset="-128"/>
              </a:rPr>
              <a:t>市のテーマソングと</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その歌詞情報を束ねる</a:t>
            </a:r>
          </a:p>
        </p:txBody>
      </p:sp>
      <p:sp>
        <p:nvSpPr>
          <p:cNvPr id="80" name="四角形: 角を丸くする 79">
            <a:extLst>
              <a:ext uri="{FF2B5EF4-FFF2-40B4-BE49-F238E27FC236}">
                <a16:creationId xmlns:a16="http://schemas.microsoft.com/office/drawing/2014/main" id="{3FA4675A-CF3D-4109-A550-2E114C328853}"/>
              </a:ext>
            </a:extLst>
          </p:cNvPr>
          <p:cNvSpPr/>
          <p:nvPr/>
        </p:nvSpPr>
        <p:spPr>
          <a:xfrm>
            <a:off x="215449" y="700166"/>
            <a:ext cx="11660362" cy="1230634"/>
          </a:xfrm>
          <a:prstGeom prst="roundRect">
            <a:avLst>
              <a:gd name="adj" fmla="val 7695"/>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solidFill>
                  <a:schemeClr val="tx1"/>
                </a:solidFill>
                <a:latin typeface="Meiryo UI"/>
                <a:ea typeface="Meiryo UI"/>
              </a:rPr>
              <a:t>データをファイルで提供する場合、データセットの考え方は以下に示すような</a:t>
            </a:r>
            <a:r>
              <a:rPr lang="en-US" altLang="ja-JP" sz="1400" dirty="0">
                <a:solidFill>
                  <a:schemeClr val="tx1"/>
                </a:solidFill>
                <a:latin typeface="Meiryo UI"/>
                <a:ea typeface="Meiryo UI"/>
              </a:rPr>
              <a:t>4</a:t>
            </a:r>
            <a:r>
              <a:rPr lang="ja-JP" altLang="en-US" sz="1400" dirty="0">
                <a:solidFill>
                  <a:schemeClr val="tx1"/>
                </a:solidFill>
                <a:latin typeface="Meiryo UI"/>
                <a:ea typeface="Meiryo UI"/>
              </a:rPr>
              <a:t>つのケースが想定されます。</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1: </a:t>
            </a:r>
            <a:r>
              <a:rPr lang="ja-JP" altLang="en-US" sz="1400" dirty="0">
                <a:solidFill>
                  <a:schemeClr val="tx1"/>
                </a:solidFill>
                <a:latin typeface="Meiryo UI"/>
                <a:ea typeface="Meiryo UI"/>
              </a:rPr>
              <a:t>異なるファイル形式で束ねる場合：まったく同じデータを異なるファイル形式（</a:t>
            </a:r>
            <a:r>
              <a:rPr lang="en-US" altLang="ja-JP" sz="1400" dirty="0">
                <a:solidFill>
                  <a:schemeClr val="tx1"/>
                </a:solidFill>
                <a:latin typeface="Meiryo UI"/>
                <a:ea typeface="Meiryo UI"/>
              </a:rPr>
              <a:t>CSV</a:t>
            </a:r>
            <a:r>
              <a:rPr lang="ja-JP" altLang="en-US" sz="1400" dirty="0">
                <a:solidFill>
                  <a:schemeClr val="tx1"/>
                </a:solidFill>
                <a:latin typeface="Meiryo UI"/>
                <a:ea typeface="Meiryo UI"/>
              </a:rPr>
              <a:t>や</a:t>
            </a:r>
            <a:r>
              <a:rPr lang="en-US" altLang="ja-JP" sz="1400" dirty="0">
                <a:solidFill>
                  <a:schemeClr val="tx1"/>
                </a:solidFill>
                <a:latin typeface="Meiryo UI"/>
                <a:ea typeface="Meiryo UI"/>
              </a:rPr>
              <a:t>XML</a:t>
            </a:r>
            <a:r>
              <a:rPr lang="ja-JP" altLang="en-US" sz="1400" dirty="0">
                <a:solidFill>
                  <a:schemeClr val="tx1"/>
                </a:solidFill>
                <a:latin typeface="Meiryo UI"/>
                <a:ea typeface="Meiryo UI"/>
              </a:rPr>
              <a:t>など）のファイルとして束ねてデータセットするケース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2: </a:t>
            </a:r>
            <a:r>
              <a:rPr lang="ja-JP" altLang="en-US" sz="1400" dirty="0">
                <a:solidFill>
                  <a:schemeClr val="tx1"/>
                </a:solidFill>
                <a:latin typeface="Meiryo UI"/>
                <a:ea typeface="Meiryo UI"/>
              </a:rPr>
              <a:t>時系列で束ねる場合：ある目的に沿ったデータを時系列（年度別や月別など）でファイルとして束ねてデータセットするケース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3: </a:t>
            </a:r>
            <a:r>
              <a:rPr lang="ja-JP" altLang="en-US" sz="1400" dirty="0">
                <a:solidFill>
                  <a:schemeClr val="tx1"/>
                </a:solidFill>
                <a:latin typeface="Meiryo UI"/>
                <a:ea typeface="Meiryo UI"/>
              </a:rPr>
              <a:t>白書と構成部品で束ねる場合：白書（本文）とそれを構成する図表のデータなどをファイルとして束ねてデータセットとするケース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4: </a:t>
            </a:r>
            <a:r>
              <a:rPr lang="ja-JP" altLang="en-US" sz="1400" dirty="0">
                <a:solidFill>
                  <a:schemeClr val="tx1"/>
                </a:solidFill>
                <a:latin typeface="Meiryo UI"/>
                <a:ea typeface="Meiryo UI"/>
              </a:rPr>
              <a:t>動画等のデータとその書誌情報で束ねる場合：動画、楽曲などのデータとその書誌情報などをファイルとして束ねてデータセットとするケース</a:t>
            </a:r>
            <a:endParaRPr lang="en-US" altLang="ja-JP" sz="1400" dirty="0">
              <a:solidFill>
                <a:schemeClr val="tx1"/>
              </a:solidFill>
              <a:latin typeface="Meiryo UI"/>
              <a:ea typeface="Meiryo UI"/>
            </a:endParaRPr>
          </a:p>
        </p:txBody>
      </p:sp>
      <p:sp>
        <p:nvSpPr>
          <p:cNvPr id="89" name="四角形: 角を丸くする 88">
            <a:extLst>
              <a:ext uri="{FF2B5EF4-FFF2-40B4-BE49-F238E27FC236}">
                <a16:creationId xmlns:a16="http://schemas.microsoft.com/office/drawing/2014/main" id="{60972EED-666D-43BE-ABD2-5BA995D32157}"/>
              </a:ext>
            </a:extLst>
          </p:cNvPr>
          <p:cNvSpPr/>
          <p:nvPr/>
        </p:nvSpPr>
        <p:spPr>
          <a:xfrm>
            <a:off x="215448" y="1997048"/>
            <a:ext cx="11671557" cy="258300"/>
          </a:xfrm>
          <a:prstGeom prst="roundRect">
            <a:avLst>
              <a:gd name="adj" fmla="val 37638"/>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テキスト ボックス 111">
            <a:extLst>
              <a:ext uri="{FF2B5EF4-FFF2-40B4-BE49-F238E27FC236}">
                <a16:creationId xmlns:a16="http://schemas.microsoft.com/office/drawing/2014/main" id="{7DA406B9-E310-424F-8CFE-C2889DD45F28}"/>
              </a:ext>
            </a:extLst>
          </p:cNvPr>
          <p:cNvSpPr txBox="1"/>
          <p:nvPr/>
        </p:nvSpPr>
        <p:spPr>
          <a:xfrm>
            <a:off x="1195282" y="1975714"/>
            <a:ext cx="1178528"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109" name="テキスト ボックス 108">
            <a:extLst>
              <a:ext uri="{FF2B5EF4-FFF2-40B4-BE49-F238E27FC236}">
                <a16:creationId xmlns:a16="http://schemas.microsoft.com/office/drawing/2014/main" id="{63E2BC74-25E8-40E9-BDD7-C24F78A46855}"/>
              </a:ext>
            </a:extLst>
          </p:cNvPr>
          <p:cNvSpPr txBox="1"/>
          <p:nvPr/>
        </p:nvSpPr>
        <p:spPr>
          <a:xfrm>
            <a:off x="3119487" y="1975714"/>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：配信</a:t>
            </a:r>
            <a:endParaRPr lang="ja-JP" altLang="en-US" sz="1354" dirty="0"/>
          </a:p>
        </p:txBody>
      </p:sp>
      <p:sp>
        <p:nvSpPr>
          <p:cNvPr id="101" name="テキスト ボックス 100">
            <a:extLst>
              <a:ext uri="{FF2B5EF4-FFF2-40B4-BE49-F238E27FC236}">
                <a16:creationId xmlns:a16="http://schemas.microsoft.com/office/drawing/2014/main" id="{A9C474C8-1B80-476E-8411-3B0E59FE7394}"/>
              </a:ext>
            </a:extLst>
          </p:cNvPr>
          <p:cNvSpPr txBox="1"/>
          <p:nvPr/>
        </p:nvSpPr>
        <p:spPr>
          <a:xfrm>
            <a:off x="270190" y="1975714"/>
            <a:ext cx="530914"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sp>
        <p:nvSpPr>
          <p:cNvPr id="113" name="テキスト ボックス 112">
            <a:extLst>
              <a:ext uri="{FF2B5EF4-FFF2-40B4-BE49-F238E27FC236}">
                <a16:creationId xmlns:a16="http://schemas.microsoft.com/office/drawing/2014/main" id="{A86FFC34-7DCD-41C5-88F2-6DB7D4C2052B}"/>
              </a:ext>
            </a:extLst>
          </p:cNvPr>
          <p:cNvSpPr txBox="1"/>
          <p:nvPr/>
        </p:nvSpPr>
        <p:spPr>
          <a:xfrm>
            <a:off x="836448" y="2040756"/>
            <a:ext cx="404690" cy="172398"/>
          </a:xfrm>
          <a:prstGeom prst="rect">
            <a:avLst/>
          </a:prstGeom>
          <a:solidFill>
            <a:schemeClr val="accent2">
              <a:lumMod val="40000"/>
              <a:lumOff val="60000"/>
            </a:schemeClr>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018E4143-C020-4F9B-996D-7372BCA53901}"/>
              </a:ext>
            </a:extLst>
          </p:cNvPr>
          <p:cNvSpPr txBox="1"/>
          <p:nvPr/>
        </p:nvSpPr>
        <p:spPr>
          <a:xfrm>
            <a:off x="2786137" y="2040756"/>
            <a:ext cx="404690" cy="172398"/>
          </a:xfrm>
          <a:prstGeom prst="rect">
            <a:avLst/>
          </a:prstGeom>
          <a:solidFill>
            <a:srgbClr val="FFE699"/>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91" name="正方形/長方形 90">
            <a:extLst>
              <a:ext uri="{FF2B5EF4-FFF2-40B4-BE49-F238E27FC236}">
                <a16:creationId xmlns:a16="http://schemas.microsoft.com/office/drawing/2014/main" id="{EEA0F14F-18D0-43CE-82CE-C058E89FF3C0}"/>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配信のデータカタログ化の指針やパターン</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ファイル</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タイトル 4">
            <a:extLst>
              <a:ext uri="{FF2B5EF4-FFF2-40B4-BE49-F238E27FC236}">
                <a16:creationId xmlns:a16="http://schemas.microsoft.com/office/drawing/2014/main" id="{B4868E43-2824-446F-A8A6-2182F0116D0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pic>
        <p:nvPicPr>
          <p:cNvPr id="115" name="図 114" descr="モニター, 記号, 座る, フロント が含まれている画像&#10;&#10;自動的に生成された説明">
            <a:extLst>
              <a:ext uri="{FF2B5EF4-FFF2-40B4-BE49-F238E27FC236}">
                <a16:creationId xmlns:a16="http://schemas.microsoft.com/office/drawing/2014/main" id="{F990A2E3-61B8-429F-A84E-A5BF6FA256CC}"/>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8110996" y="3190337"/>
            <a:ext cx="468000" cy="360000"/>
          </a:xfrm>
          <a:prstGeom prst="rect">
            <a:avLst/>
          </a:prstGeom>
        </p:spPr>
      </p:pic>
      <p:pic>
        <p:nvPicPr>
          <p:cNvPr id="118" name="図 117" descr="モニター, 記号, 座る, フロント が含まれている画像&#10;&#10;自動的に生成された説明">
            <a:extLst>
              <a:ext uri="{FF2B5EF4-FFF2-40B4-BE49-F238E27FC236}">
                <a16:creationId xmlns:a16="http://schemas.microsoft.com/office/drawing/2014/main" id="{EBBB036B-36C8-474D-B548-5243E9DB55EF}"/>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115049" y="5573110"/>
            <a:ext cx="468000" cy="360000"/>
          </a:xfrm>
          <a:prstGeom prst="rect">
            <a:avLst/>
          </a:prstGeom>
        </p:spPr>
      </p:pic>
      <p:pic>
        <p:nvPicPr>
          <p:cNvPr id="125" name="図 124" descr="モニター, 記号, 座る, フロント が含まれている画像&#10;&#10;自動的に生成された説明">
            <a:extLst>
              <a:ext uri="{FF2B5EF4-FFF2-40B4-BE49-F238E27FC236}">
                <a16:creationId xmlns:a16="http://schemas.microsoft.com/office/drawing/2014/main" id="{5795F173-08FE-43B6-9050-C4F69A38CFA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7894738" y="5406576"/>
            <a:ext cx="468000" cy="360000"/>
          </a:xfrm>
          <a:prstGeom prst="rect">
            <a:avLst/>
          </a:prstGeom>
        </p:spPr>
      </p:pic>
      <p:sp>
        <p:nvSpPr>
          <p:cNvPr id="81" name="正方形/長方形 80">
            <a:extLst>
              <a:ext uri="{FF2B5EF4-FFF2-40B4-BE49-F238E27FC236}">
                <a16:creationId xmlns:a16="http://schemas.microsoft.com/office/drawing/2014/main" id="{C5BBFCD8-CE8F-4F48-936C-79DF9703645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788934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四角形: 角を丸くする 79">
            <a:extLst>
              <a:ext uri="{FF2B5EF4-FFF2-40B4-BE49-F238E27FC236}">
                <a16:creationId xmlns:a16="http://schemas.microsoft.com/office/drawing/2014/main" id="{3FA4675A-CF3D-4109-A550-2E114C328853}"/>
              </a:ext>
            </a:extLst>
          </p:cNvPr>
          <p:cNvSpPr/>
          <p:nvPr/>
        </p:nvSpPr>
        <p:spPr>
          <a:xfrm>
            <a:off x="265815" y="663240"/>
            <a:ext cx="11655606" cy="963572"/>
          </a:xfrm>
          <a:prstGeom prst="roundRect">
            <a:avLst>
              <a:gd name="adj" fmla="val 1331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solidFill>
                  <a:schemeClr val="tx1"/>
                </a:solidFill>
                <a:latin typeface="Meiryo UI"/>
                <a:ea typeface="Meiryo UI"/>
              </a:rPr>
              <a:t>データを</a:t>
            </a:r>
            <a:r>
              <a:rPr lang="en-US" altLang="ja-JP" sz="1400" dirty="0">
                <a:solidFill>
                  <a:schemeClr val="tx1"/>
                </a:solidFill>
                <a:latin typeface="Meiryo UI"/>
                <a:ea typeface="Meiryo UI"/>
              </a:rPr>
              <a:t>API</a:t>
            </a:r>
            <a:r>
              <a:rPr lang="ja-JP" altLang="en-US" sz="1400" dirty="0">
                <a:solidFill>
                  <a:schemeClr val="tx1"/>
                </a:solidFill>
                <a:latin typeface="Meiryo UI"/>
                <a:ea typeface="Meiryo UI"/>
              </a:rPr>
              <a:t>経由で提供する場合、自治体データの公開を参考にデータセットの考え方は以下に示すような</a:t>
            </a:r>
            <a:r>
              <a:rPr lang="en-US" altLang="ja-JP" sz="1400" dirty="0">
                <a:solidFill>
                  <a:schemeClr val="tx1"/>
                </a:solidFill>
                <a:latin typeface="Meiryo UI"/>
                <a:ea typeface="Meiryo UI"/>
              </a:rPr>
              <a:t>3</a:t>
            </a:r>
            <a:r>
              <a:rPr lang="ja-JP" altLang="en-US" sz="1400" dirty="0">
                <a:solidFill>
                  <a:schemeClr val="tx1"/>
                </a:solidFill>
                <a:latin typeface="Meiryo UI"/>
                <a:ea typeface="Meiryo UI"/>
              </a:rPr>
              <a:t>つのケースが想定されます。</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1: </a:t>
            </a:r>
            <a:r>
              <a:rPr lang="ja-JP" altLang="en-US" sz="1400" dirty="0">
                <a:solidFill>
                  <a:schemeClr val="tx1"/>
                </a:solidFill>
                <a:latin typeface="Meiryo UI"/>
                <a:ea typeface="Meiryo UI"/>
              </a:rPr>
              <a:t>特定の市のデータを公開する場合：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AAA</a:t>
            </a:r>
            <a:r>
              <a:rPr lang="ja-JP" altLang="en-US" sz="1400" dirty="0">
                <a:solidFill>
                  <a:schemeClr val="tx1"/>
                </a:solidFill>
                <a:latin typeface="Meiryo UI"/>
                <a:ea typeface="Meiryo UI"/>
              </a:rPr>
              <a:t>市のデータのみを公開するようなケース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2: </a:t>
            </a:r>
            <a:r>
              <a:rPr lang="ja-JP" altLang="en-US" sz="1400" dirty="0">
                <a:solidFill>
                  <a:schemeClr val="tx1"/>
                </a:solidFill>
                <a:latin typeface="Meiryo UI"/>
                <a:ea typeface="Meiryo UI"/>
              </a:rPr>
              <a:t>特定の市内の特定地域のデータを公開する場合：</a:t>
            </a:r>
            <a:r>
              <a:rPr lang="en-US" altLang="ja-JP" sz="1400" dirty="0">
                <a:solidFill>
                  <a:schemeClr val="tx1"/>
                </a:solidFill>
                <a:latin typeface="Meiryo UI"/>
                <a:ea typeface="Meiryo UI"/>
              </a:rPr>
              <a:t> X</a:t>
            </a:r>
            <a:r>
              <a:rPr lang="ja-JP" altLang="en-US" sz="1400" dirty="0">
                <a:solidFill>
                  <a:schemeClr val="tx1"/>
                </a:solidFill>
                <a:latin typeface="Meiryo UI"/>
                <a:ea typeface="Meiryo UI"/>
              </a:rPr>
              <a:t>県における</a:t>
            </a:r>
            <a:r>
              <a:rPr lang="en-US" altLang="ja-JP" sz="1400" dirty="0">
                <a:solidFill>
                  <a:schemeClr val="tx1"/>
                </a:solidFill>
                <a:latin typeface="Meiryo UI"/>
                <a:ea typeface="Meiryo UI"/>
              </a:rPr>
              <a:t>BBB</a:t>
            </a:r>
            <a:r>
              <a:rPr lang="ja-JP" altLang="en-US" sz="1400" dirty="0">
                <a:solidFill>
                  <a:schemeClr val="tx1"/>
                </a:solidFill>
                <a:latin typeface="Meiryo UI"/>
                <a:ea typeface="Meiryo UI"/>
              </a:rPr>
              <a:t>市の</a:t>
            </a:r>
            <a:r>
              <a:rPr lang="en-US" altLang="ja-JP" sz="1400" dirty="0">
                <a:solidFill>
                  <a:schemeClr val="tx1"/>
                </a:solidFill>
                <a:latin typeface="Meiryo UI"/>
                <a:ea typeface="Meiryo UI"/>
              </a:rPr>
              <a:t>Y1</a:t>
            </a:r>
            <a:r>
              <a:rPr lang="ja-JP" altLang="en-US" sz="1400" dirty="0">
                <a:solidFill>
                  <a:schemeClr val="tx1"/>
                </a:solidFill>
                <a:latin typeface="Meiryo UI"/>
                <a:ea typeface="Meiryo UI"/>
              </a:rPr>
              <a:t>町や</a:t>
            </a:r>
            <a:r>
              <a:rPr lang="en-US" altLang="ja-JP" sz="1400" dirty="0">
                <a:solidFill>
                  <a:schemeClr val="tx1"/>
                </a:solidFill>
                <a:latin typeface="Meiryo UI"/>
                <a:ea typeface="Meiryo UI"/>
              </a:rPr>
              <a:t>Y2</a:t>
            </a:r>
            <a:r>
              <a:rPr lang="ja-JP" altLang="en-US" sz="1400" dirty="0">
                <a:solidFill>
                  <a:schemeClr val="tx1"/>
                </a:solidFill>
                <a:latin typeface="Meiryo UI"/>
                <a:ea typeface="Meiryo UI"/>
              </a:rPr>
              <a:t>町のように特定地域のデータを公開するようなケース</a:t>
            </a:r>
            <a:endParaRPr lang="en-US" altLang="ja-JP" sz="1400" dirty="0">
              <a:solidFill>
                <a:schemeClr val="tx1"/>
              </a:solidFill>
              <a:latin typeface="Meiryo UI"/>
              <a:ea typeface="Meiryo UI"/>
            </a:endParaRPr>
          </a:p>
          <a:p>
            <a:pPr lvl="1"/>
            <a:r>
              <a:rPr lang="ja-JP" altLang="en-US" sz="1400" dirty="0">
                <a:solidFill>
                  <a:schemeClr val="tx1"/>
                </a:solidFill>
                <a:latin typeface="Meiryo UI"/>
                <a:ea typeface="Meiryo UI"/>
              </a:rPr>
              <a:t>ケース</a:t>
            </a:r>
            <a:r>
              <a:rPr lang="en-US" altLang="ja-JP" sz="1400" dirty="0">
                <a:solidFill>
                  <a:schemeClr val="tx1"/>
                </a:solidFill>
                <a:latin typeface="Meiryo UI"/>
                <a:ea typeface="Meiryo UI"/>
              </a:rPr>
              <a:t>3: </a:t>
            </a:r>
            <a:r>
              <a:rPr lang="ja-JP" altLang="en-US" sz="1400" dirty="0">
                <a:solidFill>
                  <a:schemeClr val="tx1"/>
                </a:solidFill>
                <a:latin typeface="Meiryo UI"/>
                <a:ea typeface="Meiryo UI"/>
              </a:rPr>
              <a:t>全てのデータを公開する場合：</a:t>
            </a:r>
            <a:r>
              <a:rPr lang="en-US" altLang="ja-JP" sz="1400" dirty="0">
                <a:solidFill>
                  <a:schemeClr val="tx1"/>
                </a:solidFill>
                <a:latin typeface="Meiryo UI"/>
                <a:ea typeface="Meiryo UI"/>
              </a:rPr>
              <a:t>X</a:t>
            </a:r>
            <a:r>
              <a:rPr lang="ja-JP" altLang="en-US" sz="1400" dirty="0">
                <a:solidFill>
                  <a:schemeClr val="tx1"/>
                </a:solidFill>
                <a:latin typeface="Meiryo UI"/>
                <a:ea typeface="Meiryo UI"/>
              </a:rPr>
              <a:t>県すべてのデータを公開するケース</a:t>
            </a:r>
            <a:endParaRPr lang="en-US" altLang="ja-JP" sz="1400" dirty="0">
              <a:solidFill>
                <a:schemeClr val="tx1"/>
              </a:solidFill>
              <a:latin typeface="Meiryo UI"/>
              <a:ea typeface="Meiryo UI"/>
            </a:endParaRPr>
          </a:p>
        </p:txBody>
      </p:sp>
      <p:sp>
        <p:nvSpPr>
          <p:cNvPr id="89" name="四角形: 角を丸くする 88">
            <a:extLst>
              <a:ext uri="{FF2B5EF4-FFF2-40B4-BE49-F238E27FC236}">
                <a16:creationId xmlns:a16="http://schemas.microsoft.com/office/drawing/2014/main" id="{60972EED-666D-43BE-ABD2-5BA995D32157}"/>
              </a:ext>
            </a:extLst>
          </p:cNvPr>
          <p:cNvSpPr/>
          <p:nvPr/>
        </p:nvSpPr>
        <p:spPr>
          <a:xfrm>
            <a:off x="265815" y="1685956"/>
            <a:ext cx="11650551" cy="259887"/>
          </a:xfrm>
          <a:prstGeom prst="roundRect">
            <a:avLst>
              <a:gd name="adj" fmla="val 34762"/>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テキスト ボックス 111">
            <a:extLst>
              <a:ext uri="{FF2B5EF4-FFF2-40B4-BE49-F238E27FC236}">
                <a16:creationId xmlns:a16="http://schemas.microsoft.com/office/drawing/2014/main" id="{7DA406B9-E310-424F-8CFE-C2889DD45F28}"/>
              </a:ext>
            </a:extLst>
          </p:cNvPr>
          <p:cNvSpPr txBox="1"/>
          <p:nvPr/>
        </p:nvSpPr>
        <p:spPr>
          <a:xfrm>
            <a:off x="1217038" y="1676218"/>
            <a:ext cx="1178528"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109" name="テキスト ボックス 108">
            <a:extLst>
              <a:ext uri="{FF2B5EF4-FFF2-40B4-BE49-F238E27FC236}">
                <a16:creationId xmlns:a16="http://schemas.microsoft.com/office/drawing/2014/main" id="{63E2BC74-25E8-40E9-BDD7-C24F78A46855}"/>
              </a:ext>
            </a:extLst>
          </p:cNvPr>
          <p:cNvSpPr txBox="1"/>
          <p:nvPr/>
        </p:nvSpPr>
        <p:spPr>
          <a:xfrm>
            <a:off x="3141243" y="1676218"/>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：配信</a:t>
            </a:r>
            <a:endParaRPr lang="ja-JP" altLang="en-US" sz="1354" dirty="0"/>
          </a:p>
        </p:txBody>
      </p:sp>
      <p:sp>
        <p:nvSpPr>
          <p:cNvPr id="101" name="テキスト ボックス 100">
            <a:extLst>
              <a:ext uri="{FF2B5EF4-FFF2-40B4-BE49-F238E27FC236}">
                <a16:creationId xmlns:a16="http://schemas.microsoft.com/office/drawing/2014/main" id="{A9C474C8-1B80-476E-8411-3B0E59FE7394}"/>
              </a:ext>
            </a:extLst>
          </p:cNvPr>
          <p:cNvSpPr txBox="1"/>
          <p:nvPr/>
        </p:nvSpPr>
        <p:spPr>
          <a:xfrm>
            <a:off x="291946" y="1676218"/>
            <a:ext cx="530914"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sp>
        <p:nvSpPr>
          <p:cNvPr id="113" name="テキスト ボックス 112">
            <a:extLst>
              <a:ext uri="{FF2B5EF4-FFF2-40B4-BE49-F238E27FC236}">
                <a16:creationId xmlns:a16="http://schemas.microsoft.com/office/drawing/2014/main" id="{A86FFC34-7DCD-41C5-88F2-6DB7D4C2052B}"/>
              </a:ext>
            </a:extLst>
          </p:cNvPr>
          <p:cNvSpPr txBox="1"/>
          <p:nvPr/>
        </p:nvSpPr>
        <p:spPr>
          <a:xfrm>
            <a:off x="869421" y="1753502"/>
            <a:ext cx="379290" cy="146155"/>
          </a:xfrm>
          <a:prstGeom prst="rect">
            <a:avLst/>
          </a:prstGeom>
          <a:solidFill>
            <a:schemeClr val="accent2">
              <a:lumMod val="40000"/>
              <a:lumOff val="60000"/>
            </a:schemeClr>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018E4143-C020-4F9B-996D-7372BCA53901}"/>
              </a:ext>
            </a:extLst>
          </p:cNvPr>
          <p:cNvSpPr txBox="1"/>
          <p:nvPr/>
        </p:nvSpPr>
        <p:spPr>
          <a:xfrm>
            <a:off x="2819110" y="1753502"/>
            <a:ext cx="379290" cy="146155"/>
          </a:xfrm>
          <a:prstGeom prst="rect">
            <a:avLst/>
          </a:prstGeom>
          <a:solidFill>
            <a:srgbClr val="FFE699"/>
          </a:solidFill>
        </p:spPr>
        <p:txBody>
          <a:bodyPr wrap="square">
            <a:spAutoFit/>
          </a:bodyPr>
          <a:lstStyle/>
          <a:p>
            <a:pPr algn="ctr"/>
            <a:endParaRPr lang="ja-JP" altLang="en-US" sz="1477" dirty="0">
              <a:latin typeface="Meiryo UI" panose="020B0604030504040204" pitchFamily="50" charset="-128"/>
              <a:ea typeface="Meiryo UI" panose="020B0604030504040204" pitchFamily="50" charset="-128"/>
            </a:endParaRPr>
          </a:p>
        </p:txBody>
      </p:sp>
      <p:sp>
        <p:nvSpPr>
          <p:cNvPr id="143" name="四角形: 角を丸くする 44">
            <a:extLst>
              <a:ext uri="{FF2B5EF4-FFF2-40B4-BE49-F238E27FC236}">
                <a16:creationId xmlns:a16="http://schemas.microsoft.com/office/drawing/2014/main" id="{4E1E39DD-476E-497F-AE98-7E4DFE43C20D}"/>
              </a:ext>
            </a:extLst>
          </p:cNvPr>
          <p:cNvSpPr/>
          <p:nvPr/>
        </p:nvSpPr>
        <p:spPr>
          <a:xfrm>
            <a:off x="265815" y="2005931"/>
            <a:ext cx="3615819" cy="2220767"/>
          </a:xfrm>
          <a:prstGeom prst="roundRect">
            <a:avLst>
              <a:gd name="adj" fmla="val 428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solidFill>
                  <a:schemeClr val="tx1"/>
                </a:solidFill>
                <a:latin typeface="Meiryo UI"/>
                <a:ea typeface="Meiryo UI"/>
              </a:rPr>
              <a:t>ケース１：</a:t>
            </a:r>
            <a:r>
              <a:rPr lang="ja-JP" altLang="en-US" sz="1200" dirty="0">
                <a:solidFill>
                  <a:schemeClr val="tx1"/>
                </a:solidFill>
                <a:latin typeface="Meiryo UI"/>
                <a:ea typeface="Meiryo UI"/>
              </a:rPr>
              <a:t>特定の市のデータを公開する場合</a:t>
            </a:r>
            <a:endParaRPr lang="en-US" altLang="ja-JP" sz="1200" b="1" dirty="0">
              <a:solidFill>
                <a:schemeClr val="tx1"/>
              </a:solidFill>
              <a:latin typeface="Meiryo UI"/>
              <a:ea typeface="Meiryo UI"/>
            </a:endParaRPr>
          </a:p>
          <a:p>
            <a:pPr marL="1109812" indent="-1109812">
              <a:tabLst>
                <a:tab pos="2975783" algn="l"/>
              </a:tabLst>
            </a:pPr>
            <a:r>
              <a:rPr lang="ja-JP" altLang="en-US" sz="1200" b="1" dirty="0">
                <a:solidFill>
                  <a:schemeClr val="tx1"/>
                </a:solidFill>
                <a:latin typeface="Meiryo UI"/>
                <a:ea typeface="Meiryo UI"/>
              </a:rPr>
              <a:t>記載例：</a:t>
            </a:r>
            <a:r>
              <a:rPr lang="ja-JP" altLang="en-US" sz="1200" dirty="0">
                <a:solidFill>
                  <a:schemeClr val="tx1"/>
                </a:solidFill>
                <a:latin typeface="Meiryo UI"/>
                <a:ea typeface="Meiryo UI"/>
              </a:rPr>
              <a:t>「</a:t>
            </a:r>
            <a:r>
              <a:rPr lang="en-US" altLang="ja-JP" sz="1200" dirty="0">
                <a:solidFill>
                  <a:schemeClr val="tx1"/>
                </a:solidFill>
                <a:latin typeface="Meiryo UI"/>
                <a:ea typeface="Meiryo UI"/>
              </a:rPr>
              <a:t>AAA</a:t>
            </a:r>
            <a:r>
              <a:rPr lang="ja-JP" altLang="en-US" sz="1200" dirty="0">
                <a:solidFill>
                  <a:schemeClr val="tx1"/>
                </a:solidFill>
                <a:latin typeface="Meiryo UI"/>
                <a:ea typeface="Meiryo UI"/>
              </a:rPr>
              <a:t>市」のデータのみを公開</a:t>
            </a:r>
            <a:endParaRPr lang="en-US" altLang="ja-JP" sz="1200" dirty="0">
              <a:solidFill>
                <a:schemeClr val="tx1"/>
              </a:solidFill>
              <a:latin typeface="Meiryo UI"/>
              <a:ea typeface="Meiryo UI"/>
            </a:endParaRPr>
          </a:p>
          <a:p>
            <a:pPr marL="1109812" indent="-1109812">
              <a:tabLst>
                <a:tab pos="2975783" algn="l"/>
              </a:tabLst>
            </a:pPr>
            <a:endParaRPr lang="en-US" altLang="ja-JP" sz="1477" b="1" dirty="0">
              <a:latin typeface="Meiryo UI"/>
              <a:ea typeface="Meiryo UI"/>
            </a:endParaRPr>
          </a:p>
        </p:txBody>
      </p:sp>
      <p:sp>
        <p:nvSpPr>
          <p:cNvPr id="144" name="四角形: 角を丸くする 44">
            <a:extLst>
              <a:ext uri="{FF2B5EF4-FFF2-40B4-BE49-F238E27FC236}">
                <a16:creationId xmlns:a16="http://schemas.microsoft.com/office/drawing/2014/main" id="{38483408-19E8-4759-BA5B-2A81253E2BF7}"/>
              </a:ext>
            </a:extLst>
          </p:cNvPr>
          <p:cNvSpPr/>
          <p:nvPr/>
        </p:nvSpPr>
        <p:spPr>
          <a:xfrm>
            <a:off x="3939403" y="2005929"/>
            <a:ext cx="4207109" cy="2220768"/>
          </a:xfrm>
          <a:prstGeom prst="roundRect">
            <a:avLst>
              <a:gd name="adj" fmla="val 506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65927" indent="-765927"/>
            <a:r>
              <a:rPr lang="ja-JP" altLang="en-US" sz="1200" b="1" dirty="0">
                <a:solidFill>
                  <a:schemeClr val="tx1"/>
                </a:solidFill>
                <a:latin typeface="Meiryo UI"/>
                <a:ea typeface="Meiryo UI"/>
              </a:rPr>
              <a:t>ケース２：</a:t>
            </a:r>
            <a:r>
              <a:rPr lang="ja-JP" altLang="en-US" sz="1200" dirty="0">
                <a:solidFill>
                  <a:schemeClr val="tx1"/>
                </a:solidFill>
                <a:latin typeface="Meiryo UI"/>
                <a:ea typeface="Meiryo UI"/>
              </a:rPr>
              <a:t>特定の市内の特定地域のデータを公開する場合</a:t>
            </a:r>
            <a:endParaRPr lang="en-US" altLang="ja-JP" sz="1200" b="1" dirty="0">
              <a:solidFill>
                <a:schemeClr val="tx1"/>
              </a:solidFill>
              <a:latin typeface="Meiryo UI"/>
              <a:ea typeface="Meiryo UI"/>
            </a:endParaRPr>
          </a:p>
          <a:p>
            <a:pPr marL="1109812" indent="-1109812">
              <a:tabLst>
                <a:tab pos="2975783" algn="l"/>
              </a:tabLst>
            </a:pPr>
            <a:r>
              <a:rPr lang="ja-JP" altLang="en-US" sz="1200" b="1" dirty="0">
                <a:latin typeface="Meiryo UI"/>
                <a:ea typeface="Meiryo UI"/>
              </a:rPr>
              <a:t>記載例：</a:t>
            </a:r>
            <a:r>
              <a:rPr lang="ja-JP" altLang="en-US" sz="1200" dirty="0">
                <a:latin typeface="Meiryo UI"/>
                <a:ea typeface="Meiryo UI"/>
              </a:rPr>
              <a:t>「</a:t>
            </a:r>
            <a:r>
              <a:rPr lang="en-US" altLang="ja-JP" sz="1200" dirty="0">
                <a:latin typeface="Meiryo UI"/>
                <a:ea typeface="Meiryo UI"/>
              </a:rPr>
              <a:t>BBB</a:t>
            </a:r>
            <a:r>
              <a:rPr lang="ja-JP" altLang="en-US" sz="1200" dirty="0">
                <a:latin typeface="Meiryo UI"/>
                <a:ea typeface="Meiryo UI"/>
              </a:rPr>
              <a:t>市」の「</a:t>
            </a:r>
            <a:r>
              <a:rPr lang="en-US" altLang="ja-JP" sz="1200" dirty="0">
                <a:latin typeface="Meiryo UI"/>
                <a:ea typeface="Meiryo UI"/>
              </a:rPr>
              <a:t>Y1</a:t>
            </a:r>
            <a:r>
              <a:rPr lang="ja-JP" altLang="en-US" sz="1200" dirty="0">
                <a:latin typeface="Meiryo UI"/>
                <a:ea typeface="Meiryo UI"/>
              </a:rPr>
              <a:t>町」「</a:t>
            </a:r>
            <a:r>
              <a:rPr lang="en-US" altLang="ja-JP" sz="1200" dirty="0">
                <a:latin typeface="Meiryo UI"/>
                <a:ea typeface="Meiryo UI"/>
              </a:rPr>
              <a:t>Y2</a:t>
            </a:r>
            <a:r>
              <a:rPr lang="ja-JP" altLang="en-US" sz="1200" dirty="0">
                <a:latin typeface="Meiryo UI"/>
                <a:ea typeface="Meiryo UI"/>
              </a:rPr>
              <a:t>町」のデータを公開　</a:t>
            </a:r>
            <a:endParaRPr lang="en-US" altLang="ja-JP" sz="1400" dirty="0">
              <a:latin typeface="Meiryo UI"/>
              <a:ea typeface="Meiryo UI"/>
            </a:endParaRPr>
          </a:p>
        </p:txBody>
      </p:sp>
      <p:sp>
        <p:nvSpPr>
          <p:cNvPr id="145" name="四角形: 角を丸くする 44">
            <a:extLst>
              <a:ext uri="{FF2B5EF4-FFF2-40B4-BE49-F238E27FC236}">
                <a16:creationId xmlns:a16="http://schemas.microsoft.com/office/drawing/2014/main" id="{57144D79-7E61-46EB-ADE2-E9361DCF7C9F}"/>
              </a:ext>
            </a:extLst>
          </p:cNvPr>
          <p:cNvSpPr/>
          <p:nvPr/>
        </p:nvSpPr>
        <p:spPr>
          <a:xfrm>
            <a:off x="8186496" y="2005929"/>
            <a:ext cx="3729870" cy="2220769"/>
          </a:xfrm>
          <a:prstGeom prst="roundRect">
            <a:avLst>
              <a:gd name="adj" fmla="val 467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200" b="1" dirty="0">
                <a:solidFill>
                  <a:schemeClr val="tx1"/>
                </a:solidFill>
                <a:latin typeface="Meiryo UI"/>
                <a:ea typeface="Meiryo UI"/>
              </a:rPr>
              <a:t>ケース３：</a:t>
            </a:r>
            <a:r>
              <a:rPr lang="ja-JP" altLang="en-US" sz="1200" dirty="0">
                <a:solidFill>
                  <a:schemeClr val="tx1"/>
                </a:solidFill>
                <a:latin typeface="Meiryo UI"/>
                <a:ea typeface="Meiryo UI"/>
              </a:rPr>
              <a:t>全てのデータを公開する場合</a:t>
            </a:r>
            <a:endParaRPr lang="en-US" altLang="ja-JP" sz="1200" dirty="0">
              <a:solidFill>
                <a:schemeClr val="tx1"/>
              </a:solidFill>
              <a:latin typeface="Meiryo UI"/>
              <a:ea typeface="Meiryo UI"/>
            </a:endParaRPr>
          </a:p>
          <a:p>
            <a:pPr marL="879253" indent="-879253"/>
            <a:r>
              <a:rPr lang="ja-JP" altLang="en-US" sz="1200" b="1" dirty="0">
                <a:solidFill>
                  <a:schemeClr val="tx1"/>
                </a:solidFill>
                <a:latin typeface="Meiryo UI"/>
                <a:ea typeface="Meiryo UI"/>
              </a:rPr>
              <a:t>記載例：</a:t>
            </a:r>
            <a:r>
              <a:rPr lang="en-US" altLang="ja-JP" sz="1200" dirty="0">
                <a:solidFill>
                  <a:schemeClr val="tx1"/>
                </a:solidFill>
                <a:latin typeface="Meiryo UI"/>
                <a:ea typeface="Meiryo UI"/>
              </a:rPr>
              <a:t>X</a:t>
            </a:r>
            <a:r>
              <a:rPr lang="ja-JP" altLang="en-US" sz="1200" dirty="0">
                <a:solidFill>
                  <a:schemeClr val="tx1"/>
                </a:solidFill>
                <a:latin typeface="Meiryo UI"/>
                <a:ea typeface="Meiryo UI"/>
              </a:rPr>
              <a:t>県すべてのデータを公開</a:t>
            </a:r>
            <a:endParaRPr lang="en-US" altLang="ja-JP" sz="1200" b="1" dirty="0">
              <a:solidFill>
                <a:schemeClr val="tx1"/>
              </a:solidFill>
              <a:latin typeface="Meiryo UI"/>
              <a:ea typeface="Meiryo UI"/>
            </a:endParaRPr>
          </a:p>
          <a:p>
            <a:pPr marL="879253" indent="-879253"/>
            <a:endParaRPr lang="en-US" altLang="ja-JP" sz="1477" dirty="0">
              <a:latin typeface="Meiryo UI"/>
              <a:ea typeface="Meiryo UI"/>
            </a:endParaRPr>
          </a:p>
        </p:txBody>
      </p:sp>
      <p:sp>
        <p:nvSpPr>
          <p:cNvPr id="11" name="テキスト ボックス 10">
            <a:extLst>
              <a:ext uri="{FF2B5EF4-FFF2-40B4-BE49-F238E27FC236}">
                <a16:creationId xmlns:a16="http://schemas.microsoft.com/office/drawing/2014/main" id="{6054E9B4-43DC-47B8-B174-A4271C48C38F}"/>
              </a:ext>
            </a:extLst>
          </p:cNvPr>
          <p:cNvSpPr txBox="1"/>
          <p:nvPr/>
        </p:nvSpPr>
        <p:spPr>
          <a:xfrm>
            <a:off x="1264051" y="2469862"/>
            <a:ext cx="2189008"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zh-TW" sz="1477" dirty="0">
                <a:latin typeface="Meiryo UI" panose="020B0604030504040204" pitchFamily="50" charset="-128"/>
                <a:ea typeface="Meiryo UI" panose="020B0604030504040204" pitchFamily="50" charset="-128"/>
              </a:rPr>
              <a:t>AAA</a:t>
            </a:r>
            <a:r>
              <a:rPr lang="ja-JP" altLang="en-US" sz="1477" dirty="0">
                <a:latin typeface="Meiryo UI" panose="020B0604030504040204" pitchFamily="50" charset="-128"/>
                <a:ea typeface="Meiryo UI" panose="020B0604030504040204" pitchFamily="50" charset="-128"/>
              </a:rPr>
              <a:t>市データセット</a:t>
            </a:r>
            <a:endParaRPr lang="en-US" altLang="ja-JP" sz="1477"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56AF23D-CCE5-42E8-9DC0-61737C51A2B8}"/>
              </a:ext>
            </a:extLst>
          </p:cNvPr>
          <p:cNvSpPr txBox="1"/>
          <p:nvPr/>
        </p:nvSpPr>
        <p:spPr>
          <a:xfrm>
            <a:off x="582130" y="3169244"/>
            <a:ext cx="1363841" cy="523220"/>
          </a:xfrm>
          <a:prstGeom prst="rect">
            <a:avLst/>
          </a:prstGeom>
          <a:solidFill>
            <a:schemeClr val="accent4">
              <a:lumMod val="40000"/>
              <a:lumOff val="60000"/>
            </a:schemeClr>
          </a:solid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AAA</a:t>
            </a:r>
            <a:r>
              <a:rPr lang="ja-JP" altLang="en-US" sz="1400" dirty="0">
                <a:latin typeface="Meiryo UI" panose="020B0604030504040204" pitchFamily="50" charset="-128"/>
                <a:ea typeface="Meiryo UI" panose="020B0604030504040204" pitchFamily="50" charset="-128"/>
              </a:rPr>
              <a:t>市データ</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取得</a:t>
            </a:r>
            <a:r>
              <a:rPr lang="en-US" altLang="ja-JP"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cxnSp>
        <p:nvCxnSpPr>
          <p:cNvPr id="17" name="直線コネクタ 16">
            <a:extLst>
              <a:ext uri="{FF2B5EF4-FFF2-40B4-BE49-F238E27FC236}">
                <a16:creationId xmlns:a16="http://schemas.microsoft.com/office/drawing/2014/main" id="{7715838E-F0A2-43D0-BBF3-1C20132B0255}"/>
              </a:ext>
            </a:extLst>
          </p:cNvPr>
          <p:cNvCxnSpPr>
            <a:cxnSpLocks/>
            <a:stCxn id="12" idx="0"/>
            <a:endCxn id="71" idx="1"/>
          </p:cNvCxnSpPr>
          <p:nvPr/>
        </p:nvCxnSpPr>
        <p:spPr>
          <a:xfrm flipV="1">
            <a:off x="1264051" y="2916705"/>
            <a:ext cx="818900" cy="252539"/>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四角形: 角を丸くする 99">
            <a:extLst>
              <a:ext uri="{FF2B5EF4-FFF2-40B4-BE49-F238E27FC236}">
                <a16:creationId xmlns:a16="http://schemas.microsoft.com/office/drawing/2014/main" id="{324039B6-A4CC-41CA-8FB3-C4D4A028ACA6}"/>
              </a:ext>
            </a:extLst>
          </p:cNvPr>
          <p:cNvSpPr/>
          <p:nvPr/>
        </p:nvSpPr>
        <p:spPr>
          <a:xfrm>
            <a:off x="265814" y="4296189"/>
            <a:ext cx="11650551" cy="2412677"/>
          </a:xfrm>
          <a:prstGeom prst="roundRect">
            <a:avLst>
              <a:gd name="adj" fmla="val 409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データを</a:t>
            </a:r>
            <a:r>
              <a:rPr lang="en-US" altLang="ja-JP" sz="1400" b="1" dirty="0">
                <a:latin typeface="Meiryo UI"/>
                <a:ea typeface="Meiryo UI"/>
              </a:rPr>
              <a:t>API</a:t>
            </a:r>
            <a:r>
              <a:rPr lang="ja-JP" altLang="en-US" sz="1400" b="1" dirty="0">
                <a:latin typeface="Meiryo UI"/>
                <a:ea typeface="Meiryo UI"/>
              </a:rPr>
              <a:t>経由で提供する場合の</a:t>
            </a:r>
            <a:r>
              <a:rPr lang="en-US" altLang="ja-JP" sz="1400" b="1" dirty="0">
                <a:latin typeface="Meiryo UI"/>
                <a:ea typeface="Meiryo UI"/>
              </a:rPr>
              <a:t>NGSI</a:t>
            </a:r>
            <a:r>
              <a:rPr lang="ja-JP" altLang="en-US" sz="1400" b="1" dirty="0">
                <a:latin typeface="Meiryo UI"/>
                <a:ea typeface="Meiryo UI"/>
              </a:rPr>
              <a:t>テナント、</a:t>
            </a:r>
            <a:r>
              <a:rPr lang="en-US" altLang="ja-JP" sz="1400" b="1" dirty="0">
                <a:latin typeface="Meiryo UI"/>
                <a:ea typeface="Meiryo UI"/>
              </a:rPr>
              <a:t>NGSI</a:t>
            </a:r>
            <a:r>
              <a:rPr lang="ja-JP" altLang="en-US" sz="1400" b="1" dirty="0">
                <a:latin typeface="Meiryo UI"/>
                <a:ea typeface="Meiryo UI"/>
              </a:rPr>
              <a:t>サービスパスのイメージ</a:t>
            </a:r>
            <a:endParaRPr lang="en-US" altLang="ja-JP" sz="1400" b="1" dirty="0">
              <a:latin typeface="Meiryo UI"/>
              <a:ea typeface="Meiryo UI"/>
            </a:endParaRPr>
          </a:p>
          <a:p>
            <a:pPr marL="879253" indent="-879253"/>
            <a:r>
              <a:rPr lang="ja-JP" altLang="en-US" sz="1400" b="1" dirty="0">
                <a:latin typeface="Meiryo UI"/>
                <a:ea typeface="Meiryo UI"/>
              </a:rPr>
              <a:t>例：</a:t>
            </a:r>
            <a:r>
              <a:rPr lang="en-US" altLang="ja-JP" sz="1400" b="1" dirty="0">
                <a:latin typeface="Meiryo UI"/>
                <a:ea typeface="Meiryo UI"/>
              </a:rPr>
              <a:t>X</a:t>
            </a:r>
            <a:r>
              <a:rPr lang="ja-JP" altLang="en-US" sz="1400" b="1" dirty="0">
                <a:latin typeface="Meiryo UI"/>
                <a:ea typeface="Meiryo UI"/>
              </a:rPr>
              <a:t>県で県内の複数の市区町村データを一つの</a:t>
            </a:r>
            <a:r>
              <a:rPr lang="en-US" altLang="ja-JP" sz="1400" b="1" dirty="0">
                <a:latin typeface="Meiryo UI"/>
                <a:ea typeface="Meiryo UI"/>
              </a:rPr>
              <a:t>NGSI</a:t>
            </a:r>
            <a:r>
              <a:rPr lang="ja-JP" altLang="en-US" sz="1400" b="1" dirty="0">
                <a:latin typeface="Meiryo UI"/>
                <a:ea typeface="Meiryo UI"/>
              </a:rPr>
              <a:t>サーバで管理する場合</a:t>
            </a:r>
            <a:endParaRPr lang="en-US" altLang="ja-JP" sz="14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grpSp>
        <p:nvGrpSpPr>
          <p:cNvPr id="3" name="グループ化 2">
            <a:extLst>
              <a:ext uri="{FF2B5EF4-FFF2-40B4-BE49-F238E27FC236}">
                <a16:creationId xmlns:a16="http://schemas.microsoft.com/office/drawing/2014/main" id="{2DF7AE0D-99A6-45B7-ACAE-867ACB7CEAE1}"/>
              </a:ext>
            </a:extLst>
          </p:cNvPr>
          <p:cNvGrpSpPr/>
          <p:nvPr/>
        </p:nvGrpSpPr>
        <p:grpSpPr>
          <a:xfrm>
            <a:off x="1191307" y="4807335"/>
            <a:ext cx="10369121" cy="1889042"/>
            <a:chOff x="1191307" y="4789917"/>
            <a:chExt cx="10369121" cy="1889042"/>
          </a:xfrm>
        </p:grpSpPr>
        <p:sp>
          <p:nvSpPr>
            <p:cNvPr id="102" name="角丸四角形吹き出し 25">
              <a:extLst>
                <a:ext uri="{FF2B5EF4-FFF2-40B4-BE49-F238E27FC236}">
                  <a16:creationId xmlns:a16="http://schemas.microsoft.com/office/drawing/2014/main" id="{991BA677-646C-40A5-8461-6C6BBF8734BE}"/>
                </a:ext>
              </a:extLst>
            </p:cNvPr>
            <p:cNvSpPr/>
            <p:nvPr/>
          </p:nvSpPr>
          <p:spPr>
            <a:xfrm>
              <a:off x="4005007" y="4789917"/>
              <a:ext cx="7555421" cy="1849454"/>
            </a:xfrm>
            <a:prstGeom prst="wedgeRoundRectCallout">
              <a:avLst>
                <a:gd name="adj1" fmla="val -61150"/>
                <a:gd name="adj2" fmla="val -16101"/>
                <a:gd name="adj3" fmla="val 16667"/>
              </a:avLst>
            </a:prstGeom>
            <a:pattFill prst="smConfetti">
              <a:fgClr>
                <a:schemeClr val="accent1"/>
              </a:fgClr>
              <a:bgClr>
                <a:schemeClr val="bg1"/>
              </a:bgClr>
            </a:patt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a:solidFill>
                  <a:srgbClr val="000000"/>
                </a:solidFill>
                <a:latin typeface="+mn-ea"/>
              </a:endParaRPr>
            </a:p>
          </p:txBody>
        </p:sp>
        <p:sp>
          <p:nvSpPr>
            <p:cNvPr id="111" name="フローチャート: 磁気ディスク 110">
              <a:extLst>
                <a:ext uri="{FF2B5EF4-FFF2-40B4-BE49-F238E27FC236}">
                  <a16:creationId xmlns:a16="http://schemas.microsoft.com/office/drawing/2014/main" id="{F16D24C3-5A96-4B86-8658-F36C4DE16348}"/>
                </a:ext>
              </a:extLst>
            </p:cNvPr>
            <p:cNvSpPr/>
            <p:nvPr/>
          </p:nvSpPr>
          <p:spPr bwMode="auto">
            <a:xfrm>
              <a:off x="1231236" y="4873204"/>
              <a:ext cx="1705400" cy="938031"/>
            </a:xfrm>
            <a:prstGeom prst="flowChartMagneticDisk">
              <a:avLst/>
            </a:prstGeom>
            <a:solidFill>
              <a:schemeClr val="bg1"/>
            </a:solid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115" name="正方形/長方形 114">
              <a:extLst>
                <a:ext uri="{FF2B5EF4-FFF2-40B4-BE49-F238E27FC236}">
                  <a16:creationId xmlns:a16="http://schemas.microsoft.com/office/drawing/2014/main" id="{4F9DE6A5-79A6-4FAD-B682-0E2F11220097}"/>
                </a:ext>
              </a:extLst>
            </p:cNvPr>
            <p:cNvSpPr/>
            <p:nvPr/>
          </p:nvSpPr>
          <p:spPr>
            <a:xfrm>
              <a:off x="4262144" y="5097896"/>
              <a:ext cx="2156969" cy="1466053"/>
            </a:xfrm>
            <a:prstGeom prst="rect">
              <a:avLst/>
            </a:prstGeom>
            <a:pattFill prst="wdUpDiag">
              <a:fgClr>
                <a:schemeClr val="bg1">
                  <a:lumMod val="50000"/>
                </a:schemeClr>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25" name="テキスト ボックス 124">
              <a:extLst>
                <a:ext uri="{FF2B5EF4-FFF2-40B4-BE49-F238E27FC236}">
                  <a16:creationId xmlns:a16="http://schemas.microsoft.com/office/drawing/2014/main" id="{E864BCF8-7F0E-4CEF-AB2B-75F9DDE38CC9}"/>
                </a:ext>
              </a:extLst>
            </p:cNvPr>
            <p:cNvSpPr txBox="1"/>
            <p:nvPr/>
          </p:nvSpPr>
          <p:spPr>
            <a:xfrm>
              <a:off x="4445058" y="4805407"/>
              <a:ext cx="1801688"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128" name="テキスト ボックス 127">
              <a:extLst>
                <a:ext uri="{FF2B5EF4-FFF2-40B4-BE49-F238E27FC236}">
                  <a16:creationId xmlns:a16="http://schemas.microsoft.com/office/drawing/2014/main" id="{B156C324-F24A-4D8C-96AB-CC25572A05DC}"/>
                </a:ext>
              </a:extLst>
            </p:cNvPr>
            <p:cNvSpPr txBox="1"/>
            <p:nvPr/>
          </p:nvSpPr>
          <p:spPr>
            <a:xfrm>
              <a:off x="4491166" y="5138400"/>
              <a:ext cx="1685967" cy="1408719"/>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354" b="1" dirty="0">
                  <a:solidFill>
                    <a:srgbClr val="4B4B4B"/>
                  </a:solidFill>
                  <a:latin typeface="Meiryo UI" panose="020B0604030504040204" pitchFamily="50" charset="-128"/>
                  <a:ea typeface="Meiryo UI" panose="020B0604030504040204" pitchFamily="50" charset="-128"/>
                </a:rPr>
                <a:t>：</a:t>
              </a:r>
              <a:endParaRPr lang="ja-JP" altLang="en-US" sz="1354" dirty="0"/>
            </a:p>
          </p:txBody>
        </p:sp>
        <p:sp>
          <p:nvSpPr>
            <p:cNvPr id="130" name="正方形/長方形 129">
              <a:extLst>
                <a:ext uri="{FF2B5EF4-FFF2-40B4-BE49-F238E27FC236}">
                  <a16:creationId xmlns:a16="http://schemas.microsoft.com/office/drawing/2014/main" id="{19B3C023-E7EC-4B3E-A567-50BFFFC3B12B}"/>
                </a:ext>
              </a:extLst>
            </p:cNvPr>
            <p:cNvSpPr/>
            <p:nvPr/>
          </p:nvSpPr>
          <p:spPr>
            <a:xfrm>
              <a:off x="6421494" y="5097896"/>
              <a:ext cx="1969381" cy="1466053"/>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31" name="正方形/長方形 130">
              <a:extLst>
                <a:ext uri="{FF2B5EF4-FFF2-40B4-BE49-F238E27FC236}">
                  <a16:creationId xmlns:a16="http://schemas.microsoft.com/office/drawing/2014/main" id="{27B9922A-C24C-49BB-8D14-7604CD1813C8}"/>
                </a:ext>
              </a:extLst>
            </p:cNvPr>
            <p:cNvSpPr/>
            <p:nvPr/>
          </p:nvSpPr>
          <p:spPr>
            <a:xfrm>
              <a:off x="1191307" y="5937876"/>
              <a:ext cx="360470" cy="163653"/>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32" name="テキスト ボックス 131">
              <a:extLst>
                <a:ext uri="{FF2B5EF4-FFF2-40B4-BE49-F238E27FC236}">
                  <a16:creationId xmlns:a16="http://schemas.microsoft.com/office/drawing/2014/main" id="{477022A9-20E1-4CEF-8079-B8C8154702C9}"/>
                </a:ext>
              </a:extLst>
            </p:cNvPr>
            <p:cNvSpPr txBox="1"/>
            <p:nvPr/>
          </p:nvSpPr>
          <p:spPr>
            <a:xfrm>
              <a:off x="1489814" y="5881202"/>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133" name="テキスト ボックス 132">
              <a:extLst>
                <a:ext uri="{FF2B5EF4-FFF2-40B4-BE49-F238E27FC236}">
                  <a16:creationId xmlns:a16="http://schemas.microsoft.com/office/drawing/2014/main" id="{179F8CE1-60F3-44F5-A389-DA3B47C2FE15}"/>
                </a:ext>
              </a:extLst>
            </p:cNvPr>
            <p:cNvSpPr txBox="1"/>
            <p:nvPr/>
          </p:nvSpPr>
          <p:spPr>
            <a:xfrm>
              <a:off x="10527714" y="5644150"/>
              <a:ext cx="463324"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135" name="テキスト ボックス 134">
              <a:extLst>
                <a:ext uri="{FF2B5EF4-FFF2-40B4-BE49-F238E27FC236}">
                  <a16:creationId xmlns:a16="http://schemas.microsoft.com/office/drawing/2014/main" id="{FC9BA0BE-53C8-48B5-BA7D-3F09A13FBF51}"/>
                </a:ext>
              </a:extLst>
            </p:cNvPr>
            <p:cNvSpPr txBox="1"/>
            <p:nvPr/>
          </p:nvSpPr>
          <p:spPr>
            <a:xfrm>
              <a:off x="1487176" y="5243705"/>
              <a:ext cx="1191551"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139" name="正方形/長方形 138">
              <a:extLst>
                <a:ext uri="{FF2B5EF4-FFF2-40B4-BE49-F238E27FC236}">
                  <a16:creationId xmlns:a16="http://schemas.microsoft.com/office/drawing/2014/main" id="{11737F30-D978-4D2A-9098-71025E191367}"/>
                </a:ext>
              </a:extLst>
            </p:cNvPr>
            <p:cNvSpPr/>
            <p:nvPr/>
          </p:nvSpPr>
          <p:spPr>
            <a:xfrm>
              <a:off x="8390875" y="5097896"/>
              <a:ext cx="1969381" cy="1466053"/>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46" name="テキスト ボックス 145">
              <a:extLst>
                <a:ext uri="{FF2B5EF4-FFF2-40B4-BE49-F238E27FC236}">
                  <a16:creationId xmlns:a16="http://schemas.microsoft.com/office/drawing/2014/main" id="{C441BE47-9427-47F7-97D8-ACBA2E636810}"/>
                </a:ext>
              </a:extLst>
            </p:cNvPr>
            <p:cNvSpPr txBox="1"/>
            <p:nvPr/>
          </p:nvSpPr>
          <p:spPr>
            <a:xfrm>
              <a:off x="6864144" y="5347830"/>
              <a:ext cx="1282370" cy="597612"/>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147" name="テキスト ボックス 146">
              <a:extLst>
                <a:ext uri="{FF2B5EF4-FFF2-40B4-BE49-F238E27FC236}">
                  <a16:creationId xmlns:a16="http://schemas.microsoft.com/office/drawing/2014/main" id="{06D9623B-D531-42F0-9162-88D6D0E9D8DB}"/>
                </a:ext>
              </a:extLst>
            </p:cNvPr>
            <p:cNvSpPr txBox="1"/>
            <p:nvPr/>
          </p:nvSpPr>
          <p:spPr>
            <a:xfrm>
              <a:off x="6596518" y="5136337"/>
              <a:ext cx="1685967" cy="1407600"/>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148" name="テキスト ボックス 147">
              <a:extLst>
                <a:ext uri="{FF2B5EF4-FFF2-40B4-BE49-F238E27FC236}">
                  <a16:creationId xmlns:a16="http://schemas.microsoft.com/office/drawing/2014/main" id="{D4F36FA7-0963-407C-A351-0E5EB85FBD78}"/>
                </a:ext>
              </a:extLst>
            </p:cNvPr>
            <p:cNvSpPr txBox="1"/>
            <p:nvPr/>
          </p:nvSpPr>
          <p:spPr>
            <a:xfrm>
              <a:off x="8506341" y="4795526"/>
              <a:ext cx="1773057"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149" name="テキスト ボックス 148">
              <a:extLst>
                <a:ext uri="{FF2B5EF4-FFF2-40B4-BE49-F238E27FC236}">
                  <a16:creationId xmlns:a16="http://schemas.microsoft.com/office/drawing/2014/main" id="{0749150F-FF0E-4254-88FC-E95B87176DA5}"/>
                </a:ext>
              </a:extLst>
            </p:cNvPr>
            <p:cNvSpPr txBox="1"/>
            <p:nvPr/>
          </p:nvSpPr>
          <p:spPr>
            <a:xfrm>
              <a:off x="8532003" y="5126562"/>
              <a:ext cx="1685967" cy="1408719"/>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354" b="1" dirty="0">
                  <a:solidFill>
                    <a:srgbClr val="4B4B4B"/>
                  </a:solidFill>
                  <a:latin typeface="Meiryo UI" panose="020B0604030504040204" pitchFamily="50" charset="-128"/>
                  <a:ea typeface="Meiryo UI" panose="020B0604030504040204" pitchFamily="50" charset="-128"/>
                </a:rPr>
                <a:t>：</a:t>
              </a:r>
              <a:endParaRPr lang="ja-JP" altLang="en-US" sz="1354" dirty="0"/>
            </a:p>
          </p:txBody>
        </p:sp>
        <p:sp>
          <p:nvSpPr>
            <p:cNvPr id="150" name="テキスト ボックス 149">
              <a:extLst>
                <a:ext uri="{FF2B5EF4-FFF2-40B4-BE49-F238E27FC236}">
                  <a16:creationId xmlns:a16="http://schemas.microsoft.com/office/drawing/2014/main" id="{07504A89-F09D-4B96-AEE9-C82424758D6C}"/>
                </a:ext>
              </a:extLst>
            </p:cNvPr>
            <p:cNvSpPr txBox="1"/>
            <p:nvPr/>
          </p:nvSpPr>
          <p:spPr>
            <a:xfrm>
              <a:off x="6536054" y="4805407"/>
              <a:ext cx="1801688"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151" name="正方形/長方形 150">
              <a:extLst>
                <a:ext uri="{FF2B5EF4-FFF2-40B4-BE49-F238E27FC236}">
                  <a16:creationId xmlns:a16="http://schemas.microsoft.com/office/drawing/2014/main" id="{4BA5817A-8E91-423C-96E7-5D7AAF61B68A}"/>
                </a:ext>
              </a:extLst>
            </p:cNvPr>
            <p:cNvSpPr/>
            <p:nvPr/>
          </p:nvSpPr>
          <p:spPr>
            <a:xfrm>
              <a:off x="1191307" y="6194759"/>
              <a:ext cx="360470" cy="163653"/>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52" name="テキスト ボックス 151">
              <a:extLst>
                <a:ext uri="{FF2B5EF4-FFF2-40B4-BE49-F238E27FC236}">
                  <a16:creationId xmlns:a16="http://schemas.microsoft.com/office/drawing/2014/main" id="{D6078793-C9D9-424B-9E9D-E7D21790B3E2}"/>
                </a:ext>
              </a:extLst>
            </p:cNvPr>
            <p:cNvSpPr txBox="1"/>
            <p:nvPr/>
          </p:nvSpPr>
          <p:spPr>
            <a:xfrm>
              <a:off x="1489814" y="6128561"/>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153" name="正方形/長方形 152">
              <a:extLst>
                <a:ext uri="{FF2B5EF4-FFF2-40B4-BE49-F238E27FC236}">
                  <a16:creationId xmlns:a16="http://schemas.microsoft.com/office/drawing/2014/main" id="{68020A18-72ED-4C97-A6D7-7060D97E91A6}"/>
                </a:ext>
              </a:extLst>
            </p:cNvPr>
            <p:cNvSpPr/>
            <p:nvPr/>
          </p:nvSpPr>
          <p:spPr>
            <a:xfrm>
              <a:off x="1191307" y="6458632"/>
              <a:ext cx="360470" cy="163653"/>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54" name="テキスト ボックス 153">
              <a:extLst>
                <a:ext uri="{FF2B5EF4-FFF2-40B4-BE49-F238E27FC236}">
                  <a16:creationId xmlns:a16="http://schemas.microsoft.com/office/drawing/2014/main" id="{82B19BA4-33E8-40F4-B8B1-6C11F6A793CB}"/>
                </a:ext>
              </a:extLst>
            </p:cNvPr>
            <p:cNvSpPr txBox="1"/>
            <p:nvPr/>
          </p:nvSpPr>
          <p:spPr>
            <a:xfrm>
              <a:off x="1489814" y="6401960"/>
              <a:ext cx="2125973" cy="276999"/>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grpSp>
      <p:sp>
        <p:nvSpPr>
          <p:cNvPr id="157" name="テキスト ボックス 156">
            <a:extLst>
              <a:ext uri="{FF2B5EF4-FFF2-40B4-BE49-F238E27FC236}">
                <a16:creationId xmlns:a16="http://schemas.microsoft.com/office/drawing/2014/main" id="{2D170A0B-E0F3-4757-ADA1-BBD3E529F09F}"/>
              </a:ext>
            </a:extLst>
          </p:cNvPr>
          <p:cNvSpPr txBox="1"/>
          <p:nvPr/>
        </p:nvSpPr>
        <p:spPr>
          <a:xfrm>
            <a:off x="1513507" y="3739125"/>
            <a:ext cx="2306303"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AAA</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a:t>
            </a:r>
          </a:p>
        </p:txBody>
      </p:sp>
      <p:grpSp>
        <p:nvGrpSpPr>
          <p:cNvPr id="46" name="グループ化 45">
            <a:extLst>
              <a:ext uri="{FF2B5EF4-FFF2-40B4-BE49-F238E27FC236}">
                <a16:creationId xmlns:a16="http://schemas.microsoft.com/office/drawing/2014/main" id="{A1E37F19-CE82-4AE2-9540-8AF105F95A60}"/>
              </a:ext>
            </a:extLst>
          </p:cNvPr>
          <p:cNvGrpSpPr/>
          <p:nvPr/>
        </p:nvGrpSpPr>
        <p:grpSpPr>
          <a:xfrm>
            <a:off x="930610" y="3678872"/>
            <a:ext cx="532243" cy="444055"/>
            <a:chOff x="3783595" y="3811201"/>
            <a:chExt cx="433177" cy="433177"/>
          </a:xfrm>
        </p:grpSpPr>
        <p:pic>
          <p:nvPicPr>
            <p:cNvPr id="47" name="図 46" descr="アイコン&#10;&#10;自動的に生成された説明">
              <a:extLst>
                <a:ext uri="{FF2B5EF4-FFF2-40B4-BE49-F238E27FC236}">
                  <a16:creationId xmlns:a16="http://schemas.microsoft.com/office/drawing/2014/main" id="{2FA53754-655B-4027-94C4-BCFEC8CF6F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3595" y="3811201"/>
              <a:ext cx="433177" cy="433177"/>
            </a:xfrm>
            <a:prstGeom prst="rect">
              <a:avLst/>
            </a:prstGeom>
          </p:spPr>
        </p:pic>
        <p:sp>
          <p:nvSpPr>
            <p:cNvPr id="48" name="テキスト ボックス 47">
              <a:extLst>
                <a:ext uri="{FF2B5EF4-FFF2-40B4-BE49-F238E27FC236}">
                  <a16:creationId xmlns:a16="http://schemas.microsoft.com/office/drawing/2014/main" id="{80D18FEA-3764-465F-8D15-7A9F10C61992}"/>
                </a:ext>
              </a:extLst>
            </p:cNvPr>
            <p:cNvSpPr txBox="1"/>
            <p:nvPr/>
          </p:nvSpPr>
          <p:spPr>
            <a:xfrm>
              <a:off x="3805529" y="3921014"/>
              <a:ext cx="396203" cy="213549"/>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49" name="テキスト ボックス 48">
            <a:extLst>
              <a:ext uri="{FF2B5EF4-FFF2-40B4-BE49-F238E27FC236}">
                <a16:creationId xmlns:a16="http://schemas.microsoft.com/office/drawing/2014/main" id="{EC4997C7-2AE4-4CA1-B911-6DAECDD31F5A}"/>
              </a:ext>
            </a:extLst>
          </p:cNvPr>
          <p:cNvSpPr txBox="1"/>
          <p:nvPr/>
        </p:nvSpPr>
        <p:spPr>
          <a:xfrm>
            <a:off x="4009341" y="3785378"/>
            <a:ext cx="2033616"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BBB</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/Y1</a:t>
            </a:r>
          </a:p>
        </p:txBody>
      </p:sp>
      <p:sp>
        <p:nvSpPr>
          <p:cNvPr id="50" name="テキスト ボックス 49">
            <a:extLst>
              <a:ext uri="{FF2B5EF4-FFF2-40B4-BE49-F238E27FC236}">
                <a16:creationId xmlns:a16="http://schemas.microsoft.com/office/drawing/2014/main" id="{98FB38AA-39E7-4A8F-AF41-8EEB28884B8B}"/>
              </a:ext>
            </a:extLst>
          </p:cNvPr>
          <p:cNvSpPr txBox="1"/>
          <p:nvPr/>
        </p:nvSpPr>
        <p:spPr>
          <a:xfrm>
            <a:off x="5048151" y="2469862"/>
            <a:ext cx="1960714"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a:t>
            </a:r>
            <a:r>
              <a:rPr lang="en-US" altLang="ja-JP" sz="1477" dirty="0">
                <a:latin typeface="Meiryo UI" panose="020B0604030504040204" pitchFamily="50" charset="-128"/>
                <a:ea typeface="Meiryo UI" panose="020B0604030504040204" pitchFamily="50" charset="-128"/>
              </a:rPr>
              <a:t>BBB</a:t>
            </a:r>
            <a:r>
              <a:rPr lang="ja-JP" altLang="en-US" sz="1477" dirty="0">
                <a:latin typeface="Meiryo UI" panose="020B0604030504040204" pitchFamily="50" charset="-128"/>
                <a:ea typeface="Meiryo UI" panose="020B0604030504040204" pitchFamily="50" charset="-128"/>
              </a:rPr>
              <a:t>市データセット</a:t>
            </a:r>
            <a:endParaRPr lang="en-US" altLang="ja-JP" sz="1477"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7B0C1569-6E03-44F6-99E4-D8A94BDC3AFD}"/>
              </a:ext>
            </a:extLst>
          </p:cNvPr>
          <p:cNvSpPr txBox="1"/>
          <p:nvPr/>
        </p:nvSpPr>
        <p:spPr>
          <a:xfrm>
            <a:off x="3994890" y="3084774"/>
            <a:ext cx="1690067" cy="461665"/>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BBB</a:t>
            </a:r>
            <a:r>
              <a:rPr lang="ja-JP" altLang="en-US" sz="1200" dirty="0">
                <a:latin typeface="Meiryo UI" panose="020B0604030504040204" pitchFamily="50" charset="-128"/>
                <a:ea typeface="Meiryo UI" panose="020B0604030504040204" pitchFamily="50" charset="-128"/>
              </a:rPr>
              <a:t>市 </a:t>
            </a:r>
            <a:r>
              <a:rPr lang="en-US" altLang="ja-JP" sz="1200" dirty="0">
                <a:latin typeface="Meiryo UI" panose="020B0604030504040204" pitchFamily="50" charset="-128"/>
                <a:ea typeface="Meiryo UI" panose="020B0604030504040204" pitchFamily="50" charset="-128"/>
              </a:rPr>
              <a:t>Y1</a:t>
            </a:r>
            <a:r>
              <a:rPr lang="ja-JP" altLang="en-US" sz="1200" dirty="0">
                <a:latin typeface="Meiryo UI" panose="020B0604030504040204" pitchFamily="50" charset="-128"/>
                <a:ea typeface="Meiryo UI" panose="020B0604030504040204" pitchFamily="50" charset="-128"/>
              </a:rPr>
              <a:t>町データ</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53" name="直線コネクタ 52">
            <a:extLst>
              <a:ext uri="{FF2B5EF4-FFF2-40B4-BE49-F238E27FC236}">
                <a16:creationId xmlns:a16="http://schemas.microsoft.com/office/drawing/2014/main" id="{55688E58-D254-4ACD-9E32-29FB7BECD1E0}"/>
              </a:ext>
            </a:extLst>
          </p:cNvPr>
          <p:cNvCxnSpPr>
            <a:cxnSpLocks/>
            <a:stCxn id="52" idx="0"/>
            <a:endCxn id="84" idx="1"/>
          </p:cNvCxnSpPr>
          <p:nvPr/>
        </p:nvCxnSpPr>
        <p:spPr>
          <a:xfrm flipV="1">
            <a:off x="4839924" y="2916705"/>
            <a:ext cx="1010694" cy="168069"/>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グループ化 53">
            <a:extLst>
              <a:ext uri="{FF2B5EF4-FFF2-40B4-BE49-F238E27FC236}">
                <a16:creationId xmlns:a16="http://schemas.microsoft.com/office/drawing/2014/main" id="{BB0B6DB3-D5F9-4244-86C3-7DC89865147D}"/>
              </a:ext>
            </a:extLst>
          </p:cNvPr>
          <p:cNvGrpSpPr/>
          <p:nvPr/>
        </p:nvGrpSpPr>
        <p:grpSpPr>
          <a:xfrm>
            <a:off x="5604128" y="3348915"/>
            <a:ext cx="500698" cy="441707"/>
            <a:chOff x="3854564" y="3805074"/>
            <a:chExt cx="433177" cy="433177"/>
          </a:xfrm>
        </p:grpSpPr>
        <p:pic>
          <p:nvPicPr>
            <p:cNvPr id="55" name="図 54" descr="アイコン&#10;&#10;自動的に生成された説明">
              <a:extLst>
                <a:ext uri="{FF2B5EF4-FFF2-40B4-BE49-F238E27FC236}">
                  <a16:creationId xmlns:a16="http://schemas.microsoft.com/office/drawing/2014/main" id="{CDFAB475-225D-4465-A842-F79ADA04990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4564" y="3805074"/>
              <a:ext cx="433177" cy="433177"/>
            </a:xfrm>
            <a:prstGeom prst="rect">
              <a:avLst/>
            </a:prstGeom>
          </p:spPr>
        </p:pic>
        <p:sp>
          <p:nvSpPr>
            <p:cNvPr id="56" name="テキスト ボックス 55">
              <a:extLst>
                <a:ext uri="{FF2B5EF4-FFF2-40B4-BE49-F238E27FC236}">
                  <a16:creationId xmlns:a16="http://schemas.microsoft.com/office/drawing/2014/main" id="{29F27699-0924-4402-84EC-2BAC01F17DEE}"/>
                </a:ext>
              </a:extLst>
            </p:cNvPr>
            <p:cNvSpPr txBox="1"/>
            <p:nvPr/>
          </p:nvSpPr>
          <p:spPr>
            <a:xfrm>
              <a:off x="3864068" y="3914321"/>
              <a:ext cx="421163" cy="214684"/>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61" name="テキスト ボックス 60">
            <a:extLst>
              <a:ext uri="{FF2B5EF4-FFF2-40B4-BE49-F238E27FC236}">
                <a16:creationId xmlns:a16="http://schemas.microsoft.com/office/drawing/2014/main" id="{2867300A-0C18-41CF-9A1C-E52EA912918C}"/>
              </a:ext>
            </a:extLst>
          </p:cNvPr>
          <p:cNvSpPr txBox="1"/>
          <p:nvPr/>
        </p:nvSpPr>
        <p:spPr>
          <a:xfrm>
            <a:off x="6074726" y="3084774"/>
            <a:ext cx="1690067" cy="461665"/>
          </a:xfrm>
          <a:prstGeom prst="rect">
            <a:avLst/>
          </a:prstGeom>
          <a:solidFill>
            <a:schemeClr val="accent4">
              <a:lumMod val="40000"/>
              <a:lumOff val="60000"/>
            </a:schemeClr>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BBB</a:t>
            </a:r>
            <a:r>
              <a:rPr lang="ja-JP" altLang="en-US" sz="1200" dirty="0">
                <a:latin typeface="Meiryo UI" panose="020B0604030504040204" pitchFamily="50" charset="-128"/>
                <a:ea typeface="Meiryo UI" panose="020B0604030504040204" pitchFamily="50" charset="-128"/>
              </a:rPr>
              <a:t>市 </a:t>
            </a:r>
            <a:r>
              <a:rPr lang="en-US" altLang="ja-JP" sz="1200" dirty="0">
                <a:latin typeface="Meiryo UI" panose="020B0604030504040204" pitchFamily="50" charset="-128"/>
                <a:ea typeface="Meiryo UI" panose="020B0604030504040204" pitchFamily="50" charset="-128"/>
              </a:rPr>
              <a:t>Y2</a:t>
            </a:r>
            <a:r>
              <a:rPr lang="ja-JP" altLang="en-US" sz="1200" dirty="0">
                <a:latin typeface="Meiryo UI" panose="020B0604030504040204" pitchFamily="50" charset="-128"/>
                <a:ea typeface="Meiryo UI" panose="020B0604030504040204" pitchFamily="50" charset="-128"/>
              </a:rPr>
              <a:t>町データ</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rPr>
              <a:t>取得</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127FBF3C-9A6F-42FE-BC24-AE3E4896C8F7}"/>
              </a:ext>
            </a:extLst>
          </p:cNvPr>
          <p:cNvSpPr txBox="1"/>
          <p:nvPr/>
        </p:nvSpPr>
        <p:spPr>
          <a:xfrm>
            <a:off x="6076452" y="3921539"/>
            <a:ext cx="2033616" cy="276999"/>
          </a:xfrm>
          <a:prstGeom prst="rect">
            <a:avLst/>
          </a:prstGeom>
          <a:noFill/>
        </p:spPr>
        <p:txBody>
          <a:bodyPr wrap="square" lIns="0" tIns="0" rIns="0" bIns="0">
            <a:spAutoFit/>
          </a:bodyPr>
          <a:lstStyle/>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a:t>
            </a:r>
            <a:r>
              <a:rPr lang="en-US" altLang="ja-JP" sz="900" dirty="0">
                <a:latin typeface="Meiryo UI"/>
                <a:ea typeface="Meiryo UI"/>
              </a:rPr>
              <a:t>BBB</a:t>
            </a: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a:t>
            </a:r>
            <a:r>
              <a:rPr lang="en-US" altLang="ja-JP" sz="900" dirty="0">
                <a:latin typeface="Meiryo UI"/>
                <a:ea typeface="Meiryo UI"/>
              </a:rPr>
              <a:t>/Y2</a:t>
            </a:r>
          </a:p>
        </p:txBody>
      </p:sp>
      <p:grpSp>
        <p:nvGrpSpPr>
          <p:cNvPr id="65" name="グループ化 64">
            <a:extLst>
              <a:ext uri="{FF2B5EF4-FFF2-40B4-BE49-F238E27FC236}">
                <a16:creationId xmlns:a16="http://schemas.microsoft.com/office/drawing/2014/main" id="{E5D82E44-0158-4670-95F1-0F3C7A79D8EE}"/>
              </a:ext>
            </a:extLst>
          </p:cNvPr>
          <p:cNvGrpSpPr/>
          <p:nvPr/>
        </p:nvGrpSpPr>
        <p:grpSpPr>
          <a:xfrm>
            <a:off x="7637036" y="3348915"/>
            <a:ext cx="501405" cy="441707"/>
            <a:chOff x="3840596" y="3752790"/>
            <a:chExt cx="433788" cy="433177"/>
          </a:xfrm>
        </p:grpSpPr>
        <p:pic>
          <p:nvPicPr>
            <p:cNvPr id="66" name="図 65" descr="アイコン&#10;&#10;自動的に生成された説明">
              <a:extLst>
                <a:ext uri="{FF2B5EF4-FFF2-40B4-BE49-F238E27FC236}">
                  <a16:creationId xmlns:a16="http://schemas.microsoft.com/office/drawing/2014/main" id="{F745E9D7-B770-47D7-8BDA-8A6E9FC204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41207" y="3752790"/>
              <a:ext cx="433177" cy="433177"/>
            </a:xfrm>
            <a:prstGeom prst="rect">
              <a:avLst/>
            </a:prstGeom>
          </p:spPr>
        </p:pic>
        <p:sp>
          <p:nvSpPr>
            <p:cNvPr id="67" name="テキスト ボックス 66">
              <a:extLst>
                <a:ext uri="{FF2B5EF4-FFF2-40B4-BE49-F238E27FC236}">
                  <a16:creationId xmlns:a16="http://schemas.microsoft.com/office/drawing/2014/main" id="{682C4E93-A760-4B07-8578-5A0B8EA44DEF}"/>
                </a:ext>
              </a:extLst>
            </p:cNvPr>
            <p:cNvSpPr txBox="1"/>
            <p:nvPr/>
          </p:nvSpPr>
          <p:spPr>
            <a:xfrm>
              <a:off x="3840596" y="3862037"/>
              <a:ext cx="421163" cy="214684"/>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cxnSp>
        <p:nvCxnSpPr>
          <p:cNvPr id="69" name="直線コネクタ 68">
            <a:extLst>
              <a:ext uri="{FF2B5EF4-FFF2-40B4-BE49-F238E27FC236}">
                <a16:creationId xmlns:a16="http://schemas.microsoft.com/office/drawing/2014/main" id="{64FEA299-B7A0-4C71-B7AF-09B7933951C4}"/>
              </a:ext>
            </a:extLst>
          </p:cNvPr>
          <p:cNvCxnSpPr>
            <a:cxnSpLocks/>
            <a:stCxn id="84" idx="3"/>
            <a:endCxn id="61" idx="0"/>
          </p:cNvCxnSpPr>
          <p:nvPr/>
        </p:nvCxnSpPr>
        <p:spPr>
          <a:xfrm>
            <a:off x="6282618" y="2916705"/>
            <a:ext cx="637142" cy="168069"/>
          </a:xfrm>
          <a:prstGeom prst="line">
            <a:avLst/>
          </a:prstGeom>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E1BABADE-4221-44CB-A6F4-3727EDED5118}"/>
              </a:ext>
            </a:extLst>
          </p:cNvPr>
          <p:cNvSpPr txBox="1"/>
          <p:nvPr/>
        </p:nvSpPr>
        <p:spPr>
          <a:xfrm>
            <a:off x="8934821" y="2469862"/>
            <a:ext cx="2189008" cy="319639"/>
          </a:xfrm>
          <a:prstGeom prst="rect">
            <a:avLst/>
          </a:prstGeom>
          <a:solidFill>
            <a:schemeClr val="accent2">
              <a:lumMod val="40000"/>
              <a:lumOff val="60000"/>
            </a:schemeClr>
          </a:solidFill>
        </p:spPr>
        <p:txBody>
          <a:bodyPr wrap="square" anchor="ctr">
            <a:spAutoFit/>
          </a:bodyPr>
          <a:lstStyle/>
          <a:p>
            <a:pPr algn="ctr"/>
            <a:r>
              <a:rPr lang="en-US" altLang="zh-TW" sz="1477" dirty="0">
                <a:latin typeface="Meiryo UI" panose="020B0604030504040204" pitchFamily="50" charset="-128"/>
                <a:ea typeface="Meiryo UI" panose="020B0604030504040204" pitchFamily="50" charset="-128"/>
              </a:rPr>
              <a:t>X</a:t>
            </a:r>
            <a:r>
              <a:rPr lang="ja-JP" altLang="en-US" sz="1477" dirty="0">
                <a:latin typeface="Meiryo UI" panose="020B0604030504040204" pitchFamily="50" charset="-128"/>
                <a:ea typeface="Meiryo UI" panose="020B0604030504040204" pitchFamily="50" charset="-128"/>
              </a:rPr>
              <a:t>県データセット</a:t>
            </a:r>
            <a:endParaRPr lang="en-US" altLang="ja-JP" sz="1477"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5A940179-BE9E-4611-B457-AD3F07B5B52B}"/>
              </a:ext>
            </a:extLst>
          </p:cNvPr>
          <p:cNvSpPr txBox="1"/>
          <p:nvPr/>
        </p:nvSpPr>
        <p:spPr>
          <a:xfrm>
            <a:off x="8252899" y="3171282"/>
            <a:ext cx="1363841" cy="523220"/>
          </a:xfrm>
          <a:prstGeom prst="rect">
            <a:avLst/>
          </a:prstGeom>
          <a:solidFill>
            <a:schemeClr val="accent4">
              <a:lumMod val="40000"/>
              <a:lumOff val="60000"/>
            </a:schemeClr>
          </a:solid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X</a:t>
            </a:r>
            <a:r>
              <a:rPr lang="ja-JP" altLang="en-US" sz="1400" dirty="0">
                <a:latin typeface="Meiryo UI" panose="020B0604030504040204" pitchFamily="50" charset="-128"/>
                <a:ea typeface="Meiryo UI" panose="020B0604030504040204" pitchFamily="50" charset="-128"/>
              </a:rPr>
              <a:t>県データ</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取得</a:t>
            </a:r>
            <a:r>
              <a:rPr lang="en-US" altLang="ja-JP"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cxnSp>
        <p:nvCxnSpPr>
          <p:cNvPr id="76" name="直線コネクタ 75">
            <a:extLst>
              <a:ext uri="{FF2B5EF4-FFF2-40B4-BE49-F238E27FC236}">
                <a16:creationId xmlns:a16="http://schemas.microsoft.com/office/drawing/2014/main" id="{53C6260A-2A56-44A9-AAFF-10A39B7341C9}"/>
              </a:ext>
            </a:extLst>
          </p:cNvPr>
          <p:cNvCxnSpPr>
            <a:cxnSpLocks/>
            <a:stCxn id="74" idx="0"/>
            <a:endCxn id="85" idx="1"/>
          </p:cNvCxnSpPr>
          <p:nvPr/>
        </p:nvCxnSpPr>
        <p:spPr>
          <a:xfrm flipV="1">
            <a:off x="8934820" y="2916705"/>
            <a:ext cx="873611" cy="254577"/>
          </a:xfrm>
          <a:prstGeom prst="line">
            <a:avLst/>
          </a:prstGeom>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9EF5A31-E6BE-4FF6-BCF9-43EB749A0A5E}"/>
              </a:ext>
            </a:extLst>
          </p:cNvPr>
          <p:cNvSpPr txBox="1"/>
          <p:nvPr/>
        </p:nvSpPr>
        <p:spPr>
          <a:xfrm>
            <a:off x="9286355" y="3760665"/>
            <a:ext cx="2635066" cy="415498"/>
          </a:xfrm>
          <a:prstGeom prst="rect">
            <a:avLst/>
          </a:prstGeom>
          <a:noFill/>
        </p:spPr>
        <p:txBody>
          <a:bodyPr wrap="square" lIns="0" tIns="0" rIns="0" bIns="0">
            <a:spAutoFit/>
          </a:bodyPr>
          <a:lstStyle/>
          <a:p>
            <a:pPr>
              <a:tabLst>
                <a:tab pos="2975783" algn="l"/>
              </a:tabLst>
            </a:pPr>
            <a:r>
              <a:rPr lang="en-US" altLang="ja-JP" sz="900" dirty="0">
                <a:latin typeface="Meiryo UI"/>
                <a:ea typeface="Meiryo UI"/>
              </a:rPr>
              <a:t>API</a:t>
            </a:r>
            <a:r>
              <a:rPr lang="ja-JP" altLang="en-US" sz="900" dirty="0">
                <a:latin typeface="Meiryo UI"/>
                <a:ea typeface="Meiryo UI"/>
              </a:rPr>
              <a:t>の場合に記載が必要なカタログ項目</a:t>
            </a:r>
            <a:endParaRPr lang="en-US" altLang="ja-JP" sz="900" dirty="0">
              <a:latin typeface="Meiryo UI"/>
              <a:ea typeface="Meiryo UI"/>
            </a:endParaRPr>
          </a:p>
          <a:p>
            <a:pPr marL="1109812" indent="-1109812">
              <a:tabLst>
                <a:tab pos="2975783" algn="l"/>
              </a:tabLst>
            </a:pPr>
            <a:r>
              <a:rPr lang="en-US" altLang="ja-JP" sz="900" dirty="0">
                <a:latin typeface="Meiryo UI"/>
                <a:ea typeface="Meiryo UI"/>
              </a:rPr>
              <a:t>#22030</a:t>
            </a:r>
            <a:r>
              <a:rPr lang="ja-JP" altLang="en-US" sz="900" dirty="0">
                <a:latin typeface="Meiryo UI"/>
                <a:ea typeface="Meiryo UI"/>
              </a:rPr>
              <a:t> 「</a:t>
            </a:r>
            <a:r>
              <a:rPr lang="en-US" altLang="ja-JP" sz="900" dirty="0">
                <a:latin typeface="Meiryo UI"/>
                <a:ea typeface="Meiryo UI"/>
              </a:rPr>
              <a:t>NGSI</a:t>
            </a:r>
            <a:r>
              <a:rPr lang="ja-JP" altLang="en-US" sz="900" dirty="0">
                <a:latin typeface="Meiryo UI"/>
                <a:ea typeface="Meiryo UI"/>
              </a:rPr>
              <a:t>テナント」：指定しない</a:t>
            </a:r>
            <a:endParaRPr lang="en-US" altLang="ja-JP" sz="900" dirty="0">
              <a:latin typeface="Meiryo UI"/>
              <a:ea typeface="Meiryo UI"/>
            </a:endParaRPr>
          </a:p>
          <a:p>
            <a:pPr marL="889023" indent="-889023"/>
            <a:r>
              <a:rPr lang="en-US" altLang="ja-JP" sz="900" dirty="0">
                <a:latin typeface="Meiryo UI"/>
                <a:ea typeface="Meiryo UI"/>
              </a:rPr>
              <a:t>#22040 </a:t>
            </a:r>
            <a:r>
              <a:rPr lang="ja-JP" altLang="en-US" sz="900" dirty="0">
                <a:latin typeface="Meiryo UI"/>
                <a:ea typeface="Meiryo UI"/>
              </a:rPr>
              <a:t>「</a:t>
            </a:r>
            <a:r>
              <a:rPr lang="en-US" altLang="ja-JP" sz="900" dirty="0">
                <a:latin typeface="Meiryo UI"/>
                <a:ea typeface="Meiryo UI"/>
              </a:rPr>
              <a:t>NGSI</a:t>
            </a:r>
            <a:r>
              <a:rPr lang="ja-JP" altLang="en-US" sz="900" dirty="0">
                <a:latin typeface="Meiryo UI"/>
                <a:ea typeface="Meiryo UI"/>
              </a:rPr>
              <a:t>サービスパス」：指定しない</a:t>
            </a:r>
            <a:endParaRPr lang="en-US" altLang="ja-JP" sz="900" dirty="0">
              <a:latin typeface="Meiryo UI"/>
              <a:ea typeface="Meiryo UI"/>
            </a:endParaRPr>
          </a:p>
        </p:txBody>
      </p:sp>
      <p:grpSp>
        <p:nvGrpSpPr>
          <p:cNvPr id="78" name="グループ化 77">
            <a:extLst>
              <a:ext uri="{FF2B5EF4-FFF2-40B4-BE49-F238E27FC236}">
                <a16:creationId xmlns:a16="http://schemas.microsoft.com/office/drawing/2014/main" id="{58D3293F-D223-4A28-BA1E-B85BF98002B2}"/>
              </a:ext>
            </a:extLst>
          </p:cNvPr>
          <p:cNvGrpSpPr/>
          <p:nvPr/>
        </p:nvGrpSpPr>
        <p:grpSpPr>
          <a:xfrm>
            <a:off x="8738948" y="3678872"/>
            <a:ext cx="532243" cy="444055"/>
            <a:chOff x="3783595" y="3809776"/>
            <a:chExt cx="433177" cy="433177"/>
          </a:xfrm>
        </p:grpSpPr>
        <p:pic>
          <p:nvPicPr>
            <p:cNvPr id="79" name="図 78" descr="アイコン&#10;&#10;自動的に生成された説明">
              <a:extLst>
                <a:ext uri="{FF2B5EF4-FFF2-40B4-BE49-F238E27FC236}">
                  <a16:creationId xmlns:a16="http://schemas.microsoft.com/office/drawing/2014/main" id="{ED9E3680-821F-4BCA-9D7A-8306983332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3595" y="3809776"/>
              <a:ext cx="433177" cy="433177"/>
            </a:xfrm>
            <a:prstGeom prst="rect">
              <a:avLst/>
            </a:prstGeom>
          </p:spPr>
        </p:pic>
        <p:sp>
          <p:nvSpPr>
            <p:cNvPr id="82" name="テキスト ボックス 81">
              <a:extLst>
                <a:ext uri="{FF2B5EF4-FFF2-40B4-BE49-F238E27FC236}">
                  <a16:creationId xmlns:a16="http://schemas.microsoft.com/office/drawing/2014/main" id="{857BD8A3-71C1-47DC-AE76-409733875EC3}"/>
                </a:ext>
              </a:extLst>
            </p:cNvPr>
            <p:cNvSpPr txBox="1"/>
            <p:nvPr/>
          </p:nvSpPr>
          <p:spPr>
            <a:xfrm>
              <a:off x="3800372" y="3919589"/>
              <a:ext cx="396203" cy="213549"/>
            </a:xfrm>
            <a:prstGeom prst="rect">
              <a:avLst/>
            </a:prstGeom>
            <a:noFill/>
          </p:spPr>
          <p:txBody>
            <a:bodyPr wrap="none" rtlCol="0">
              <a:spAutoFit/>
            </a:bodyPr>
            <a:lstStyle/>
            <a:p>
              <a:r>
                <a:rPr lang="en-US" altLang="ja-JP" sz="1108" b="1" dirty="0">
                  <a:solidFill>
                    <a:srgbClr val="4B4B4B"/>
                  </a:solidFill>
                </a:rPr>
                <a:t>JSON</a:t>
              </a:r>
              <a:endParaRPr lang="ja-JP" altLang="en-US" sz="1108" b="1" dirty="0">
                <a:solidFill>
                  <a:srgbClr val="4B4B4B"/>
                </a:solidFill>
              </a:endParaRPr>
            </a:p>
          </p:txBody>
        </p:sp>
      </p:grpSp>
      <p:sp>
        <p:nvSpPr>
          <p:cNvPr id="75" name="正方形/長方形 74">
            <a:extLst>
              <a:ext uri="{FF2B5EF4-FFF2-40B4-BE49-F238E27FC236}">
                <a16:creationId xmlns:a16="http://schemas.microsoft.com/office/drawing/2014/main" id="{ED0B5592-6E2B-4194-92A3-117E9CF56E5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配信のデータカタログ化の指針やパターン</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API</a:t>
            </a:r>
          </a:p>
        </p:txBody>
      </p:sp>
      <p:sp>
        <p:nvSpPr>
          <p:cNvPr id="83" name="タイトル 4">
            <a:extLst>
              <a:ext uri="{FF2B5EF4-FFF2-40B4-BE49-F238E27FC236}">
                <a16:creationId xmlns:a16="http://schemas.microsoft.com/office/drawing/2014/main" id="{66A036C9-26AE-4EC5-9992-0FF6FBA3384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データカタログ項目仕様の関連情報</a:t>
            </a:r>
          </a:p>
        </p:txBody>
      </p:sp>
      <p:pic>
        <p:nvPicPr>
          <p:cNvPr id="71" name="図 70" descr="モニター, 記号, 座る, フロント が含まれている画像&#10;&#10;自動的に生成された説明">
            <a:extLst>
              <a:ext uri="{FF2B5EF4-FFF2-40B4-BE49-F238E27FC236}">
                <a16:creationId xmlns:a16="http://schemas.microsoft.com/office/drawing/2014/main" id="{3C46FBFC-2879-412C-A6F6-6517F53994A5}"/>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2082951" y="2736705"/>
            <a:ext cx="432000" cy="360000"/>
          </a:xfrm>
          <a:prstGeom prst="rect">
            <a:avLst/>
          </a:prstGeom>
        </p:spPr>
      </p:pic>
      <p:pic>
        <p:nvPicPr>
          <p:cNvPr id="84" name="図 83" descr="モニター, 記号, 座る, フロント が含まれている画像&#10;&#10;自動的に生成された説明">
            <a:extLst>
              <a:ext uri="{FF2B5EF4-FFF2-40B4-BE49-F238E27FC236}">
                <a16:creationId xmlns:a16="http://schemas.microsoft.com/office/drawing/2014/main" id="{5AD95C6C-00B7-4DD9-BE68-A749508BCE06}"/>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5850618" y="2736705"/>
            <a:ext cx="432000" cy="360000"/>
          </a:xfrm>
          <a:prstGeom prst="rect">
            <a:avLst/>
          </a:prstGeom>
        </p:spPr>
      </p:pic>
      <p:pic>
        <p:nvPicPr>
          <p:cNvPr id="85" name="図 84" descr="モニター, 記号, 座る, フロント が含まれている画像&#10;&#10;自動的に生成された説明">
            <a:extLst>
              <a:ext uri="{FF2B5EF4-FFF2-40B4-BE49-F238E27FC236}">
                <a16:creationId xmlns:a16="http://schemas.microsoft.com/office/drawing/2014/main" id="{C3AB7BC6-8AA5-42CD-AB9E-BFB525ABD30A}"/>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9808431" y="2736705"/>
            <a:ext cx="432000" cy="360000"/>
          </a:xfrm>
          <a:prstGeom prst="rect">
            <a:avLst/>
          </a:prstGeom>
        </p:spPr>
      </p:pic>
      <p:sp>
        <p:nvSpPr>
          <p:cNvPr id="70" name="正方形/長方形 69">
            <a:extLst>
              <a:ext uri="{FF2B5EF4-FFF2-40B4-BE49-F238E27FC236}">
                <a16:creationId xmlns:a16="http://schemas.microsoft.com/office/drawing/2014/main" id="{9C079326-6A4D-431B-A229-AD47BD40141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428840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6018FC2F-72A3-492B-B430-08C05D18EF64}"/>
              </a:ext>
            </a:extLst>
          </p:cNvPr>
          <p:cNvSpPr/>
          <p:nvPr/>
        </p:nvSpPr>
        <p:spPr>
          <a:xfrm>
            <a:off x="234983" y="2349503"/>
            <a:ext cx="11652027" cy="4408532"/>
          </a:xfrm>
          <a:prstGeom prst="roundRect">
            <a:avLst>
              <a:gd name="adj" fmla="val 2127"/>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5" name="表 4">
            <a:extLst>
              <a:ext uri="{FF2B5EF4-FFF2-40B4-BE49-F238E27FC236}">
                <a16:creationId xmlns:a16="http://schemas.microsoft.com/office/drawing/2014/main" id="{0E06F51C-A8BE-41E8-AC88-D545F2C5388C}"/>
              </a:ext>
            </a:extLst>
          </p:cNvPr>
          <p:cNvGraphicFramePr>
            <a:graphicFrameLocks noGrp="1"/>
          </p:cNvGraphicFramePr>
          <p:nvPr>
            <p:extLst>
              <p:ext uri="{D42A27DB-BD31-4B8C-83A1-F6EECF244321}">
                <p14:modId xmlns:p14="http://schemas.microsoft.com/office/powerpoint/2010/main" val="3988708673"/>
              </p:ext>
            </p:extLst>
          </p:nvPr>
        </p:nvGraphicFramePr>
        <p:xfrm>
          <a:off x="417293" y="2416937"/>
          <a:ext cx="11304654" cy="4261495"/>
        </p:xfrm>
        <a:graphic>
          <a:graphicData uri="http://schemas.openxmlformats.org/drawingml/2006/table">
            <a:tbl>
              <a:tblPr>
                <a:tableStyleId>{5C22544A-7EE6-4342-B048-85BDC9FD1C3A}</a:tableStyleId>
              </a:tblPr>
              <a:tblGrid>
                <a:gridCol w="484709">
                  <a:extLst>
                    <a:ext uri="{9D8B030D-6E8A-4147-A177-3AD203B41FA5}">
                      <a16:colId xmlns:a16="http://schemas.microsoft.com/office/drawing/2014/main" val="1394354923"/>
                    </a:ext>
                  </a:extLst>
                </a:gridCol>
                <a:gridCol w="1845019">
                  <a:extLst>
                    <a:ext uri="{9D8B030D-6E8A-4147-A177-3AD203B41FA5}">
                      <a16:colId xmlns:a16="http://schemas.microsoft.com/office/drawing/2014/main" val="1890750529"/>
                    </a:ext>
                  </a:extLst>
                </a:gridCol>
                <a:gridCol w="1845019">
                  <a:extLst>
                    <a:ext uri="{9D8B030D-6E8A-4147-A177-3AD203B41FA5}">
                      <a16:colId xmlns:a16="http://schemas.microsoft.com/office/drawing/2014/main" val="2479475737"/>
                    </a:ext>
                  </a:extLst>
                </a:gridCol>
                <a:gridCol w="7129907">
                  <a:extLst>
                    <a:ext uri="{9D8B030D-6E8A-4147-A177-3AD203B41FA5}">
                      <a16:colId xmlns:a16="http://schemas.microsoft.com/office/drawing/2014/main" val="2052402354"/>
                    </a:ext>
                  </a:extLst>
                </a:gridCol>
              </a:tblGrid>
              <a:tr h="380232">
                <a:tc>
                  <a:txBody>
                    <a:bodyPr/>
                    <a:lstStyle/>
                    <a:p>
                      <a:pPr algn="ctr" fontAlgn="ctr"/>
                      <a:r>
                        <a:rPr lang="en-US" altLang="ja-JP" sz="1400" b="1" u="none" strike="noStrike" dirty="0">
                          <a:solidFill>
                            <a:schemeClr val="bg1"/>
                          </a:solidFill>
                          <a:effectLst/>
                          <a:latin typeface="Meiryo UI" panose="020B0604030504040204" pitchFamily="50" charset="-128"/>
                          <a:ea typeface="Meiryo UI" panose="020B0604030504040204" pitchFamily="50" charset="-128"/>
                        </a:rPr>
                        <a:t>#</a:t>
                      </a:r>
                      <a:endParaRPr lang="en-US" altLang="ja-JP" sz="1400" b="1" i="0" u="none" strike="noStrike" dirty="0">
                        <a:solidFill>
                          <a:schemeClr val="bg1"/>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zh-TW" altLang="en-US" sz="1400" b="1" u="none" strike="noStrike" dirty="0">
                          <a:solidFill>
                            <a:schemeClr val="bg1"/>
                          </a:solidFill>
                          <a:effectLst/>
                          <a:latin typeface="Meiryo UI" panose="020B0604030504040204" pitchFamily="50" charset="-128"/>
                          <a:ea typeface="Meiryo UI" panose="020B0604030504040204" pitchFamily="50" charset="-128"/>
                        </a:rPr>
                        <a:t>値域選択肢候補</a:t>
                      </a:r>
                      <a:endParaRPr lang="en-US" altLang="zh-TW" sz="1400" b="1" i="0" u="none" strike="noStrike" dirty="0">
                        <a:solidFill>
                          <a:schemeClr val="bg1"/>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400" b="1" i="0" u="none" strike="noStrike" dirty="0">
                          <a:solidFill>
                            <a:schemeClr val="bg1"/>
                          </a:solidFill>
                          <a:effectLst/>
                          <a:latin typeface="Meiryo UI" panose="020B0604030504040204" pitchFamily="50" charset="-128"/>
                          <a:ea typeface="Meiryo UI" panose="020B0604030504040204" pitchFamily="50" charset="-128"/>
                        </a:rPr>
                        <a:t>概要</a:t>
                      </a:r>
                    </a:p>
                  </a:txBody>
                  <a:tcPr marL="6882" marR="6882" marT="688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pPr algn="ctr" fontAlgn="ctr"/>
                      <a:endParaRPr lang="ja-JP" alt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98683743"/>
                  </a:ext>
                </a:extLst>
              </a:tr>
              <a:tr h="405903">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1</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8">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クリエイティブ・コモンズにて定義されているライセンス</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著作権者の表示を要求する。</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62255028"/>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2</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BY-SA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著作権者の表示を要求し、作品を改変・変形・加工してできた作品についても、元になった作品と同じライセンスを継承させた上で頒布を認める。</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004957"/>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3</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BY-ND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著作権者の表示を要求し、いかなる改変も禁止する。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744881"/>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4</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著作権者の表示を要求し、非営利目的での利用に限定する。</a:t>
                      </a: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9459540"/>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5</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BY-NC-SA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著作権者の表示を要求し、非営利目的での利用に限定し、作品を改変・変形・加工してできた作品についても、元になった作品と同じライセンスを継承させた上で頒布を認める。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95080102"/>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6</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 BY-NC-ND 4.0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著作権者の表示を要求し、非営利目的での利用に限定し、いかなる改変も禁止する。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1449803"/>
                  </a:ext>
                </a:extLst>
              </a:tr>
              <a:tr h="343671">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7</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CC0</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法令上認められる最大限の範囲で権利を放棄して、パブリック・ドメインに提供</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8095872"/>
                  </a:ext>
                </a:extLst>
              </a:tr>
              <a:tr h="405903">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8</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PDM</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パブリックドメイン。期限切れ等により著作権切れの状態</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7380426"/>
                  </a:ext>
                </a:extLst>
              </a:tr>
              <a:tr h="425520">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9</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400" u="none" strike="noStrike" dirty="0">
                          <a:effectLst/>
                          <a:latin typeface="Meiryo UI" panose="020B0604030504040204" pitchFamily="50" charset="-128"/>
                          <a:ea typeface="Meiryo UI" panose="020B0604030504040204" pitchFamily="50" charset="-128"/>
                        </a:rPr>
                        <a:t>政府標準利用規約（第</a:t>
                      </a:r>
                      <a:r>
                        <a:rPr lang="en-US" altLang="zh-TW" sz="1400" u="none" strike="noStrike" dirty="0">
                          <a:effectLst/>
                          <a:latin typeface="Meiryo UI" panose="020B0604030504040204" pitchFamily="50" charset="-128"/>
                          <a:ea typeface="Meiryo UI" panose="020B0604030504040204" pitchFamily="50" charset="-128"/>
                        </a:rPr>
                        <a:t>2.0</a:t>
                      </a:r>
                      <a:r>
                        <a:rPr lang="zh-TW" altLang="en-US" sz="1400" u="none" strike="noStrike" dirty="0">
                          <a:effectLst/>
                          <a:latin typeface="Meiryo UI" panose="020B0604030504040204" pitchFamily="50" charset="-128"/>
                          <a:ea typeface="Meiryo UI" panose="020B0604030504040204" pitchFamily="50" charset="-128"/>
                        </a:rPr>
                        <a:t>版）</a:t>
                      </a:r>
                      <a:endParaRPr lang="zh-TW"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日本政府の府省のホームページのコンテンツの利用ルールの雛形。</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地方公共団体のデータにも適用される。</a:t>
                      </a:r>
                      <a:r>
                        <a:rPr lang="en-US" altLang="ja-JP" sz="1400" u="none" strike="noStrike" dirty="0">
                          <a:effectLst/>
                          <a:latin typeface="Meiryo UI" panose="020B0604030504040204" pitchFamily="50" charset="-128"/>
                          <a:ea typeface="Meiryo UI" panose="020B0604030504040204" pitchFamily="50" charset="-128"/>
                        </a:rPr>
                        <a:t>CC BY 4.0</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との互換性あり。</a:t>
                      </a:r>
                      <a:endParaRPr lang="zh-TW"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8296963"/>
                  </a:ext>
                </a:extLst>
              </a:tr>
              <a:tr h="393967">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10</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6882" marR="6882"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その他</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上記以外のライセンスを記述したい場合。自由記述でライセンスを記載。</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688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fontAlgn="ct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5592" marR="5592" marT="55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3105871"/>
                  </a:ext>
                </a:extLst>
              </a:tr>
            </a:tbl>
          </a:graphicData>
        </a:graphic>
      </p:graphicFrame>
      <p:sp>
        <p:nvSpPr>
          <p:cNvPr id="8" name="四角形: 角を丸くする 7">
            <a:extLst>
              <a:ext uri="{FF2B5EF4-FFF2-40B4-BE49-F238E27FC236}">
                <a16:creationId xmlns:a16="http://schemas.microsoft.com/office/drawing/2014/main" id="{4B558DFA-1B4B-4CA2-8093-F8FC223C96E3}"/>
              </a:ext>
            </a:extLst>
          </p:cNvPr>
          <p:cNvSpPr/>
          <p:nvPr/>
        </p:nvSpPr>
        <p:spPr>
          <a:xfrm>
            <a:off x="239346" y="1417137"/>
            <a:ext cx="11655606" cy="856164"/>
          </a:xfrm>
          <a:prstGeom prst="roundRect">
            <a:avLst>
              <a:gd name="adj" fmla="val 1207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panose="020B0604030504040204" pitchFamily="50" charset="-128"/>
                <a:ea typeface="Meiryo UI" panose="020B0604030504040204" pitchFamily="50" charset="-128"/>
              </a:rPr>
              <a:t>　下記の選択肢の中から</a:t>
            </a:r>
            <a:r>
              <a:rPr lang="ja-JP" altLang="en-US" sz="1600" dirty="0">
                <a:solidFill>
                  <a:schemeClr val="tx1"/>
                </a:solidFill>
                <a:latin typeface="Meiryo UI"/>
                <a:ea typeface="Meiryo UI"/>
              </a:rPr>
              <a:t>適切なものを選択してください。適切なものがない場合は、ライセンスの内容を「その他」に選択し、</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自由記述でライセンスの概要を記載してください。</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「その他」を選択した場合、さらに</a:t>
            </a:r>
            <a:r>
              <a:rPr lang="en-US" altLang="ja-JP" sz="1600" dirty="0">
                <a:solidFill>
                  <a:schemeClr val="tx1"/>
                </a:solidFill>
                <a:latin typeface="Meiryo UI"/>
                <a:ea typeface="Meiryo UI"/>
              </a:rPr>
              <a:t>#21090 </a:t>
            </a:r>
            <a:r>
              <a:rPr lang="ja-JP" altLang="en-US" sz="1600" dirty="0">
                <a:solidFill>
                  <a:schemeClr val="tx1"/>
                </a:solidFill>
                <a:latin typeface="Meiryo UI"/>
                <a:ea typeface="Meiryo UI"/>
              </a:rPr>
              <a:t>「配信の権利の表明」へ詳細なライセンス情報へのリンクを記載してください。</a:t>
            </a:r>
            <a:endParaRPr lang="en-US" altLang="ja-JP" sz="1600" dirty="0">
              <a:solidFill>
                <a:schemeClr val="tx1"/>
              </a:solidFill>
              <a:latin typeface="Meiryo UI"/>
              <a:ea typeface="Meiryo UI"/>
            </a:endParaRPr>
          </a:p>
        </p:txBody>
      </p:sp>
      <p:sp>
        <p:nvSpPr>
          <p:cNvPr id="9" name="四角形: 角を丸くする 8">
            <a:extLst>
              <a:ext uri="{FF2B5EF4-FFF2-40B4-BE49-F238E27FC236}">
                <a16:creationId xmlns:a16="http://schemas.microsoft.com/office/drawing/2014/main" id="{37E1002F-80E0-4A95-8ACC-F85DA9F95279}"/>
              </a:ext>
            </a:extLst>
          </p:cNvPr>
          <p:cNvSpPr/>
          <p:nvPr/>
        </p:nvSpPr>
        <p:spPr>
          <a:xfrm>
            <a:off x="239346" y="674167"/>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#11250</a:t>
            </a:r>
            <a:r>
              <a:rPr lang="ja-JP" altLang="en-US" sz="1600" dirty="0">
                <a:latin typeface="Meiryo UI"/>
                <a:ea typeface="Meiryo UI"/>
              </a:rPr>
              <a:t> データセットのライセンス（説明）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データセットに含まれる配信の代表する配信を受けるためのライセンスを示す　</a:t>
            </a:r>
            <a:endParaRPr lang="en-US" altLang="ja-JP" sz="1600" dirty="0">
              <a:latin typeface="Meiryo UI"/>
              <a:ea typeface="Meiryo UI"/>
            </a:endParaRPr>
          </a:p>
          <a:p>
            <a:endParaRPr lang="en-US" altLang="ja-JP" sz="1600" dirty="0">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D3356CA2-A2D4-4201-8D62-4EF1DA2AE33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：ライセンスについて</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タイトル 4">
            <a:extLst>
              <a:ext uri="{FF2B5EF4-FFF2-40B4-BE49-F238E27FC236}">
                <a16:creationId xmlns:a16="http://schemas.microsoft.com/office/drawing/2014/main" id="{650C4EC3-02DD-49B9-BADA-39E9C74940B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B721B08-64AD-4A27-832E-0C2D6690FB2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25448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2"/>
            <a:ext cx="11660362" cy="2585855"/>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権利関係の各項目には、下記の手順で入力してください。</a:t>
            </a:r>
            <a:endParaRPr lang="en-US" altLang="ja-JP" sz="1400" dirty="0">
              <a:latin typeface="Meiryo UI"/>
              <a:ea typeface="Meiryo UI"/>
            </a:endParaRPr>
          </a:p>
          <a:p>
            <a:r>
              <a:rPr lang="ja-JP" altLang="en-US" sz="800" dirty="0">
                <a:latin typeface="Meiryo UI"/>
                <a:ea typeface="Meiryo UI"/>
              </a:rPr>
              <a:t> </a:t>
            </a:r>
            <a:endParaRPr lang="en-US" altLang="ja-JP" sz="800" dirty="0">
              <a:latin typeface="Meiryo UI"/>
              <a:ea typeface="Meiryo UI"/>
            </a:endParaRPr>
          </a:p>
          <a:p>
            <a:pPr marL="800100" lvl="1" indent="-342900">
              <a:buFont typeface="+mj-ea"/>
              <a:buAutoNum type="circleNumDbPlain"/>
            </a:pP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ライセンス関係の項目</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dirty="0">
                <a:latin typeface="Meiryo UI"/>
                <a:ea typeface="Meiryo UI"/>
              </a:rPr>
              <a:t>ライセンス・ドキュメントを選択入力する。</a:t>
            </a:r>
          </a:p>
          <a:p>
            <a:pPr marL="800100" lvl="1" indent="-342900">
              <a:buFont typeface="+mj-ea"/>
              <a:buAutoNum type="circleNumDbPlain"/>
            </a:pPr>
            <a:r>
              <a:rPr lang="ja-JP" altLang="en-US" sz="1400" b="1" dirty="0">
                <a:latin typeface="Meiryo UI"/>
                <a:ea typeface="Meiryo UI"/>
              </a:rPr>
              <a:t>権利表明</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の項目</a:t>
            </a:r>
            <a:r>
              <a:rPr lang="ja-JP" altLang="en-US" sz="1400" dirty="0">
                <a:latin typeface="Meiryo UI"/>
                <a:ea typeface="Meiryo UI"/>
              </a:rPr>
              <a:t>：①で選択できるライセンス・ドキュメント以外を指定したい場合や、著作権表示などその他の権利表明を指定したい場合は、</a:t>
            </a:r>
            <a:br>
              <a:rPr lang="en-US" altLang="ja-JP" sz="1400" dirty="0">
                <a:latin typeface="Meiryo UI"/>
                <a:ea typeface="Meiryo UI"/>
              </a:rPr>
            </a:br>
            <a:r>
              <a:rPr lang="ja-JP" altLang="en-US" sz="1400" dirty="0">
                <a:latin typeface="Meiryo UI"/>
                <a:ea typeface="Meiryo UI"/>
              </a:rPr>
              <a:t>　　　　　　　　　　　　それらを明示したドキュメントの</a:t>
            </a:r>
            <a:r>
              <a:rPr lang="en-US" altLang="ja-JP" sz="1400" dirty="0">
                <a:latin typeface="Meiryo UI"/>
                <a:ea typeface="Meiryo UI"/>
              </a:rPr>
              <a:t>URL</a:t>
            </a:r>
            <a:r>
              <a:rPr lang="ja-JP" altLang="en-US" sz="1400" dirty="0">
                <a:latin typeface="Meiryo UI"/>
                <a:ea typeface="Meiryo UI"/>
              </a:rPr>
              <a:t>を入力する。 </a:t>
            </a:r>
          </a:p>
          <a:p>
            <a:pPr marL="800100" lvl="1" indent="-342900">
              <a:buFont typeface="+mj-ea"/>
              <a:buAutoNum type="circleNumDbPlain"/>
            </a:pPr>
            <a:r>
              <a:rPr lang="ja-JP" altLang="en-US" sz="1400" b="1" dirty="0">
                <a:latin typeface="Meiryo UI"/>
                <a:ea typeface="Meiryo UI"/>
              </a:rPr>
              <a:t>アクセス権</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の項目</a:t>
            </a:r>
            <a:r>
              <a:rPr lang="ja-JP" altLang="en-US" sz="1400" dirty="0">
                <a:latin typeface="Meiryo UI"/>
                <a:ea typeface="Meiryo UI"/>
              </a:rPr>
              <a:t>：アクセス権を表記したい場合は、選択入力する。</a:t>
            </a:r>
          </a:p>
          <a:p>
            <a:pPr marL="800100" lvl="1" indent="-342900">
              <a:buFont typeface="+mj-ea"/>
              <a:buAutoNum type="circleNumDbPlain"/>
            </a:pPr>
            <a:r>
              <a:rPr lang="ja-JP" altLang="en-US" sz="1400" b="1" dirty="0">
                <a:latin typeface="Meiryo UI"/>
                <a:ea typeface="Meiryo UI"/>
              </a:rPr>
              <a:t>データ利用条件</a:t>
            </a: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の各項目</a:t>
            </a:r>
            <a:r>
              <a:rPr lang="ja-JP" altLang="en-US" sz="1400" dirty="0">
                <a:latin typeface="Meiryo UI"/>
                <a:ea typeface="Meiryo UI"/>
              </a:rPr>
              <a:t>：データセットについて、データ利用条件の各項目を指定したい場合は入力する。</a:t>
            </a:r>
          </a:p>
          <a:p>
            <a:pPr marL="800100" lvl="1" indent="-342900">
              <a:buFont typeface="+mj-ea"/>
              <a:buAutoNum type="circleNumDbPlain"/>
            </a:pPr>
            <a:r>
              <a:rPr lang="ja-JP" altLang="en-US" sz="1400" b="1" dirty="0">
                <a:latin typeface="Meiryo UI"/>
                <a:ea typeface="Meiryo UI"/>
              </a:rPr>
              <a:t>権利の機械可読表現の項目</a:t>
            </a:r>
            <a:r>
              <a:rPr lang="ja-JP" altLang="en-US" sz="1400" dirty="0">
                <a:latin typeface="Meiryo UI"/>
                <a:ea typeface="Meiryo UI"/>
              </a:rPr>
              <a:t>：</a:t>
            </a:r>
            <a:r>
              <a:rPr lang="en-US" altLang="ja-JP" sz="1400" dirty="0">
                <a:latin typeface="Meiryo UI"/>
                <a:ea typeface="Meiryo UI"/>
              </a:rPr>
              <a:t>ODRL</a:t>
            </a:r>
            <a:r>
              <a:rPr lang="ja-JP" altLang="en-US" sz="1400" dirty="0">
                <a:latin typeface="Meiryo UI"/>
                <a:ea typeface="Meiryo UI"/>
              </a:rPr>
              <a:t>による権利の機械可読な表現を指定したい場合は、</a:t>
            </a:r>
            <a:r>
              <a:rPr lang="en-US" altLang="ja-JP" sz="1400" dirty="0">
                <a:latin typeface="Meiryo UI"/>
                <a:ea typeface="Meiryo UI"/>
              </a:rPr>
              <a:t>ODRL</a:t>
            </a:r>
            <a:r>
              <a:rPr lang="ja-JP" altLang="en-US" sz="1400" dirty="0">
                <a:latin typeface="Meiryo UI"/>
                <a:ea typeface="Meiryo UI"/>
              </a:rPr>
              <a:t>ポリシーファイルの</a:t>
            </a:r>
            <a:r>
              <a:rPr lang="en-US" altLang="ja-JP" sz="1400" dirty="0">
                <a:latin typeface="Meiryo UI"/>
                <a:ea typeface="Meiryo UI"/>
              </a:rPr>
              <a:t>URL</a:t>
            </a:r>
            <a:r>
              <a:rPr lang="ja-JP" altLang="en-US" sz="1400" dirty="0">
                <a:latin typeface="Meiryo UI"/>
                <a:ea typeface="Meiryo UI"/>
              </a:rPr>
              <a:t>を入力する。</a:t>
            </a:r>
          </a:p>
          <a:p>
            <a:r>
              <a:rPr lang="ja-JP" altLang="en-US" sz="800" dirty="0">
                <a:latin typeface="Meiryo UI"/>
                <a:ea typeface="Meiryo UI"/>
              </a:rPr>
              <a:t> </a:t>
            </a:r>
          </a:p>
          <a:p>
            <a:pPr marL="285750" indent="-285750">
              <a:buFont typeface="Wingdings" panose="05000000000000000000" pitchFamily="2" charset="2"/>
              <a:buChar char="ü"/>
            </a:pPr>
            <a:r>
              <a:rPr lang="ja-JP" altLang="en-US" sz="1400" dirty="0">
                <a:latin typeface="Meiryo UI"/>
                <a:ea typeface="Meiryo UI"/>
              </a:rPr>
              <a:t>各項目の入力にあたっては、先に入力した記載内容と矛盾しないように注意してください。</a:t>
            </a:r>
          </a:p>
          <a:p>
            <a:pPr marL="285750" indent="-285750">
              <a:buFont typeface="Wingdings" panose="05000000000000000000" pitchFamily="2" charset="2"/>
              <a:buChar char="ü"/>
            </a:pPr>
            <a:r>
              <a:rPr lang="ja-JP" altLang="en-US" sz="1400" dirty="0">
                <a:latin typeface="Meiryo UI"/>
                <a:ea typeface="Meiryo UI"/>
              </a:rPr>
              <a:t>なお、データカタログ作成ツールを使用すると、配信の権利関係の項目 </a:t>
            </a:r>
            <a:r>
              <a:rPr lang="en-US" altLang="ja-JP" sz="1400" dirty="0">
                <a:latin typeface="Meiryo UI"/>
                <a:ea typeface="Meiryo UI"/>
              </a:rPr>
              <a:t>(21070~21090, 21160~21180) </a:t>
            </a:r>
            <a:r>
              <a:rPr lang="ja-JP" altLang="en-US" sz="1400" dirty="0">
                <a:latin typeface="Meiryo UI"/>
                <a:ea typeface="Meiryo UI"/>
              </a:rPr>
              <a:t>には、</a:t>
            </a:r>
            <a:br>
              <a:rPr lang="en-US" altLang="ja-JP" sz="1400" dirty="0">
                <a:latin typeface="Meiryo UI"/>
                <a:ea typeface="Meiryo UI"/>
              </a:rPr>
            </a:br>
            <a:r>
              <a:rPr lang="ja-JP" altLang="en-US" sz="1400" dirty="0">
                <a:latin typeface="Meiryo UI"/>
                <a:ea typeface="Meiryo UI"/>
              </a:rPr>
              <a:t>データセットの権利関係の項目 </a:t>
            </a:r>
            <a:r>
              <a:rPr lang="en-US" altLang="ja-JP" sz="1400" dirty="0">
                <a:latin typeface="Meiryo UI"/>
                <a:ea typeface="Meiryo UI"/>
              </a:rPr>
              <a:t>(11250~11300) </a:t>
            </a:r>
            <a:r>
              <a:rPr lang="ja-JP" altLang="en-US" sz="1400" dirty="0">
                <a:latin typeface="Meiryo UI"/>
                <a:ea typeface="Meiryo UI"/>
              </a:rPr>
              <a:t>に入力した値と同じ値が反映されます。</a:t>
            </a:r>
          </a:p>
        </p:txBody>
      </p:sp>
      <p:sp>
        <p:nvSpPr>
          <p:cNvPr id="12" name="四角形: 角を丸くする 11">
            <a:extLst>
              <a:ext uri="{FF2B5EF4-FFF2-40B4-BE49-F238E27FC236}">
                <a16:creationId xmlns:a16="http://schemas.microsoft.com/office/drawing/2014/main" id="{60E55D1C-8A9F-41AB-B52B-738976B04BDD}"/>
              </a:ext>
            </a:extLst>
          </p:cNvPr>
          <p:cNvSpPr/>
          <p:nvPr/>
        </p:nvSpPr>
        <p:spPr>
          <a:xfrm>
            <a:off x="226648" y="3340222"/>
            <a:ext cx="11660362" cy="3384000"/>
          </a:xfrm>
          <a:prstGeom prst="roundRect">
            <a:avLst>
              <a:gd name="adj" fmla="val 533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a:endParaRPr lang="en-US" altLang="ja-JP" sz="1400" dirty="0">
              <a:latin typeface="Meiryo UI"/>
              <a:ea typeface="Meiryo UI"/>
            </a:endParaRPr>
          </a:p>
        </p:txBody>
      </p:sp>
      <p:pic>
        <p:nvPicPr>
          <p:cNvPr id="14" name="図 13">
            <a:extLst>
              <a:ext uri="{FF2B5EF4-FFF2-40B4-BE49-F238E27FC236}">
                <a16:creationId xmlns:a16="http://schemas.microsoft.com/office/drawing/2014/main" id="{88E9C91E-15C5-4D19-8A31-B793B92EFC75}"/>
              </a:ext>
            </a:extLst>
          </p:cNvPr>
          <p:cNvPicPr>
            <a:picLocks noChangeAspect="1"/>
          </p:cNvPicPr>
          <p:nvPr/>
        </p:nvPicPr>
        <p:blipFill>
          <a:blip r:embed="rId2"/>
          <a:stretch>
            <a:fillRect/>
          </a:stretch>
        </p:blipFill>
        <p:spPr>
          <a:xfrm>
            <a:off x="1623415" y="3534242"/>
            <a:ext cx="8831580" cy="3063240"/>
          </a:xfrm>
          <a:prstGeom prst="rect">
            <a:avLst/>
          </a:prstGeom>
        </p:spPr>
      </p:pic>
      <p:sp>
        <p:nvSpPr>
          <p:cNvPr id="16" name="テキスト ボックス 15">
            <a:extLst>
              <a:ext uri="{FF2B5EF4-FFF2-40B4-BE49-F238E27FC236}">
                <a16:creationId xmlns:a16="http://schemas.microsoft.com/office/drawing/2014/main" id="{34374461-31C0-4860-AF79-C9A2BB443BB7}"/>
              </a:ext>
            </a:extLst>
          </p:cNvPr>
          <p:cNvSpPr txBox="1"/>
          <p:nvPr/>
        </p:nvSpPr>
        <p:spPr>
          <a:xfrm>
            <a:off x="398403" y="6395177"/>
            <a:ext cx="3992621" cy="261610"/>
          </a:xfrm>
          <a:prstGeom prst="rect">
            <a:avLst/>
          </a:prstGeom>
          <a:noFill/>
          <a:ln>
            <a:noFill/>
          </a:ln>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項目左記の丸囲み番号は、上記手順の丸囲み番号に紐づ</a:t>
            </a:r>
            <a:r>
              <a:rPr lang="ja-JP" altLang="en-US" sz="1100" dirty="0">
                <a:latin typeface="Meiryo UI" panose="020B0604030504040204" pitchFamily="50" charset="-128"/>
                <a:ea typeface="Meiryo UI" panose="020B0604030504040204" pitchFamily="50" charset="-128"/>
              </a:rPr>
              <a:t>きます</a:t>
            </a:r>
            <a:r>
              <a:rPr kumimoji="1" lang="ja-JP" altLang="en-US" sz="1100" dirty="0">
                <a:latin typeface="Meiryo UI" panose="020B0604030504040204" pitchFamily="50" charset="-128"/>
                <a:ea typeface="Meiryo UI" panose="020B0604030504040204" pitchFamily="50" charset="-128"/>
              </a:rPr>
              <a:t>。</a:t>
            </a:r>
          </a:p>
        </p:txBody>
      </p:sp>
      <p:sp>
        <p:nvSpPr>
          <p:cNvPr id="17" name="テキスト ボックス 16">
            <a:extLst>
              <a:ext uri="{FF2B5EF4-FFF2-40B4-BE49-F238E27FC236}">
                <a16:creationId xmlns:a16="http://schemas.microsoft.com/office/drawing/2014/main" id="{1FCB6F27-1C37-4ADC-8E05-A4C7ED2B3E9C}"/>
              </a:ext>
            </a:extLst>
          </p:cNvPr>
          <p:cNvSpPr txBox="1"/>
          <p:nvPr/>
        </p:nvSpPr>
        <p:spPr>
          <a:xfrm>
            <a:off x="264748" y="3469544"/>
            <a:ext cx="1472257" cy="523220"/>
          </a:xfrm>
          <a:prstGeom prst="rect">
            <a:avLst/>
          </a:prstGeom>
          <a:noFill/>
          <a:ln>
            <a:noFill/>
          </a:ln>
        </p:spPr>
        <p:txBody>
          <a:bodyPr wrap="square" rtlCol="0">
            <a:spAutoFit/>
          </a:bodyPr>
          <a:lstStyle/>
          <a:p>
            <a:r>
              <a:rPr lang="ja-JP" altLang="en-US" sz="1400" b="1" dirty="0">
                <a:latin typeface="Meiryo UI"/>
                <a:ea typeface="Meiryo UI"/>
              </a:rPr>
              <a:t>権利関係の項目</a:t>
            </a:r>
            <a:endParaRPr lang="en-US" altLang="ja-JP" sz="1400" b="1" dirty="0">
              <a:latin typeface="Meiryo UI"/>
              <a:ea typeface="Meiryo UI"/>
            </a:endParaRPr>
          </a:p>
          <a:p>
            <a:r>
              <a:rPr lang="ja-JP" altLang="en-US" sz="1400" b="1" dirty="0">
                <a:latin typeface="Meiryo UI"/>
                <a:ea typeface="Meiryo UI"/>
              </a:rPr>
              <a:t>（計</a:t>
            </a:r>
            <a:r>
              <a:rPr lang="en-US" altLang="ja-JP" sz="1400" b="1" dirty="0">
                <a:latin typeface="Meiryo UI"/>
                <a:ea typeface="Meiryo UI"/>
              </a:rPr>
              <a:t>27</a:t>
            </a:r>
            <a:r>
              <a:rPr lang="ja-JP" altLang="en-US" sz="1400" b="1" dirty="0">
                <a:latin typeface="Meiryo UI"/>
                <a:ea typeface="Meiryo UI"/>
              </a:rPr>
              <a:t>項目）</a:t>
            </a:r>
            <a:endParaRPr lang="en-US" altLang="ja-JP" sz="1400" b="1" dirty="0">
              <a:latin typeface="Meiryo UI"/>
              <a:ea typeface="Meiryo UI"/>
            </a:endParaRPr>
          </a:p>
        </p:txBody>
      </p:sp>
      <p:sp>
        <p:nvSpPr>
          <p:cNvPr id="13" name="正方形/長方形 12">
            <a:extLst>
              <a:ext uri="{FF2B5EF4-FFF2-40B4-BE49-F238E27FC236}">
                <a16:creationId xmlns:a16="http://schemas.microsoft.com/office/drawing/2014/main" id="{3BADA9BF-0D96-442D-B081-12C029F7B6E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：権利関係の項目の使い分けについて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5ADA5F6D-789A-4EB4-9AF6-99992E2AEFE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5" name="正方形/長方形 14">
            <a:extLst>
              <a:ext uri="{FF2B5EF4-FFF2-40B4-BE49-F238E27FC236}">
                <a16:creationId xmlns:a16="http://schemas.microsoft.com/office/drawing/2014/main" id="{95735C60-6767-47FE-A822-9EA88A37950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489979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D8E221-8B29-497B-B9E9-4D8168D3BB51}"/>
              </a:ext>
            </a:extLst>
          </p:cNvPr>
          <p:cNvSpPr/>
          <p:nvPr/>
        </p:nvSpPr>
        <p:spPr>
          <a:xfrm>
            <a:off x="451520" y="2280380"/>
            <a:ext cx="11288961" cy="18795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44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44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44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4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52343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50C2A6D-736F-48C3-80B4-C9499DB6D3B6}"/>
              </a:ext>
            </a:extLst>
          </p:cNvPr>
          <p:cNvSpPr/>
          <p:nvPr/>
        </p:nvSpPr>
        <p:spPr>
          <a:xfrm>
            <a:off x="226648" y="1242205"/>
            <a:ext cx="11660362" cy="5176012"/>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a:endParaRPr lang="en-US" altLang="ja-JP" sz="1400" dirty="0">
              <a:latin typeface="Meiryo UI"/>
              <a:ea typeface="Meiryo UI"/>
            </a:endParaRPr>
          </a:p>
        </p:txBody>
      </p:sp>
      <p:sp>
        <p:nvSpPr>
          <p:cNvPr id="11" name="四角形: 角を丸くする 10">
            <a:extLst>
              <a:ext uri="{FF2B5EF4-FFF2-40B4-BE49-F238E27FC236}">
                <a16:creationId xmlns:a16="http://schemas.microsoft.com/office/drawing/2014/main" id="{3F95E1D2-167B-4968-B6BC-F9E839DB7CAE}"/>
              </a:ext>
            </a:extLst>
          </p:cNvPr>
          <p:cNvSpPr/>
          <p:nvPr/>
        </p:nvSpPr>
        <p:spPr>
          <a:xfrm>
            <a:off x="226648" y="678602"/>
            <a:ext cx="11660362" cy="471219"/>
          </a:xfrm>
          <a:prstGeom prst="roundRect">
            <a:avLst>
              <a:gd name="adj" fmla="val 25975"/>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solidFill>
                  <a:srgbClr val="24292E"/>
                </a:solidFill>
                <a:latin typeface="Meiryo UI" panose="020B0604030504040204" pitchFamily="50" charset="-128"/>
                <a:ea typeface="Meiryo UI" panose="020B0604030504040204" pitchFamily="50" charset="-128"/>
              </a:rPr>
              <a:t>用途別の権利関係の項目の使い分けとして、以下のような入力例を示します。</a:t>
            </a:r>
            <a:endParaRPr lang="en-US" altLang="ja-JP" sz="1600" dirty="0">
              <a:solidFill>
                <a:srgbClr val="24292E"/>
              </a:solidFill>
              <a:latin typeface="Meiryo UI" panose="020B0604030504040204" pitchFamily="50" charset="-128"/>
              <a:ea typeface="Meiryo UI" panose="020B0604030504040204" pitchFamily="50" charset="-128"/>
            </a:endParaRPr>
          </a:p>
        </p:txBody>
      </p:sp>
      <p:graphicFrame>
        <p:nvGraphicFramePr>
          <p:cNvPr id="13" name="表 12">
            <a:extLst>
              <a:ext uri="{FF2B5EF4-FFF2-40B4-BE49-F238E27FC236}">
                <a16:creationId xmlns:a16="http://schemas.microsoft.com/office/drawing/2014/main" id="{56CF857C-9F54-40FF-A75E-B860ECF26B87}"/>
              </a:ext>
            </a:extLst>
          </p:cNvPr>
          <p:cNvGraphicFramePr>
            <a:graphicFrameLocks noGrp="1"/>
          </p:cNvGraphicFramePr>
          <p:nvPr>
            <p:extLst>
              <p:ext uri="{D42A27DB-BD31-4B8C-83A1-F6EECF244321}">
                <p14:modId xmlns:p14="http://schemas.microsoft.com/office/powerpoint/2010/main" val="2823143312"/>
              </p:ext>
            </p:extLst>
          </p:nvPr>
        </p:nvGraphicFramePr>
        <p:xfrm>
          <a:off x="439050" y="1767546"/>
          <a:ext cx="11213019" cy="4103822"/>
        </p:xfrm>
        <a:graphic>
          <a:graphicData uri="http://schemas.openxmlformats.org/drawingml/2006/table">
            <a:tbl>
              <a:tblPr/>
              <a:tblGrid>
                <a:gridCol w="2699238">
                  <a:extLst>
                    <a:ext uri="{9D8B030D-6E8A-4147-A177-3AD203B41FA5}">
                      <a16:colId xmlns:a16="http://schemas.microsoft.com/office/drawing/2014/main" val="906618500"/>
                    </a:ext>
                  </a:extLst>
                </a:gridCol>
                <a:gridCol w="2517353">
                  <a:extLst>
                    <a:ext uri="{9D8B030D-6E8A-4147-A177-3AD203B41FA5}">
                      <a16:colId xmlns:a16="http://schemas.microsoft.com/office/drawing/2014/main" val="1740253545"/>
                    </a:ext>
                  </a:extLst>
                </a:gridCol>
                <a:gridCol w="3174850">
                  <a:extLst>
                    <a:ext uri="{9D8B030D-6E8A-4147-A177-3AD203B41FA5}">
                      <a16:colId xmlns:a16="http://schemas.microsoft.com/office/drawing/2014/main" val="2246821607"/>
                    </a:ext>
                  </a:extLst>
                </a:gridCol>
                <a:gridCol w="2821578">
                  <a:extLst>
                    <a:ext uri="{9D8B030D-6E8A-4147-A177-3AD203B41FA5}">
                      <a16:colId xmlns:a16="http://schemas.microsoft.com/office/drawing/2014/main" val="1548205604"/>
                    </a:ext>
                  </a:extLst>
                </a:gridCol>
              </a:tblGrid>
              <a:tr h="290595">
                <a:tc rowSpan="2">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項目種別</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用途</a:t>
                      </a: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用途</a:t>
                      </a: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hMerge="1">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12892363"/>
                  </a:ext>
                </a:extLst>
              </a:tr>
              <a:tr h="569967">
                <a:tc vMerge="1">
                  <a:txBody>
                    <a:bodyPr/>
                    <a:lstStyle/>
                    <a:p>
                      <a:pPr algn="ctr" fontAlgn="ct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項目種別</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A</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）オープンデータ</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t"/>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B</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）利用許諾</a:t>
                      </a:r>
                      <a:br>
                        <a:rPr lang="ja-JP" altLang="en-US" sz="1400" b="1" i="0" u="none" strike="noStrike" dirty="0">
                          <a:solidFill>
                            <a:srgbClr val="FFFFFF"/>
                          </a:solidFill>
                          <a:effectLst/>
                          <a:latin typeface="Meiryo UI" panose="020B0604030504040204" pitchFamily="50" charset="-128"/>
                          <a:ea typeface="Meiryo UI" panose="020B0604030504040204" pitchFamily="50" charset="-128"/>
                        </a:rPr>
                      </a:b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（複数のケースが考えられる）</a:t>
                      </a: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marL="0" marR="0" lvl="0" indent="0" algn="ctr" defTabSz="914423" rtl="0" eaLnBrk="1" fontAlgn="t" latinLnBrk="0" hangingPunct="1">
                        <a:lnSpc>
                          <a:spcPct val="100000"/>
                        </a:lnSpc>
                        <a:spcBef>
                          <a:spcPts val="0"/>
                        </a:spcBef>
                        <a:spcAft>
                          <a:spcPts val="0"/>
                        </a:spcAft>
                        <a:buClrTx/>
                        <a:buSzTx/>
                        <a:buFontTx/>
                        <a:buNone/>
                        <a:tabLst/>
                        <a:defRPr/>
                      </a:pP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a:t>
                      </a:r>
                      <a:r>
                        <a:rPr lang="en-US" altLang="ja-JP" sz="1400" b="1" i="0" u="none" strike="noStrike" dirty="0">
                          <a:solidFill>
                            <a:srgbClr val="FFFFFF"/>
                          </a:solidFill>
                          <a:effectLst/>
                          <a:latin typeface="Meiryo UI" panose="020B0604030504040204" pitchFamily="50" charset="-128"/>
                          <a:ea typeface="Meiryo UI" panose="020B0604030504040204" pitchFamily="50" charset="-128"/>
                        </a:rPr>
                        <a:t>C</a:t>
                      </a:r>
                      <a:r>
                        <a:rPr lang="ja-JP" altLang="en-US" sz="1400" b="1" i="0" u="none" strike="noStrike" dirty="0">
                          <a:solidFill>
                            <a:srgbClr val="FFFFFF"/>
                          </a:solidFill>
                          <a:effectLst/>
                          <a:latin typeface="Meiryo UI" panose="020B0604030504040204" pitchFamily="50" charset="-128"/>
                          <a:ea typeface="Meiryo UI" panose="020B0604030504040204" pitchFamily="50" charset="-128"/>
                        </a:rPr>
                        <a:t>）ビジネス</a:t>
                      </a:r>
                      <a:endParaRPr lang="en-US" altLang="ja-JP" sz="1400" b="1" i="0" u="none" strike="noStrike" dirty="0">
                        <a:solidFill>
                          <a:srgbClr val="FFFFFF"/>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683008325"/>
                  </a:ext>
                </a:extLst>
              </a:tr>
              <a:tr h="648652">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① ライセンス関係の項目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「その他」以外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「その他」</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データセットライセンス型</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70395250"/>
                  </a:ext>
                </a:extLst>
              </a:tr>
              <a:tr h="648652">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② 権利表明の項目</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具体的なオリジナルドキュメントの</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を記載</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（同意事項と役務を記載）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具体的なオリジナルドキュメントの</a:t>
                      </a: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URL</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を記載</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強く推奨）</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11700614"/>
                  </a:ext>
                </a:extLst>
              </a:tr>
              <a:tr h="648652">
                <a:tc>
                  <a:txBody>
                    <a:bodyPr/>
                    <a:lstStyle/>
                    <a:p>
                      <a:pPr marL="176213" indent="-176213"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③ アクセス権の項目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「公開」</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「制限あり」</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「制限あり」</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を選択</a:t>
                      </a:r>
                      <a:br>
                        <a:rPr lang="ja-JP" altLang="en-US" sz="14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データセットアクセス権型</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83325032"/>
                  </a:ext>
                </a:extLst>
              </a:tr>
              <a:tr h="648652">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④ データ利用条件の各項目</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必要に応じて記載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利用条件を必要に応じて記載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938211757"/>
                  </a:ext>
                </a:extLst>
              </a:tr>
              <a:tr h="648652">
                <a:tc>
                  <a:txBody>
                    <a:bodyPr/>
                    <a:lstStyle/>
                    <a:p>
                      <a:pPr marL="176213" indent="-176213" algn="l" fontAlgn="ctr"/>
                      <a:r>
                        <a:rPr lang="en-US" sz="1400" b="0" i="0" u="none" strike="noStrike" dirty="0">
                          <a:solidFill>
                            <a:srgbClr val="000000"/>
                          </a:solidFill>
                          <a:effectLst/>
                          <a:latin typeface="Meiryo UI" panose="020B0604030504040204" pitchFamily="50" charset="-128"/>
                          <a:ea typeface="Meiryo UI" panose="020B0604030504040204" pitchFamily="50" charset="-128"/>
                        </a:rPr>
                        <a:t>⑤ </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権利の機械可読表現の項目</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不要</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記載してアクセスコントロール</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機械処理や自動契約の場合に記載</a:t>
                      </a:r>
                    </a:p>
                  </a:txBody>
                  <a:tcPr marL="8572" marR="8572" marT="8572"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04911222"/>
                  </a:ext>
                </a:extLst>
              </a:tr>
            </a:tbl>
          </a:graphicData>
        </a:graphic>
      </p:graphicFrame>
      <p:sp>
        <p:nvSpPr>
          <p:cNvPr id="9" name="テキスト ボックス 8">
            <a:extLst>
              <a:ext uri="{FF2B5EF4-FFF2-40B4-BE49-F238E27FC236}">
                <a16:creationId xmlns:a16="http://schemas.microsoft.com/office/drawing/2014/main" id="{092790C1-9A38-40CD-A9EB-233778425C31}"/>
              </a:ext>
            </a:extLst>
          </p:cNvPr>
          <p:cNvSpPr txBox="1"/>
          <p:nvPr/>
        </p:nvSpPr>
        <p:spPr>
          <a:xfrm>
            <a:off x="304990" y="5984591"/>
            <a:ext cx="4247960" cy="261610"/>
          </a:xfrm>
          <a:prstGeom prst="rect">
            <a:avLst/>
          </a:prstGeom>
          <a:noFill/>
          <a:ln>
            <a:noFill/>
          </a:ln>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項目</a:t>
            </a:r>
            <a:r>
              <a:rPr lang="ja-JP" altLang="en-US" sz="1100" dirty="0">
                <a:latin typeface="Meiryo UI" panose="020B0604030504040204" pitchFamily="50" charset="-128"/>
                <a:ea typeface="Meiryo UI" panose="020B0604030504040204" pitchFamily="50" charset="-128"/>
              </a:rPr>
              <a:t>種別</a:t>
            </a:r>
            <a:r>
              <a:rPr kumimoji="1" lang="ja-JP" altLang="en-US" sz="1100" dirty="0">
                <a:latin typeface="Meiryo UI" panose="020B0604030504040204" pitchFamily="50" charset="-128"/>
                <a:ea typeface="Meiryo UI" panose="020B0604030504040204" pitchFamily="50" charset="-128"/>
              </a:rPr>
              <a:t>の丸囲み番号は、前ページ手順の丸囲み番号に紐づきます。</a:t>
            </a:r>
          </a:p>
        </p:txBody>
      </p:sp>
      <p:sp>
        <p:nvSpPr>
          <p:cNvPr id="14" name="テキスト ボックス 13">
            <a:extLst>
              <a:ext uri="{FF2B5EF4-FFF2-40B4-BE49-F238E27FC236}">
                <a16:creationId xmlns:a16="http://schemas.microsoft.com/office/drawing/2014/main" id="{F13EE13B-F289-4317-8ABF-B0E83D98AB4B}"/>
              </a:ext>
            </a:extLst>
          </p:cNvPr>
          <p:cNvSpPr txBox="1"/>
          <p:nvPr/>
        </p:nvSpPr>
        <p:spPr>
          <a:xfrm>
            <a:off x="304990" y="1310242"/>
            <a:ext cx="2586306" cy="307777"/>
          </a:xfrm>
          <a:prstGeom prst="rect">
            <a:avLst/>
          </a:prstGeom>
          <a:noFill/>
          <a:ln>
            <a:noFill/>
          </a:ln>
        </p:spPr>
        <p:txBody>
          <a:bodyPr wrap="square" rtlCol="0">
            <a:spAutoFit/>
          </a:bodyPr>
          <a:lstStyle/>
          <a:p>
            <a:r>
              <a:rPr lang="ja-JP" altLang="en-US" sz="1400" b="1" dirty="0">
                <a:latin typeface="Meiryo UI"/>
                <a:ea typeface="Meiryo UI"/>
              </a:rPr>
              <a:t>用途別権利関係項目の入力例</a:t>
            </a:r>
            <a:endParaRPr lang="en-US" altLang="ja-JP" sz="1400" b="1" dirty="0">
              <a:latin typeface="Meiryo UI"/>
              <a:ea typeface="Meiryo UI"/>
            </a:endParaRPr>
          </a:p>
        </p:txBody>
      </p:sp>
      <p:sp>
        <p:nvSpPr>
          <p:cNvPr id="15" name="正方形/長方形 14">
            <a:extLst>
              <a:ext uri="{FF2B5EF4-FFF2-40B4-BE49-F238E27FC236}">
                <a16:creationId xmlns:a16="http://schemas.microsoft.com/office/drawing/2014/main" id="{CF901C1C-A8F2-4EFB-A444-BE4F068E542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：権利関係の項目の使い分けについて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タイトル 4">
            <a:extLst>
              <a:ext uri="{FF2B5EF4-FFF2-40B4-BE49-F238E27FC236}">
                <a16:creationId xmlns:a16="http://schemas.microsoft.com/office/drawing/2014/main" id="{7C528140-A8B4-4DAE-83FD-938E0B5C106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5</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.2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データカタログ作成前の検討事項</a:t>
            </a:r>
          </a:p>
        </p:txBody>
      </p:sp>
      <p:sp>
        <p:nvSpPr>
          <p:cNvPr id="16" name="正方形/長方形 15">
            <a:extLst>
              <a:ext uri="{FF2B5EF4-FFF2-40B4-BE49-F238E27FC236}">
                <a16:creationId xmlns:a16="http://schemas.microsoft.com/office/drawing/2014/main" id="{FC955C39-03A2-4DF7-84B4-4724E3FF11A3}"/>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54803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9F3D3034-4C59-4899-ABC1-ACFF854B342B}"/>
              </a:ext>
            </a:extLst>
          </p:cNvPr>
          <p:cNvSpPr/>
          <p:nvPr/>
        </p:nvSpPr>
        <p:spPr>
          <a:xfrm>
            <a:off x="265817" y="668590"/>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a:ea typeface="Meiryo UI"/>
              </a:rPr>
              <a:t>項目</a:t>
            </a:r>
            <a:r>
              <a:rPr lang="en-US" altLang="ja-JP" sz="1600" b="1" dirty="0">
                <a:solidFill>
                  <a:schemeClr val="tx1"/>
                </a:solidFill>
                <a:latin typeface="Meiryo UI"/>
                <a:ea typeface="Meiryo UI"/>
              </a:rPr>
              <a:t>No</a:t>
            </a:r>
            <a:r>
              <a:rPr lang="ja-JP" altLang="en-US" sz="1600" b="1" dirty="0">
                <a:solidFill>
                  <a:schemeClr val="tx1"/>
                </a:solidFill>
                <a:latin typeface="Meiryo UI"/>
                <a:ea typeface="Meiryo UI"/>
              </a:rPr>
              <a:t>：</a:t>
            </a:r>
            <a:r>
              <a:rPr lang="en-US" altLang="ja-JP" sz="1600" dirty="0">
                <a:solidFill>
                  <a:schemeClr val="tx1"/>
                </a:solidFill>
                <a:latin typeface="Meiryo UI"/>
                <a:ea typeface="Meiryo UI"/>
              </a:rPr>
              <a:t>#10050 </a:t>
            </a:r>
            <a:r>
              <a:rPr lang="ja-JP" altLang="en-US" sz="1600" dirty="0">
                <a:solidFill>
                  <a:schemeClr val="tx1"/>
                </a:solidFill>
                <a:latin typeface="Meiryo UI"/>
                <a:ea typeface="Meiryo UI"/>
              </a:rPr>
              <a:t>カタログの公開者</a:t>
            </a:r>
            <a:endParaRPr lang="en-US" altLang="ja-JP" sz="1600" dirty="0">
              <a:solidFill>
                <a:schemeClr val="tx1"/>
              </a:solidFill>
              <a:latin typeface="Meiryo UI"/>
              <a:ea typeface="Meiryo UI"/>
            </a:endParaRPr>
          </a:p>
          <a:p>
            <a:r>
              <a:rPr lang="ja-JP" altLang="en-US" sz="1600" b="1" dirty="0">
                <a:solidFill>
                  <a:schemeClr val="tx1"/>
                </a:solidFill>
                <a:latin typeface="Meiryo UI"/>
                <a:ea typeface="Meiryo UI"/>
              </a:rPr>
              <a:t>定義：</a:t>
            </a:r>
            <a:r>
              <a:rPr lang="ja-JP" altLang="en-US" sz="1600" dirty="0">
                <a:solidFill>
                  <a:schemeClr val="tx1"/>
                </a:solidFill>
                <a:latin typeface="Meiryo UI"/>
                <a:ea typeface="Meiryo UI"/>
              </a:rPr>
              <a:t>このカタログを公開する組織または個人を示すホームページの</a:t>
            </a:r>
            <a:r>
              <a:rPr lang="en-US" altLang="ja-JP" sz="1600" dirty="0">
                <a:solidFill>
                  <a:schemeClr val="tx1"/>
                </a:solidFill>
                <a:latin typeface="Meiryo UI"/>
                <a:ea typeface="Meiryo UI"/>
              </a:rPr>
              <a:t>URL</a:t>
            </a:r>
            <a:r>
              <a:rPr lang="ja-JP" altLang="en-US" sz="1600" dirty="0">
                <a:solidFill>
                  <a:schemeClr val="tx1"/>
                </a:solidFill>
                <a:latin typeface="Meiryo UI"/>
                <a:ea typeface="Meiryo UI"/>
              </a:rPr>
              <a:t>である。</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6350A59E-1B65-4499-A849-B095EA1ABF95}"/>
              </a:ext>
            </a:extLst>
          </p:cNvPr>
          <p:cNvSpPr/>
          <p:nvPr/>
        </p:nvSpPr>
        <p:spPr>
          <a:xfrm>
            <a:off x="265817" y="1387864"/>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a:t>
            </a: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このデータセットを公開する組織または個人を示す情報（</a:t>
            </a:r>
            <a:r>
              <a:rPr lang="en-US" altLang="ja-JP" sz="1600" dirty="0">
                <a:latin typeface="Meiryo UI"/>
                <a:ea typeface="Meiryo UI"/>
              </a:rPr>
              <a:t>URL)</a:t>
            </a:r>
            <a:r>
              <a:rPr lang="ja-JP" altLang="en-US" sz="1600" dirty="0">
                <a:latin typeface="Meiryo UI"/>
                <a:ea typeface="Meiryo UI"/>
              </a:rPr>
              <a:t>である。</a:t>
            </a:r>
            <a:endParaRPr lang="en-US" altLang="ja-JP" sz="16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BC496CD6-A8A6-43D2-8DCA-52A7D7786C05}"/>
              </a:ext>
            </a:extLst>
          </p:cNvPr>
          <p:cNvSpPr/>
          <p:nvPr/>
        </p:nvSpPr>
        <p:spPr>
          <a:xfrm>
            <a:off x="265817" y="2098156"/>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#11110 </a:t>
            </a:r>
            <a:r>
              <a:rPr lang="ja-JP" altLang="en-US" sz="1600" dirty="0">
                <a:latin typeface="Meiryo UI"/>
                <a:ea typeface="Meiryo UI"/>
              </a:rPr>
              <a:t>データセットの作成者</a:t>
            </a:r>
          </a:p>
          <a:p>
            <a:r>
              <a:rPr lang="ja-JP" altLang="en-US" sz="1600" b="1" dirty="0">
                <a:latin typeface="Meiryo UI"/>
                <a:ea typeface="Meiryo UI"/>
              </a:rPr>
              <a:t>定義：</a:t>
            </a:r>
            <a:r>
              <a:rPr lang="ja-JP" altLang="en-US" sz="1600" dirty="0">
                <a:latin typeface="Meiryo UI"/>
                <a:ea typeface="Meiryo UI"/>
              </a:rPr>
              <a:t>このデータセットの作成に関わった組織または個人を示す情報</a:t>
            </a:r>
            <a:r>
              <a:rPr lang="en-US" altLang="ja-JP" sz="1600" dirty="0">
                <a:latin typeface="Meiryo UI"/>
                <a:ea typeface="Meiryo UI"/>
              </a:rPr>
              <a:t>(URL)</a:t>
            </a:r>
            <a:r>
              <a:rPr lang="ja-JP" altLang="en-US" sz="1600" dirty="0">
                <a:latin typeface="Meiryo UI"/>
                <a:ea typeface="Meiryo UI"/>
              </a:rPr>
              <a:t>である。</a:t>
            </a:r>
            <a:endParaRPr lang="en-US" altLang="ja-JP" sz="16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5DD26F7A-898A-470C-890E-64335CD581A5}"/>
              </a:ext>
            </a:extLst>
          </p:cNvPr>
          <p:cNvSpPr/>
          <p:nvPr/>
        </p:nvSpPr>
        <p:spPr>
          <a:xfrm>
            <a:off x="265817" y="2817156"/>
            <a:ext cx="11660364" cy="66676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a:t>
            </a:r>
            <a:r>
              <a:rPr lang="en-US" altLang="ja-JP" sz="1600" dirty="0">
                <a:latin typeface="Meiryo UI"/>
                <a:ea typeface="Meiryo UI"/>
              </a:rPr>
              <a:t>URL)</a:t>
            </a:r>
            <a:r>
              <a:rPr lang="ja-JP" altLang="en-US" sz="1600" dirty="0">
                <a:latin typeface="Meiryo UI"/>
                <a:ea typeface="Meiryo UI"/>
              </a:rPr>
              <a:t>である。</a:t>
            </a:r>
            <a:endParaRPr lang="en-US" altLang="ja-JP" sz="16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37F49B8E-A80F-489F-9FE0-2F1B9ADF94A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TIPS-9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カタログ項目の値として</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を記載する場合の書き方</a:t>
            </a:r>
          </a:p>
        </p:txBody>
      </p:sp>
      <p:sp>
        <p:nvSpPr>
          <p:cNvPr id="16" name="タイトル 4">
            <a:extLst>
              <a:ext uri="{FF2B5EF4-FFF2-40B4-BE49-F238E27FC236}">
                <a16:creationId xmlns:a16="http://schemas.microsoft.com/office/drawing/2014/main" id="{F766A090-F6AC-4711-8B32-765E7A80D66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7" name="四角形: 角を丸くする 16">
            <a:extLst>
              <a:ext uri="{FF2B5EF4-FFF2-40B4-BE49-F238E27FC236}">
                <a16:creationId xmlns:a16="http://schemas.microsoft.com/office/drawing/2014/main" id="{6CC5A1BB-1594-4D85-991C-8FC14A2D03C4}"/>
              </a:ext>
            </a:extLst>
          </p:cNvPr>
          <p:cNvSpPr/>
          <p:nvPr/>
        </p:nvSpPr>
        <p:spPr>
          <a:xfrm>
            <a:off x="265817" y="3564373"/>
            <a:ext cx="11660362" cy="3123810"/>
          </a:xfrm>
          <a:prstGeom prst="roundRect">
            <a:avLst>
              <a:gd name="adj" fmla="val 3642"/>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URL</a:t>
            </a:r>
            <a:r>
              <a:rPr lang="ja-JP" altLang="en-US" sz="1600" dirty="0">
                <a:latin typeface="Meiryo UI"/>
                <a:ea typeface="Meiryo UI"/>
              </a:rPr>
              <a:t>を記載する項目については以下の指針に従って記載ください。</a:t>
            </a:r>
          </a:p>
          <a:p>
            <a:pPr lvl="1"/>
            <a:r>
              <a:rPr lang="en-US" altLang="ja-JP" sz="1600" dirty="0">
                <a:latin typeface="Meiryo UI"/>
                <a:ea typeface="Meiryo UI"/>
              </a:rPr>
              <a:t>&lt;URL</a:t>
            </a:r>
            <a:r>
              <a:rPr lang="ja-JP" altLang="en-US" sz="1600" dirty="0">
                <a:latin typeface="Meiryo UI"/>
                <a:ea typeface="Meiryo UI"/>
              </a:rPr>
              <a:t>の書き方</a:t>
            </a:r>
            <a:r>
              <a:rPr lang="en-US" altLang="ja-JP" sz="1600" dirty="0">
                <a:latin typeface="Meiryo UI"/>
                <a:ea typeface="Meiryo UI"/>
              </a:rPr>
              <a:t>&gt;</a:t>
            </a:r>
          </a:p>
          <a:p>
            <a:pPr lvl="1"/>
            <a:r>
              <a:rPr lang="ja-JP" altLang="en-US" sz="1600" dirty="0">
                <a:latin typeface="Meiryo UI"/>
                <a:ea typeface="Meiryo UI"/>
              </a:rPr>
              <a:t>　対象となるファイルの場所を、「スキーム</a:t>
            </a:r>
            <a:r>
              <a:rPr lang="en-US" altLang="ja-JP" sz="1600" dirty="0">
                <a:latin typeface="Meiryo UI"/>
                <a:ea typeface="Meiryo UI"/>
              </a:rPr>
              <a:t>+(</a:t>
            </a:r>
            <a:r>
              <a:rPr lang="ja-JP" altLang="en-US" sz="1600" dirty="0">
                <a:latin typeface="Meiryo UI"/>
                <a:ea typeface="Meiryo UI"/>
              </a:rPr>
              <a:t>ホスト名</a:t>
            </a:r>
            <a:r>
              <a:rPr lang="en-US" altLang="ja-JP" sz="1600" dirty="0">
                <a:latin typeface="Meiryo UI"/>
                <a:ea typeface="Meiryo UI"/>
              </a:rPr>
              <a:t>)+</a:t>
            </a:r>
            <a:r>
              <a:rPr lang="ja-JP" altLang="en-US" sz="1600" dirty="0">
                <a:latin typeface="Meiryo UI"/>
                <a:ea typeface="Meiryo UI"/>
              </a:rPr>
              <a:t>ドメイン名</a:t>
            </a:r>
            <a:r>
              <a:rPr lang="en-US" altLang="ja-JP" sz="1600" dirty="0">
                <a:latin typeface="Meiryo UI"/>
                <a:ea typeface="Meiryo UI"/>
              </a:rPr>
              <a:t>...</a:t>
            </a:r>
            <a:r>
              <a:rPr lang="ja-JP" altLang="en-US" sz="1600" dirty="0">
                <a:latin typeface="Meiryo UI"/>
                <a:ea typeface="Meiryo UI"/>
              </a:rPr>
              <a:t>」のように記述してください。</a:t>
            </a:r>
          </a:p>
          <a:p>
            <a:pPr lvl="1"/>
            <a:r>
              <a:rPr lang="ja-JP" altLang="en-US" sz="1600" dirty="0">
                <a:latin typeface="Meiryo UI"/>
                <a:ea typeface="Meiryo UI"/>
              </a:rPr>
              <a:t>（例）データセットの公開者</a:t>
            </a:r>
          </a:p>
          <a:p>
            <a:pPr lvl="1"/>
            <a:r>
              <a:rPr lang="ja-JP" altLang="en-US" sz="1600" dirty="0">
                <a:latin typeface="Meiryo UI"/>
                <a:ea typeface="Meiryo UI"/>
              </a:rPr>
              <a:t>　　　　</a:t>
            </a:r>
            <a:r>
              <a:rPr lang="en-US" altLang="ja-JP" sz="1600" dirty="0">
                <a:latin typeface="Meiryo UI"/>
                <a:ea typeface="Meiryo UI"/>
              </a:rPr>
              <a:t>https://example.org/7010001008844</a:t>
            </a:r>
          </a:p>
          <a:p>
            <a:pPr lvl="1"/>
            <a:endParaRPr lang="en-US" altLang="ja-JP" sz="1000" dirty="0">
              <a:latin typeface="Meiryo UI"/>
              <a:ea typeface="Meiryo UI"/>
            </a:endParaRPr>
          </a:p>
          <a:p>
            <a:pPr lvl="1"/>
            <a:r>
              <a:rPr lang="en-US" altLang="ja-JP" sz="1600" dirty="0">
                <a:latin typeface="Meiryo UI"/>
                <a:ea typeface="Meiryo UI"/>
              </a:rPr>
              <a:t>&lt;</a:t>
            </a:r>
            <a:r>
              <a:rPr lang="ja-JP" altLang="en-US" sz="1600" dirty="0">
                <a:latin typeface="Meiryo UI"/>
                <a:ea typeface="Meiryo UI"/>
              </a:rPr>
              <a:t>複数の</a:t>
            </a:r>
            <a:r>
              <a:rPr lang="en-US" altLang="ja-JP" sz="1600" dirty="0">
                <a:latin typeface="Meiryo UI"/>
                <a:ea typeface="Meiryo UI"/>
              </a:rPr>
              <a:t>URL</a:t>
            </a:r>
            <a:r>
              <a:rPr lang="ja-JP" altLang="en-US" sz="1600" dirty="0">
                <a:latin typeface="Meiryo UI"/>
                <a:ea typeface="Meiryo UI"/>
              </a:rPr>
              <a:t>の記述</a:t>
            </a:r>
            <a:r>
              <a:rPr lang="en-US" altLang="ja-JP" sz="1600" dirty="0">
                <a:latin typeface="Meiryo UI"/>
                <a:ea typeface="Meiryo UI"/>
              </a:rPr>
              <a:t>&gt;</a:t>
            </a:r>
          </a:p>
          <a:p>
            <a:pPr lvl="1"/>
            <a:r>
              <a:rPr lang="ja-JP" altLang="en-US" sz="1600" dirty="0">
                <a:latin typeface="Meiryo UI"/>
                <a:ea typeface="Meiryo UI"/>
              </a:rPr>
              <a:t>　</a:t>
            </a:r>
            <a:r>
              <a:rPr lang="en-US" altLang="ja-JP" sz="1600" dirty="0">
                <a:latin typeface="Meiryo UI"/>
                <a:ea typeface="Meiryo UI"/>
              </a:rPr>
              <a:t>URL</a:t>
            </a:r>
            <a:r>
              <a:rPr lang="ja-JP" altLang="en-US" sz="1600" dirty="0">
                <a:latin typeface="Meiryo UI"/>
                <a:ea typeface="Meiryo UI"/>
              </a:rPr>
              <a:t>は原則一つの</a:t>
            </a:r>
            <a:r>
              <a:rPr lang="en-US" altLang="ja-JP" sz="1600" dirty="0">
                <a:latin typeface="Meiryo UI"/>
                <a:ea typeface="Meiryo UI"/>
              </a:rPr>
              <a:t>URL</a:t>
            </a:r>
            <a:r>
              <a:rPr lang="ja-JP" altLang="en-US" sz="1600" dirty="0">
                <a:latin typeface="Meiryo UI"/>
                <a:ea typeface="Meiryo UI"/>
              </a:rPr>
              <a:t>のみを記述してください。</a:t>
            </a:r>
          </a:p>
          <a:p>
            <a:pPr lvl="1"/>
            <a:endParaRPr lang="ja-JP" altLang="en-US" sz="1000" dirty="0">
              <a:latin typeface="Meiryo UI"/>
              <a:ea typeface="Meiryo UI"/>
            </a:endParaRPr>
          </a:p>
          <a:p>
            <a:pPr lvl="1"/>
            <a:r>
              <a:rPr lang="en-US" altLang="ja-JP" sz="1600" dirty="0">
                <a:latin typeface="Meiryo UI"/>
                <a:ea typeface="Meiryo UI"/>
              </a:rPr>
              <a:t>&lt;</a:t>
            </a:r>
            <a:r>
              <a:rPr lang="ja-JP" altLang="en-US" sz="1600" dirty="0">
                <a:latin typeface="Meiryo UI"/>
                <a:ea typeface="Meiryo UI"/>
              </a:rPr>
              <a:t>注意事項</a:t>
            </a:r>
            <a:r>
              <a:rPr lang="en-US" altLang="ja-JP" sz="1600" dirty="0">
                <a:latin typeface="Meiryo UI"/>
                <a:ea typeface="Meiryo UI"/>
              </a:rPr>
              <a:t>&gt;</a:t>
            </a:r>
          </a:p>
          <a:p>
            <a:pPr lvl="1"/>
            <a:r>
              <a:rPr lang="ja-JP" altLang="en-US" sz="1600" dirty="0">
                <a:latin typeface="Meiryo UI"/>
                <a:ea typeface="Meiryo UI"/>
              </a:rPr>
              <a:t>　自由記述のため</a:t>
            </a:r>
            <a:r>
              <a:rPr lang="en-US" altLang="ja-JP" sz="1600" dirty="0">
                <a:latin typeface="Meiryo UI"/>
                <a:ea typeface="Meiryo UI"/>
              </a:rPr>
              <a:t>URL</a:t>
            </a:r>
            <a:r>
              <a:rPr lang="ja-JP" altLang="en-US" sz="1600" dirty="0">
                <a:latin typeface="Meiryo UI"/>
                <a:ea typeface="Meiryo UI"/>
              </a:rPr>
              <a:t>以外の内容も記載は出来ますが、これらの項目は</a:t>
            </a:r>
            <a:r>
              <a:rPr lang="en-US" altLang="ja-JP" sz="1600" dirty="0">
                <a:latin typeface="Meiryo UI"/>
                <a:ea typeface="Meiryo UI"/>
              </a:rPr>
              <a:t>URL</a:t>
            </a:r>
            <a:r>
              <a:rPr lang="ja-JP" altLang="en-US" sz="1600" dirty="0">
                <a:latin typeface="Meiryo UI"/>
                <a:ea typeface="Meiryo UI"/>
              </a:rPr>
              <a:t>を記載するために用意した項目となりますので、</a:t>
            </a:r>
            <a:br>
              <a:rPr lang="en-US" altLang="ja-JP" sz="1600" dirty="0">
                <a:latin typeface="Meiryo UI"/>
                <a:ea typeface="Meiryo UI"/>
              </a:rPr>
            </a:br>
            <a:r>
              <a:rPr lang="ja-JP" altLang="en-US" sz="1600" dirty="0">
                <a:latin typeface="Meiryo UI"/>
                <a:ea typeface="Meiryo UI"/>
              </a:rPr>
              <a:t>　</a:t>
            </a:r>
            <a:r>
              <a:rPr lang="en-US" altLang="ja-JP" sz="1600" dirty="0">
                <a:latin typeface="Meiryo UI"/>
                <a:ea typeface="Meiryo UI"/>
              </a:rPr>
              <a:t>URL</a:t>
            </a:r>
            <a:r>
              <a:rPr lang="ja-JP" altLang="en-US" sz="1600" dirty="0">
                <a:latin typeface="Meiryo UI"/>
                <a:ea typeface="Meiryo UI"/>
              </a:rPr>
              <a:t>以外の記述はご遠慮ください。</a:t>
            </a:r>
          </a:p>
          <a:p>
            <a:pPr lvl="1"/>
            <a:r>
              <a:rPr lang="ja-JP" altLang="en-US" sz="1600" dirty="0">
                <a:latin typeface="Meiryo UI"/>
                <a:ea typeface="Meiryo UI"/>
              </a:rPr>
              <a:t>（例）都道府県または市区町村コードを記載するなど。</a:t>
            </a:r>
            <a:endParaRPr lang="en-US" altLang="ja-JP" sz="1600"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9EDA1343-E8D3-4723-A26B-6D7B3F5A698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183184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26643" y="1941204"/>
            <a:ext cx="11808000" cy="1074823"/>
          </a:xfrm>
          <a:prstGeom prst="roundRect">
            <a:avLst>
              <a:gd name="adj" fmla="val 6987"/>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対象となるデータセットを公開する組織または個人の情報について記載します。</a:t>
            </a:r>
            <a:br>
              <a:rPr lang="en-US" altLang="ja-JP" sz="1600" dirty="0">
                <a:latin typeface="Meiryo UI"/>
                <a:ea typeface="Meiryo UI"/>
              </a:rPr>
            </a:br>
            <a:r>
              <a:rPr lang="ja-JP" altLang="en-US" sz="1600" dirty="0">
                <a:latin typeface="Meiryo UI"/>
                <a:ea typeface="Meiryo UI"/>
              </a:rPr>
              <a:t>データカタログサイトの運営者ではなく、当該データセットの公開について責任を有する組織や個人を記載してください。</a:t>
            </a:r>
            <a:endParaRPr lang="en-US" altLang="ja-JP" sz="1600" dirty="0">
              <a:latin typeface="Meiryo UI"/>
              <a:ea typeface="Meiryo UI"/>
            </a:endParaRPr>
          </a:p>
          <a:p>
            <a:r>
              <a:rPr lang="en-US" altLang="ja-JP" sz="1600" b="1" dirty="0">
                <a:latin typeface="Meiryo UI"/>
                <a:ea typeface="Meiryo UI"/>
              </a:rPr>
              <a:t>#</a:t>
            </a:r>
            <a:r>
              <a:rPr lang="en-US" altLang="ja-JP" sz="1600" dirty="0">
                <a:latin typeface="Meiryo UI"/>
                <a:ea typeface="Meiryo UI"/>
              </a:rPr>
              <a:t>11080 </a:t>
            </a:r>
            <a:r>
              <a:rPr lang="ja-JP" altLang="en-US" sz="1600" dirty="0">
                <a:latin typeface="Meiryo UI"/>
                <a:ea typeface="Meiryo UI"/>
              </a:rPr>
              <a:t>データセットの公開者（説明）には、公開者である組織または個人の名称を文字列で記載します。</a:t>
            </a:r>
            <a:r>
              <a:rPr lang="en-US" altLang="ja-JP" sz="1600" b="1" dirty="0">
                <a:latin typeface="Meiryo UI"/>
                <a:ea typeface="Meiryo UI"/>
              </a:rPr>
              <a:t> </a:t>
            </a:r>
          </a:p>
          <a:p>
            <a:r>
              <a:rPr lang="en-US" altLang="ja-JP"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データセットの公開者には、公開者である組織または個人のホームページなどの</a:t>
            </a:r>
            <a:r>
              <a:rPr lang="en-US" altLang="ja-JP" sz="1600" dirty="0">
                <a:latin typeface="Meiryo UI"/>
                <a:ea typeface="Meiryo UI"/>
              </a:rPr>
              <a:t>URL</a:t>
            </a:r>
            <a:r>
              <a:rPr lang="ja-JP" altLang="en-US" sz="1600" dirty="0">
                <a:latin typeface="Meiryo UI"/>
                <a:ea typeface="Meiryo UI"/>
              </a:rPr>
              <a:t>を記載します。</a:t>
            </a:r>
            <a:endParaRPr lang="en-US" altLang="ja-JP" sz="1600" dirty="0">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54359"/>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11080 </a:t>
            </a:r>
            <a:r>
              <a:rPr lang="ja-JP" altLang="en-US" sz="1600" dirty="0">
                <a:latin typeface="Meiryo UI"/>
                <a:ea typeface="Meiryo UI"/>
              </a:rPr>
              <a:t> データセットの公開者（説明）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このデータセットを公開する組織または個人を示す情報である。</a:t>
            </a:r>
            <a:endParaRPr lang="en-US" altLang="ja-JP" sz="16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26643" y="1287638"/>
            <a:ext cx="11808000" cy="5930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11090 </a:t>
            </a:r>
            <a:r>
              <a:rPr lang="ja-JP" altLang="en-US" sz="1600" dirty="0">
                <a:latin typeface="Meiryo UI"/>
                <a:ea typeface="Meiryo UI"/>
              </a:rPr>
              <a:t>データセットの公開者</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このデータセットを公開する組織または個人を示す情報（</a:t>
            </a:r>
            <a:r>
              <a:rPr lang="en-US" altLang="ja-JP" sz="1600" dirty="0">
                <a:latin typeface="Meiryo UI"/>
                <a:ea typeface="Meiryo UI"/>
              </a:rPr>
              <a:t>URL)</a:t>
            </a:r>
            <a:r>
              <a:rPr lang="ja-JP" altLang="en-US" sz="1600" dirty="0">
                <a:latin typeface="Meiryo UI"/>
                <a:ea typeface="Meiryo UI"/>
              </a:rPr>
              <a:t>である。</a:t>
            </a:r>
            <a:endParaRPr lang="en-US" altLang="ja-JP" sz="16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8B9056FE-8AC9-4669-BAA0-4A8CC1F2BD39}"/>
              </a:ext>
            </a:extLst>
          </p:cNvPr>
          <p:cNvGrpSpPr/>
          <p:nvPr/>
        </p:nvGrpSpPr>
        <p:grpSpPr>
          <a:xfrm>
            <a:off x="226645" y="3076568"/>
            <a:ext cx="11825683" cy="3668481"/>
            <a:chOff x="226645" y="2804988"/>
            <a:chExt cx="11660363" cy="4497196"/>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226645" y="2804988"/>
              <a:ext cx="5779689" cy="3955117"/>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1</a:t>
              </a:r>
              <a:r>
                <a:rPr lang="ja-JP" altLang="en-US" sz="1600" b="1" dirty="0">
                  <a:latin typeface="Meiryo UI"/>
                  <a:ea typeface="Meiryo UI"/>
                </a:rPr>
                <a:t>：自身の運営するデータカタログサイトに自身のデータセットを公開する場合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「データセットの公開者」として、データカタログサイトの運用者と同じ名称を記載してください。</a:t>
              </a:r>
              <a:endParaRPr lang="en-US" altLang="ja-JP" sz="1600" dirty="0">
                <a:latin typeface="Meiryo UI"/>
                <a:ea typeface="Meiryo UI"/>
              </a:endParaRPr>
            </a:p>
            <a:p>
              <a:pPr marL="1101997" indent="-1101997" defTabSz="775697"/>
              <a:endParaRPr lang="en-US" altLang="ja-JP" sz="1600"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549439" indent="-1549439" defTabSz="775697"/>
              <a:r>
                <a:rPr lang="ja-JP" altLang="en-US" sz="1600" b="1" dirty="0">
                  <a:latin typeface="Meiryo UI"/>
                  <a:ea typeface="Meiryo UI"/>
                </a:rPr>
                <a:t>記載例：</a:t>
              </a:r>
              <a:r>
                <a:rPr lang="ja-JP" altLang="en-US" sz="1600" dirty="0">
                  <a:latin typeface="Meiryo UI"/>
                  <a:ea typeface="Meiryo UI"/>
                </a:rPr>
                <a:t>新日本市</a:t>
              </a:r>
              <a:endParaRPr lang="en-US" altLang="ja-JP" sz="1600" dirty="0">
                <a:latin typeface="Meiryo UI"/>
                <a:ea typeface="Meiryo UI"/>
              </a:endParaRPr>
            </a:p>
            <a:p>
              <a:pPr marL="332162" defTabSz="775697"/>
              <a:r>
                <a:rPr lang="en-US" altLang="ja-JP" sz="1477" dirty="0">
                  <a:latin typeface="Meiryo UI" panose="020B0604030504040204" pitchFamily="50" charset="-128"/>
                  <a:ea typeface="Meiryo UI" panose="020B0604030504040204" pitchFamily="50" charset="-128"/>
                </a:rPr>
                <a:t>https://www.shinnihon.example.jp/shinnihoncity.html</a:t>
              </a: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096001" y="2804988"/>
              <a:ext cx="5791007" cy="395511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2</a:t>
              </a:r>
              <a:r>
                <a:rPr lang="ja-JP" altLang="en-US" sz="1600" b="1" dirty="0">
                  <a:latin typeface="Meiryo UI"/>
                  <a:ea typeface="Meiryo UI"/>
                </a:rPr>
                <a:t>：他者の運営するデータカタログサイトを活用して</a:t>
              </a:r>
              <a:br>
                <a:rPr lang="en-US" altLang="ja-JP" sz="1600" b="1" dirty="0">
                  <a:latin typeface="Meiryo UI"/>
                  <a:ea typeface="Meiryo UI"/>
                </a:rPr>
              </a:br>
              <a:r>
                <a:rPr lang="ja-JP" altLang="en-US" sz="1600" b="1" dirty="0">
                  <a:latin typeface="Meiryo UI"/>
                  <a:ea typeface="Meiryo UI"/>
                </a:rPr>
                <a:t>自身のデータセットを公開する場合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「データセットの公開者」は必ずしもデータカタログサイトの運営者ではなく、そのデータセットの公開について責任を有する組織や個人の名称を記載してください。</a:t>
              </a:r>
              <a:endParaRPr lang="en-US" altLang="ja-JP" sz="1600"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539669" indent="-1539669" defTabSz="775697"/>
              <a:r>
                <a:rPr lang="ja-JP" altLang="en-US" sz="1600" b="1" dirty="0">
                  <a:latin typeface="Meiryo UI"/>
                  <a:ea typeface="Meiryo UI"/>
                </a:rPr>
                <a:t>記載例：</a:t>
              </a:r>
              <a:r>
                <a:rPr lang="ja-JP" altLang="en-US" sz="1600" dirty="0">
                  <a:latin typeface="Meiryo UI"/>
                  <a:ea typeface="Meiryo UI"/>
                </a:rPr>
                <a:t>新日本市</a:t>
              </a:r>
              <a:endParaRPr lang="en-US" altLang="ja-JP" sz="1600" dirty="0">
                <a:latin typeface="Meiryo UI"/>
                <a:ea typeface="Meiryo UI"/>
              </a:endParaRPr>
            </a:p>
            <a:p>
              <a:pPr marL="435719" defTabSz="775697"/>
              <a:r>
                <a:rPr lang="en-US" altLang="ja-JP" sz="1477" dirty="0">
                  <a:latin typeface="Meiryo UI"/>
                  <a:ea typeface="Meiryo UI"/>
                </a:rPr>
                <a:t>https://www.shinnihon.example.jp/shinnihoncity.html</a:t>
              </a:r>
            </a:p>
            <a:p>
              <a:pPr marL="1539669" indent="-1539669" defTabSz="775697"/>
              <a:endParaRPr lang="en-US" altLang="ja-JP" sz="1723" dirty="0">
                <a:latin typeface="Meiryo UI" panose="020B0604030504040204" pitchFamily="50" charset="-128"/>
                <a:ea typeface="Meiryo UI" panose="020B0604030504040204" pitchFamily="50" charset="-128"/>
              </a:endParaRPr>
            </a:p>
          </p:txBody>
        </p:sp>
        <p:grpSp>
          <p:nvGrpSpPr>
            <p:cNvPr id="13" name="グループ化 12">
              <a:extLst>
                <a:ext uri="{FF2B5EF4-FFF2-40B4-BE49-F238E27FC236}">
                  <a16:creationId xmlns:a16="http://schemas.microsoft.com/office/drawing/2014/main" id="{16C2B3F8-6504-4499-A4E9-299662BA51BD}"/>
                </a:ext>
              </a:extLst>
            </p:cNvPr>
            <p:cNvGrpSpPr/>
            <p:nvPr/>
          </p:nvGrpSpPr>
          <p:grpSpPr>
            <a:xfrm>
              <a:off x="1306801" y="5346351"/>
              <a:ext cx="3935172" cy="1329081"/>
              <a:chOff x="1061775" y="4986846"/>
              <a:chExt cx="3197325" cy="1079878"/>
            </a:xfrm>
          </p:grpSpPr>
          <p:pic>
            <p:nvPicPr>
              <p:cNvPr id="4" name="グラフィックス 3">
                <a:extLst>
                  <a:ext uri="{FF2B5EF4-FFF2-40B4-BE49-F238E27FC236}">
                    <a16:creationId xmlns:a16="http://schemas.microsoft.com/office/drawing/2014/main" id="{FA523D57-1038-498F-8EBB-D8D6AFD71D5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6820" y="5219268"/>
                <a:ext cx="520523" cy="520523"/>
              </a:xfrm>
              <a:prstGeom prst="rect">
                <a:avLst/>
              </a:prstGeom>
            </p:spPr>
          </p:pic>
          <p:pic>
            <p:nvPicPr>
              <p:cNvPr id="14" name="グラフィックス 13">
                <a:extLst>
                  <a:ext uri="{FF2B5EF4-FFF2-40B4-BE49-F238E27FC236}">
                    <a16:creationId xmlns:a16="http://schemas.microsoft.com/office/drawing/2014/main" id="{F7916C40-8338-4547-8AF0-A7ABD88B8C6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51090" y="4991517"/>
                <a:ext cx="476521" cy="476521"/>
              </a:xfrm>
              <a:prstGeom prst="rect">
                <a:avLst/>
              </a:prstGeom>
            </p:spPr>
          </p:pic>
          <p:pic>
            <p:nvPicPr>
              <p:cNvPr id="16" name="グラフィックス 15">
                <a:extLst>
                  <a:ext uri="{FF2B5EF4-FFF2-40B4-BE49-F238E27FC236}">
                    <a16:creationId xmlns:a16="http://schemas.microsoft.com/office/drawing/2014/main" id="{F2CF3334-37E7-4B64-B4BB-816EC3921E3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67557" y="4986846"/>
                <a:ext cx="520524" cy="520524"/>
              </a:xfrm>
              <a:prstGeom prst="rect">
                <a:avLst/>
              </a:prstGeom>
            </p:spPr>
          </p:pic>
          <p:cxnSp>
            <p:nvCxnSpPr>
              <p:cNvPr id="22" name="直線矢印コネクタ 21">
                <a:extLst>
                  <a:ext uri="{FF2B5EF4-FFF2-40B4-BE49-F238E27FC236}">
                    <a16:creationId xmlns:a16="http://schemas.microsoft.com/office/drawing/2014/main" id="{742101D6-2FBD-415C-847C-20EAC2253DE3}"/>
                  </a:ext>
                </a:extLst>
              </p:cNvPr>
              <p:cNvCxnSpPr>
                <a:cxnSpLocks/>
              </p:cNvCxnSpPr>
              <p:nvPr/>
            </p:nvCxnSpPr>
            <p:spPr>
              <a:xfrm>
                <a:off x="2069500" y="5128589"/>
                <a:ext cx="763929"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B45906A4-4E3A-451D-824B-9662A13786FB}"/>
                  </a:ext>
                </a:extLst>
              </p:cNvPr>
              <p:cNvSpPr/>
              <p:nvPr/>
            </p:nvSpPr>
            <p:spPr>
              <a:xfrm>
                <a:off x="1924318" y="5497350"/>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34" name="楕円 33">
                <a:extLst>
                  <a:ext uri="{FF2B5EF4-FFF2-40B4-BE49-F238E27FC236}">
                    <a16:creationId xmlns:a16="http://schemas.microsoft.com/office/drawing/2014/main" id="{E6F4D3BC-A675-4CC3-AE0A-A2D393AE1128}"/>
                  </a:ext>
                </a:extLst>
              </p:cNvPr>
              <p:cNvSpPr/>
              <p:nvPr/>
            </p:nvSpPr>
            <p:spPr>
              <a:xfrm>
                <a:off x="2579667" y="5497350"/>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運</a:t>
                </a:r>
              </a:p>
            </p:txBody>
          </p:sp>
          <p:sp>
            <p:nvSpPr>
              <p:cNvPr id="30" name="テキスト ボックス 29">
                <a:extLst>
                  <a:ext uri="{FF2B5EF4-FFF2-40B4-BE49-F238E27FC236}">
                    <a16:creationId xmlns:a16="http://schemas.microsoft.com/office/drawing/2014/main" id="{CF12328A-467A-432C-AE63-81371B5ECE48}"/>
                  </a:ext>
                </a:extLst>
              </p:cNvPr>
              <p:cNvSpPr txBox="1"/>
              <p:nvPr/>
            </p:nvSpPr>
            <p:spPr>
              <a:xfrm>
                <a:off x="2115614" y="5822387"/>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sp>
            <p:nvSpPr>
              <p:cNvPr id="40" name="テキスト ボックス 39">
                <a:extLst>
                  <a:ext uri="{FF2B5EF4-FFF2-40B4-BE49-F238E27FC236}">
                    <a16:creationId xmlns:a16="http://schemas.microsoft.com/office/drawing/2014/main" id="{C7DEFF0E-B70A-41CF-8660-305E707DDCE0}"/>
                  </a:ext>
                </a:extLst>
              </p:cNvPr>
              <p:cNvSpPr txBox="1"/>
              <p:nvPr/>
            </p:nvSpPr>
            <p:spPr>
              <a:xfrm>
                <a:off x="1061775" y="5451395"/>
                <a:ext cx="816890"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41" name="テキスト ボックス 40">
                <a:extLst>
                  <a:ext uri="{FF2B5EF4-FFF2-40B4-BE49-F238E27FC236}">
                    <a16:creationId xmlns:a16="http://schemas.microsoft.com/office/drawing/2014/main" id="{BE09E086-640B-44BD-890B-C33EA74CC8E8}"/>
                  </a:ext>
                </a:extLst>
              </p:cNvPr>
              <p:cNvSpPr txBox="1"/>
              <p:nvPr/>
            </p:nvSpPr>
            <p:spPr>
              <a:xfrm>
                <a:off x="2956399" y="5472212"/>
                <a:ext cx="1302701"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a:t>
                </a:r>
                <a:endParaRPr lang="ja-JP" altLang="en-US" sz="1354" dirty="0"/>
              </a:p>
            </p:txBody>
          </p:sp>
        </p:grpSp>
        <p:grpSp>
          <p:nvGrpSpPr>
            <p:cNvPr id="37" name="グループ化 36">
              <a:extLst>
                <a:ext uri="{FF2B5EF4-FFF2-40B4-BE49-F238E27FC236}">
                  <a16:creationId xmlns:a16="http://schemas.microsoft.com/office/drawing/2014/main" id="{BA2297B5-E267-4B8F-965B-A02E11F0E8EE}"/>
                </a:ext>
              </a:extLst>
            </p:cNvPr>
            <p:cNvGrpSpPr/>
            <p:nvPr/>
          </p:nvGrpSpPr>
          <p:grpSpPr>
            <a:xfrm>
              <a:off x="6381451" y="5332453"/>
              <a:ext cx="5474047" cy="1489182"/>
              <a:chOff x="2746613" y="5455441"/>
              <a:chExt cx="4447660" cy="1209962"/>
            </a:xfrm>
          </p:grpSpPr>
          <p:pic>
            <p:nvPicPr>
              <p:cNvPr id="6" name="グラフィックス 5">
                <a:extLst>
                  <a:ext uri="{FF2B5EF4-FFF2-40B4-BE49-F238E27FC236}">
                    <a16:creationId xmlns:a16="http://schemas.microsoft.com/office/drawing/2014/main" id="{0089F20E-E43C-418F-96CA-5EA91380D14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95957" y="5586583"/>
                <a:ext cx="605166" cy="605166"/>
              </a:xfrm>
              <a:prstGeom prst="rect">
                <a:avLst/>
              </a:prstGeom>
            </p:spPr>
          </p:pic>
          <p:pic>
            <p:nvPicPr>
              <p:cNvPr id="19" name="グラフィックス 18">
                <a:extLst>
                  <a:ext uri="{FF2B5EF4-FFF2-40B4-BE49-F238E27FC236}">
                    <a16:creationId xmlns:a16="http://schemas.microsoft.com/office/drawing/2014/main" id="{1C7AB7AB-0668-4FCF-839E-562613EA93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99181" y="5648854"/>
                <a:ext cx="520523" cy="520523"/>
              </a:xfrm>
              <a:prstGeom prst="rect">
                <a:avLst/>
              </a:prstGeom>
            </p:spPr>
          </p:pic>
          <p:pic>
            <p:nvPicPr>
              <p:cNvPr id="20" name="グラフィックス 19">
                <a:extLst>
                  <a:ext uri="{FF2B5EF4-FFF2-40B4-BE49-F238E27FC236}">
                    <a16:creationId xmlns:a16="http://schemas.microsoft.com/office/drawing/2014/main" id="{33AA30AE-AB98-4CC8-8F65-150075432DD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02636" y="5455441"/>
                <a:ext cx="476521" cy="476521"/>
              </a:xfrm>
              <a:prstGeom prst="rect">
                <a:avLst/>
              </a:prstGeom>
            </p:spPr>
          </p:pic>
          <p:pic>
            <p:nvPicPr>
              <p:cNvPr id="21" name="グラフィックス 20">
                <a:extLst>
                  <a:ext uri="{FF2B5EF4-FFF2-40B4-BE49-F238E27FC236}">
                    <a16:creationId xmlns:a16="http://schemas.microsoft.com/office/drawing/2014/main" id="{BA4B2501-0EC4-4D4C-BFF5-11743541923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984900" y="5462154"/>
                <a:ext cx="520524" cy="520524"/>
              </a:xfrm>
              <a:prstGeom prst="rect">
                <a:avLst/>
              </a:prstGeom>
            </p:spPr>
          </p:pic>
          <p:cxnSp>
            <p:nvCxnSpPr>
              <p:cNvPr id="28" name="直線矢印コネクタ 27">
                <a:extLst>
                  <a:ext uri="{FF2B5EF4-FFF2-40B4-BE49-F238E27FC236}">
                    <a16:creationId xmlns:a16="http://schemas.microsoft.com/office/drawing/2014/main" id="{749332E3-4EB6-4B82-B51C-B9578AD1F8E0}"/>
                  </a:ext>
                </a:extLst>
              </p:cNvPr>
              <p:cNvCxnSpPr>
                <a:cxnSpLocks/>
              </p:cNvCxnSpPr>
              <p:nvPr/>
            </p:nvCxnSpPr>
            <p:spPr>
              <a:xfrm>
                <a:off x="3642780" y="5501940"/>
                <a:ext cx="221487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B0E25DD-B0CB-48EE-9A59-8868DD663D90}"/>
                  </a:ext>
                </a:extLst>
              </p:cNvPr>
              <p:cNvSpPr/>
              <p:nvPr/>
            </p:nvSpPr>
            <p:spPr>
              <a:xfrm>
                <a:off x="3669147" y="5822738"/>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35" name="楕円 34">
                <a:extLst>
                  <a:ext uri="{FF2B5EF4-FFF2-40B4-BE49-F238E27FC236}">
                    <a16:creationId xmlns:a16="http://schemas.microsoft.com/office/drawing/2014/main" id="{7A70050D-1CE9-490C-83F5-7104F6BB4933}"/>
                  </a:ext>
                </a:extLst>
              </p:cNvPr>
              <p:cNvSpPr/>
              <p:nvPr/>
            </p:nvSpPr>
            <p:spPr>
              <a:xfrm>
                <a:off x="5522235" y="5822738"/>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運</a:t>
                </a:r>
              </a:p>
            </p:txBody>
          </p:sp>
          <p:sp>
            <p:nvSpPr>
              <p:cNvPr id="38" name="テキスト ボックス 37">
                <a:extLst>
                  <a:ext uri="{FF2B5EF4-FFF2-40B4-BE49-F238E27FC236}">
                    <a16:creationId xmlns:a16="http://schemas.microsoft.com/office/drawing/2014/main" id="{8DC39DF7-F69B-49BC-9264-9EF87CBBF78C}"/>
                  </a:ext>
                </a:extLst>
              </p:cNvPr>
              <p:cNvSpPr txBox="1"/>
              <p:nvPr/>
            </p:nvSpPr>
            <p:spPr>
              <a:xfrm>
                <a:off x="3684979" y="6225444"/>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sp>
            <p:nvSpPr>
              <p:cNvPr id="39" name="テキスト ボックス 38">
                <a:extLst>
                  <a:ext uri="{FF2B5EF4-FFF2-40B4-BE49-F238E27FC236}">
                    <a16:creationId xmlns:a16="http://schemas.microsoft.com/office/drawing/2014/main" id="{47B66D79-531B-4C4A-92A9-C6B4DF63D0D2}"/>
                  </a:ext>
                </a:extLst>
              </p:cNvPr>
              <p:cNvSpPr txBox="1"/>
              <p:nvPr/>
            </p:nvSpPr>
            <p:spPr>
              <a:xfrm>
                <a:off x="4685546" y="6158303"/>
                <a:ext cx="1425988" cy="507100"/>
              </a:xfrm>
              <a:prstGeom prst="rect">
                <a:avLst/>
              </a:prstGeom>
              <a:noFill/>
            </p:spPr>
            <p:txBody>
              <a:bodyPr wrap="square" rtlCol="0" anchor="t" anchorCtr="1">
                <a:spAutoFit/>
              </a:bodyPr>
              <a:lstStyle/>
              <a:p>
                <a:pPr algn="ctr"/>
                <a:r>
                  <a:rPr lang="ja-JP" altLang="en-US" sz="1354" b="1" dirty="0">
                    <a:solidFill>
                      <a:srgbClr val="4B4B4B"/>
                    </a:solidFill>
                    <a:latin typeface="Meiryo UI" panose="020B0604030504040204" pitchFamily="50" charset="-128"/>
                    <a:ea typeface="Meiryo UI" panose="020B0604030504040204" pitchFamily="50" charset="-128"/>
                  </a:rPr>
                  <a:t>データカタログサイトの</a:t>
                </a:r>
                <a:endParaRPr lang="en-US" altLang="ja-JP" sz="1354" b="1" dirty="0">
                  <a:solidFill>
                    <a:srgbClr val="4B4B4B"/>
                  </a:solidFill>
                  <a:latin typeface="Meiryo UI" panose="020B0604030504040204" pitchFamily="50" charset="-128"/>
                  <a:ea typeface="Meiryo UI" panose="020B0604030504040204" pitchFamily="50" charset="-128"/>
                </a:endParaRPr>
              </a:p>
              <a:p>
                <a:pPr algn="ctr"/>
                <a:r>
                  <a:rPr lang="ja-JP" altLang="en-US" sz="1354" b="1" dirty="0">
                    <a:solidFill>
                      <a:srgbClr val="4B4B4B"/>
                    </a:solidFill>
                    <a:latin typeface="Meiryo UI" panose="020B0604030504040204" pitchFamily="50" charset="-128"/>
                    <a:ea typeface="Meiryo UI" panose="020B0604030504040204" pitchFamily="50" charset="-128"/>
                  </a:rPr>
                  <a:t>運営者</a:t>
                </a:r>
                <a:endParaRPr lang="ja-JP" altLang="en-US" sz="1354" dirty="0"/>
              </a:p>
            </p:txBody>
          </p:sp>
          <p:sp>
            <p:nvSpPr>
              <p:cNvPr id="42" name="テキスト ボックス 41">
                <a:extLst>
                  <a:ext uri="{FF2B5EF4-FFF2-40B4-BE49-F238E27FC236}">
                    <a16:creationId xmlns:a16="http://schemas.microsoft.com/office/drawing/2014/main" id="{DA34BA28-A1CE-45E7-AED1-25BC1D02E16A}"/>
                  </a:ext>
                </a:extLst>
              </p:cNvPr>
              <p:cNvSpPr txBox="1"/>
              <p:nvPr/>
            </p:nvSpPr>
            <p:spPr>
              <a:xfrm>
                <a:off x="2746613" y="5935629"/>
                <a:ext cx="816890"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a:t>
                </a:r>
                <a:endParaRPr lang="ja-JP" altLang="en-US" sz="1354" dirty="0"/>
              </a:p>
            </p:txBody>
          </p:sp>
          <p:sp>
            <p:nvSpPr>
              <p:cNvPr id="43" name="テキスト ボックス 42">
                <a:extLst>
                  <a:ext uri="{FF2B5EF4-FFF2-40B4-BE49-F238E27FC236}">
                    <a16:creationId xmlns:a16="http://schemas.microsoft.com/office/drawing/2014/main" id="{F279EA85-310A-454B-A831-820774D9ED1F}"/>
                  </a:ext>
                </a:extLst>
              </p:cNvPr>
              <p:cNvSpPr txBox="1"/>
              <p:nvPr/>
            </p:nvSpPr>
            <p:spPr>
              <a:xfrm>
                <a:off x="5891572" y="5965179"/>
                <a:ext cx="1302701"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a:t>
                </a:r>
                <a:endParaRPr lang="ja-JP" altLang="en-US" sz="1354" dirty="0"/>
              </a:p>
            </p:txBody>
          </p:sp>
        </p:grpSp>
        <p:grpSp>
          <p:nvGrpSpPr>
            <p:cNvPr id="11" name="グループ化 10">
              <a:extLst>
                <a:ext uri="{FF2B5EF4-FFF2-40B4-BE49-F238E27FC236}">
                  <a16:creationId xmlns:a16="http://schemas.microsoft.com/office/drawing/2014/main" id="{DCCBEF4F-1CE7-4E9E-9C85-A207C394E6AB}"/>
                </a:ext>
              </a:extLst>
            </p:cNvPr>
            <p:cNvGrpSpPr/>
            <p:nvPr/>
          </p:nvGrpSpPr>
          <p:grpSpPr>
            <a:xfrm>
              <a:off x="226645" y="6849315"/>
              <a:ext cx="5544376" cy="452869"/>
              <a:chOff x="243943" y="4711748"/>
              <a:chExt cx="4504805" cy="367956"/>
            </a:xfrm>
          </p:grpSpPr>
          <p:sp>
            <p:nvSpPr>
              <p:cNvPr id="10" name="四角形: 角を丸くする 9">
                <a:extLst>
                  <a:ext uri="{FF2B5EF4-FFF2-40B4-BE49-F238E27FC236}">
                    <a16:creationId xmlns:a16="http://schemas.microsoft.com/office/drawing/2014/main" id="{C7267695-BEEB-47E0-867C-1B02E2E36F1F}"/>
                  </a:ext>
                </a:extLst>
              </p:cNvPr>
              <p:cNvSpPr/>
              <p:nvPr/>
            </p:nvSpPr>
            <p:spPr>
              <a:xfrm>
                <a:off x="243943" y="4711748"/>
                <a:ext cx="4500941" cy="367956"/>
              </a:xfrm>
              <a:prstGeom prst="roundRect">
                <a:avLst>
                  <a:gd name="adj" fmla="val 26097"/>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9" name="グループ化 8">
                <a:extLst>
                  <a:ext uri="{FF2B5EF4-FFF2-40B4-BE49-F238E27FC236}">
                    <a16:creationId xmlns:a16="http://schemas.microsoft.com/office/drawing/2014/main" id="{AD51CD26-7BBE-4A1E-A4A6-A1F17D833C29}"/>
                  </a:ext>
                </a:extLst>
              </p:cNvPr>
              <p:cNvGrpSpPr/>
              <p:nvPr/>
            </p:nvGrpSpPr>
            <p:grpSpPr>
              <a:xfrm>
                <a:off x="786336" y="4748453"/>
                <a:ext cx="1724924" cy="290977"/>
                <a:chOff x="493456" y="4748453"/>
                <a:chExt cx="1724924" cy="290977"/>
              </a:xfrm>
            </p:grpSpPr>
            <p:sp>
              <p:nvSpPr>
                <p:cNvPr id="36" name="楕円 35">
                  <a:extLst>
                    <a:ext uri="{FF2B5EF4-FFF2-40B4-BE49-F238E27FC236}">
                      <a16:creationId xmlns:a16="http://schemas.microsoft.com/office/drawing/2014/main" id="{F763F5DC-7CCE-421C-A122-649A61D26774}"/>
                    </a:ext>
                  </a:extLst>
                </p:cNvPr>
                <p:cNvSpPr/>
                <p:nvPr/>
              </p:nvSpPr>
              <p:spPr>
                <a:xfrm>
                  <a:off x="493456" y="4748453"/>
                  <a:ext cx="290977" cy="290977"/>
                </a:xfrm>
                <a:prstGeom prst="ellipse">
                  <a:avLst/>
                </a:prstGeom>
                <a:solidFill>
                  <a:schemeClr val="accent1">
                    <a:lumMod val="40000"/>
                    <a:lumOff val="60000"/>
                  </a:schemeClr>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公</a:t>
                  </a:r>
                </a:p>
              </p:txBody>
            </p:sp>
            <p:sp>
              <p:nvSpPr>
                <p:cNvPr id="49" name="テキスト ボックス 48">
                  <a:extLst>
                    <a:ext uri="{FF2B5EF4-FFF2-40B4-BE49-F238E27FC236}">
                      <a16:creationId xmlns:a16="http://schemas.microsoft.com/office/drawing/2014/main" id="{FD78CFBA-6AF9-4735-95A8-37D0C60BE566}"/>
                    </a:ext>
                  </a:extLst>
                </p:cNvPr>
                <p:cNvSpPr txBox="1"/>
                <p:nvPr/>
              </p:nvSpPr>
              <p:spPr>
                <a:xfrm>
                  <a:off x="709894" y="4771773"/>
                  <a:ext cx="1508486"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：データセットの公開者</a:t>
                  </a:r>
                  <a:endParaRPr lang="ja-JP" altLang="en-US" sz="1354" dirty="0"/>
                </a:p>
              </p:txBody>
            </p:sp>
          </p:grpSp>
          <p:grpSp>
            <p:nvGrpSpPr>
              <p:cNvPr id="5" name="グループ化 4">
                <a:extLst>
                  <a:ext uri="{FF2B5EF4-FFF2-40B4-BE49-F238E27FC236}">
                    <a16:creationId xmlns:a16="http://schemas.microsoft.com/office/drawing/2014/main" id="{EE81DFD1-8CF0-4823-9778-E2840583C2B6}"/>
                  </a:ext>
                </a:extLst>
              </p:cNvPr>
              <p:cNvGrpSpPr/>
              <p:nvPr/>
            </p:nvGrpSpPr>
            <p:grpSpPr>
              <a:xfrm>
                <a:off x="2556211" y="4748453"/>
                <a:ext cx="2192537" cy="290977"/>
                <a:chOff x="2396840" y="4748453"/>
                <a:chExt cx="2192537" cy="290977"/>
              </a:xfrm>
            </p:grpSpPr>
            <p:sp>
              <p:nvSpPr>
                <p:cNvPr id="48" name="楕円 47">
                  <a:extLst>
                    <a:ext uri="{FF2B5EF4-FFF2-40B4-BE49-F238E27FC236}">
                      <a16:creationId xmlns:a16="http://schemas.microsoft.com/office/drawing/2014/main" id="{EA3E24AF-6852-45C5-B98B-74F217872789}"/>
                    </a:ext>
                  </a:extLst>
                </p:cNvPr>
                <p:cNvSpPr/>
                <p:nvPr/>
              </p:nvSpPr>
              <p:spPr>
                <a:xfrm>
                  <a:off x="2396840" y="4748453"/>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運</a:t>
                  </a:r>
                </a:p>
              </p:txBody>
            </p:sp>
            <p:sp>
              <p:nvSpPr>
                <p:cNvPr id="50" name="テキスト ボックス 49">
                  <a:extLst>
                    <a:ext uri="{FF2B5EF4-FFF2-40B4-BE49-F238E27FC236}">
                      <a16:creationId xmlns:a16="http://schemas.microsoft.com/office/drawing/2014/main" id="{E22692E1-C2CE-4C30-A39E-8484F9AC8342}"/>
                    </a:ext>
                  </a:extLst>
                </p:cNvPr>
                <p:cNvSpPr txBox="1"/>
                <p:nvPr/>
              </p:nvSpPr>
              <p:spPr>
                <a:xfrm>
                  <a:off x="2595081" y="4771772"/>
                  <a:ext cx="1994296" cy="244338"/>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：データカタログサイトの運営者</a:t>
                  </a:r>
                  <a:endParaRPr lang="ja-JP" altLang="en-US" sz="1354" dirty="0"/>
                </a:p>
              </p:txBody>
            </p:sp>
          </p:grpSp>
          <p:sp>
            <p:nvSpPr>
              <p:cNvPr id="51" name="テキスト ボックス 50">
                <a:extLst>
                  <a:ext uri="{FF2B5EF4-FFF2-40B4-BE49-F238E27FC236}">
                    <a16:creationId xmlns:a16="http://schemas.microsoft.com/office/drawing/2014/main" id="{1D57AE8F-39B5-41CE-8C6A-662F89971E03}"/>
                  </a:ext>
                </a:extLst>
              </p:cNvPr>
              <p:cNvSpPr txBox="1"/>
              <p:nvPr/>
            </p:nvSpPr>
            <p:spPr>
              <a:xfrm>
                <a:off x="243943" y="4773355"/>
                <a:ext cx="431368"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grpSp>
      </p:grpSp>
      <p:sp>
        <p:nvSpPr>
          <p:cNvPr id="52" name="正方形/長方形 51">
            <a:extLst>
              <a:ext uri="{FF2B5EF4-FFF2-40B4-BE49-F238E27FC236}">
                <a16:creationId xmlns:a16="http://schemas.microsoft.com/office/drawing/2014/main" id="{7EDF4D69-E63A-47C7-A187-F96BB9B7DA6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：「データセットの公開者」、 「データセットの公開者（</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タイトル 4">
            <a:extLst>
              <a:ext uri="{FF2B5EF4-FFF2-40B4-BE49-F238E27FC236}">
                <a16:creationId xmlns:a16="http://schemas.microsoft.com/office/drawing/2014/main" id="{21BE976E-F473-4EA0-82C6-96D2CA69F27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54" name="正方形/長方形 53">
            <a:extLst>
              <a:ext uri="{FF2B5EF4-FFF2-40B4-BE49-F238E27FC236}">
                <a16:creationId xmlns:a16="http://schemas.microsoft.com/office/drawing/2014/main" id="{942D89BD-E4CF-4DD4-B7B7-841607D8027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324040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303727" y="658829"/>
            <a:ext cx="11660364" cy="63928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11210 </a:t>
            </a:r>
            <a:r>
              <a:rPr lang="ja-JP" altLang="en-US" sz="1600" dirty="0">
                <a:latin typeface="Meiryo UI"/>
                <a:ea typeface="Meiryo UI"/>
              </a:rPr>
              <a:t>データセットの窓口（説明）</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このデータセットに関する問い合わせを受け付ける窓口の連絡先情報である。</a:t>
            </a:r>
            <a:endParaRPr lang="en-US" altLang="ja-JP" sz="1600" dirty="0">
              <a:latin typeface="Meiryo UI"/>
              <a:ea typeface="Meiryo UI"/>
            </a:endParaRPr>
          </a:p>
        </p:txBody>
      </p:sp>
      <p:sp>
        <p:nvSpPr>
          <p:cNvPr id="6" name="四角形: 角を丸くする 5">
            <a:extLst>
              <a:ext uri="{FF2B5EF4-FFF2-40B4-BE49-F238E27FC236}">
                <a16:creationId xmlns:a16="http://schemas.microsoft.com/office/drawing/2014/main" id="{89272D80-9E79-4742-BE9A-ED213C7979A3}"/>
              </a:ext>
            </a:extLst>
          </p:cNvPr>
          <p:cNvSpPr/>
          <p:nvPr/>
        </p:nvSpPr>
        <p:spPr>
          <a:xfrm>
            <a:off x="303727" y="1351595"/>
            <a:ext cx="11660364" cy="63928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このデータセットに関する問い合わせを受け付ける窓口の連絡先情報（</a:t>
            </a:r>
            <a:r>
              <a:rPr lang="en-US" altLang="ja-JP" sz="1600" dirty="0">
                <a:latin typeface="Meiryo UI"/>
                <a:ea typeface="Meiryo UI"/>
              </a:rPr>
              <a:t>URL</a:t>
            </a:r>
            <a:r>
              <a:rPr lang="ja-JP" altLang="en-US" sz="1600" dirty="0">
                <a:latin typeface="Meiryo UI"/>
                <a:ea typeface="Meiryo UI"/>
              </a:rPr>
              <a:t>）である。</a:t>
            </a:r>
            <a:endParaRPr lang="en-US" altLang="ja-JP" sz="1600"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303727" y="2041119"/>
            <a:ext cx="11660362" cy="803144"/>
          </a:xfrm>
          <a:prstGeom prst="roundRect">
            <a:avLst>
              <a:gd name="adj" fmla="val 1024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対象となるデータセットに関する問い合わせ窓口の連絡先情報を実態にあわせて記載してください。</a:t>
            </a:r>
            <a:endParaRPr lang="en-US" altLang="ja-JP" sz="1600" b="1" dirty="0">
              <a:latin typeface="Meiryo UI"/>
              <a:ea typeface="Meiryo UI"/>
            </a:endParaRPr>
          </a:p>
          <a:p>
            <a:r>
              <a:rPr lang="en-US" altLang="ja-JP" sz="1600" b="1" dirty="0">
                <a:latin typeface="Meiryo UI"/>
                <a:ea typeface="Meiryo UI"/>
              </a:rPr>
              <a:t>#</a:t>
            </a:r>
            <a:r>
              <a:rPr lang="en-US" altLang="ja-JP" sz="1600" dirty="0">
                <a:latin typeface="Meiryo UI"/>
                <a:ea typeface="Meiryo UI"/>
              </a:rPr>
              <a:t>11210 </a:t>
            </a:r>
            <a:r>
              <a:rPr lang="ja-JP" altLang="en-US" sz="1600" dirty="0">
                <a:latin typeface="Meiryo UI"/>
                <a:ea typeface="Meiryo UI"/>
              </a:rPr>
              <a:t>データセットの窓口（説明）には、問合せの窓口となる組織または個人の名称を文字列で記載します。</a:t>
            </a:r>
            <a:r>
              <a:rPr lang="en-US" altLang="ja-JP" sz="1600" b="1" dirty="0">
                <a:latin typeface="Meiryo UI"/>
                <a:ea typeface="Meiryo UI"/>
              </a:rPr>
              <a:t> </a:t>
            </a:r>
          </a:p>
          <a:p>
            <a:r>
              <a:rPr lang="en-US" altLang="ja-JP" sz="1600" b="1" dirty="0">
                <a:latin typeface="Meiryo UI"/>
                <a:ea typeface="Meiryo UI"/>
              </a:rPr>
              <a:t>#</a:t>
            </a:r>
            <a:r>
              <a:rPr lang="en-US" altLang="ja-JP" sz="1600" dirty="0">
                <a:latin typeface="Meiryo UI"/>
                <a:ea typeface="Meiryo UI"/>
              </a:rPr>
              <a:t>11220 </a:t>
            </a:r>
            <a:r>
              <a:rPr lang="ja-JP" altLang="en-US" sz="1600" dirty="0">
                <a:latin typeface="Meiryo UI"/>
                <a:ea typeface="Meiryo UI"/>
              </a:rPr>
              <a:t>データセットの窓口には、その窓口のホームページなどの</a:t>
            </a:r>
            <a:r>
              <a:rPr lang="en-US" altLang="ja-JP" sz="1600" dirty="0">
                <a:latin typeface="Meiryo UI"/>
                <a:ea typeface="Meiryo UI"/>
              </a:rPr>
              <a:t>URL</a:t>
            </a:r>
            <a:r>
              <a:rPr lang="ja-JP" altLang="en-US" sz="1600" dirty="0">
                <a:latin typeface="Meiryo UI"/>
                <a:ea typeface="Meiryo UI"/>
              </a:rPr>
              <a:t>を記載します。</a:t>
            </a:r>
            <a:endParaRPr lang="en-US" altLang="ja-JP" sz="1600" dirty="0">
              <a:latin typeface="Meiryo UI"/>
              <a:ea typeface="Meiryo UI"/>
            </a:endParaRPr>
          </a:p>
        </p:txBody>
      </p:sp>
      <p:sp>
        <p:nvSpPr>
          <p:cNvPr id="11" name="四角形: 角を丸くする 10">
            <a:extLst>
              <a:ext uri="{FF2B5EF4-FFF2-40B4-BE49-F238E27FC236}">
                <a16:creationId xmlns:a16="http://schemas.microsoft.com/office/drawing/2014/main" id="{47BD9088-FE63-4AFF-84F5-E3F385707925}"/>
              </a:ext>
            </a:extLst>
          </p:cNvPr>
          <p:cNvSpPr/>
          <p:nvPr/>
        </p:nvSpPr>
        <p:spPr>
          <a:xfrm>
            <a:off x="303727" y="2917308"/>
            <a:ext cx="5804471" cy="3347225"/>
          </a:xfrm>
          <a:prstGeom prst="roundRect">
            <a:avLst>
              <a:gd name="adj" fmla="val 244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400" b="1" dirty="0">
                <a:latin typeface="Meiryo UI"/>
                <a:ea typeface="Meiryo UI"/>
              </a:rPr>
              <a:t>ケース</a:t>
            </a:r>
            <a:r>
              <a:rPr lang="en-US" altLang="ja-JP" sz="1400" b="1" dirty="0">
                <a:latin typeface="Meiryo UI"/>
                <a:ea typeface="Meiryo UI"/>
              </a:rPr>
              <a:t>1</a:t>
            </a:r>
            <a:r>
              <a:rPr lang="ja-JP" altLang="en-US" sz="1400" b="1" dirty="0">
                <a:latin typeface="Meiryo UI"/>
                <a:ea typeface="Meiryo UI"/>
              </a:rPr>
              <a:t>：データセットの窓口とデータセットの作成者やデータセットの公開者が同じ場合</a:t>
            </a:r>
            <a:endParaRPr lang="en-US" altLang="ja-JP" sz="1400" b="1"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1101997" indent="-1101997" defTabSz="775697"/>
            <a:r>
              <a:rPr lang="ja-JP" altLang="en-US" sz="1400" b="1" dirty="0">
                <a:latin typeface="Meiryo UI"/>
                <a:ea typeface="Meiryo UI"/>
              </a:rPr>
              <a:t>記載方法：</a:t>
            </a:r>
            <a:r>
              <a:rPr lang="ja-JP" altLang="en-US" sz="1400" dirty="0">
                <a:latin typeface="Meiryo UI"/>
                <a:ea typeface="Meiryo UI"/>
              </a:rPr>
              <a:t>「データセットの窓口」として、データセットの作成者やデータセットの公開者と同じ名称を記載してください。</a:t>
            </a:r>
            <a:endParaRPr lang="en-US" altLang="ja-JP" sz="1400" dirty="0">
              <a:latin typeface="Meiryo UI"/>
              <a:ea typeface="Meiryo UI"/>
            </a:endParaRPr>
          </a:p>
          <a:p>
            <a:pPr marL="879253" indent="-879253" defTabSz="775697">
              <a:lnSpc>
                <a:spcPts val="1231"/>
              </a:lnSpc>
            </a:pPr>
            <a:endParaRPr lang="en-US" altLang="ja-JP" sz="1400" dirty="0">
              <a:latin typeface="Meiryo UI"/>
              <a:ea typeface="Meiryo UI"/>
            </a:endParaRPr>
          </a:p>
          <a:p>
            <a:pPr marL="1549439" indent="-1549439" defTabSz="775697"/>
            <a:r>
              <a:rPr lang="ja-JP" altLang="en-US" sz="1400" b="1" dirty="0">
                <a:latin typeface="Meiryo UI"/>
                <a:ea typeface="Meiryo UI"/>
              </a:rPr>
              <a:t>記載例：</a:t>
            </a:r>
            <a:r>
              <a:rPr lang="zh-TW" altLang="en-US" sz="1400" dirty="0">
                <a:latin typeface="Meiryo UI"/>
                <a:ea typeface="Meiryo UI"/>
              </a:rPr>
              <a:t>新日本市建設部都市計画課</a:t>
            </a:r>
            <a:endParaRPr lang="en-US" altLang="zh-TW" sz="1400" dirty="0">
              <a:latin typeface="Meiryo UI"/>
              <a:ea typeface="Meiryo UI"/>
            </a:endParaRPr>
          </a:p>
          <a:p>
            <a:pPr marL="435719" defTabSz="775697"/>
            <a:r>
              <a:rPr lang="ja-JP" altLang="en-US" sz="12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https://www.shinnihon.example.jp/const/cityplanning/main.html</a:t>
            </a:r>
          </a:p>
          <a:p>
            <a:pPr marL="1549439" indent="-1549439" defTabSz="775697"/>
            <a:endParaRPr lang="zh-TW" altLang="en-US" sz="1723" dirty="0">
              <a:latin typeface="Meiryo UI"/>
              <a:ea typeface="Meiryo UI"/>
            </a:endParaRPr>
          </a:p>
          <a:p>
            <a:pPr marL="1549439" indent="-1549439" defTabSz="775697"/>
            <a:endParaRPr lang="en-US" altLang="ja-JP" sz="1723" dirty="0">
              <a:latin typeface="Meiryo UI"/>
              <a:ea typeface="Meiryo UI"/>
            </a:endParaRPr>
          </a:p>
        </p:txBody>
      </p:sp>
      <p:sp>
        <p:nvSpPr>
          <p:cNvPr id="13" name="四角形: 角を丸くする 12">
            <a:extLst>
              <a:ext uri="{FF2B5EF4-FFF2-40B4-BE49-F238E27FC236}">
                <a16:creationId xmlns:a16="http://schemas.microsoft.com/office/drawing/2014/main" id="{6AAD7683-608A-463A-9735-347503925E01}"/>
              </a:ext>
            </a:extLst>
          </p:cNvPr>
          <p:cNvSpPr/>
          <p:nvPr/>
        </p:nvSpPr>
        <p:spPr>
          <a:xfrm>
            <a:off x="6237967" y="2917306"/>
            <a:ext cx="5726121" cy="3347225"/>
          </a:xfrm>
          <a:prstGeom prst="roundRect">
            <a:avLst>
              <a:gd name="adj" fmla="val 244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a:t>
            </a:r>
            <a:r>
              <a:rPr lang="en-US" altLang="ja-JP" sz="1400" b="1" dirty="0">
                <a:latin typeface="Meiryo UI"/>
                <a:ea typeface="Meiryo UI"/>
              </a:rPr>
              <a:t>2</a:t>
            </a:r>
            <a:r>
              <a:rPr lang="ja-JP" altLang="en-US" sz="1400" b="1" dirty="0">
                <a:latin typeface="Meiryo UI"/>
                <a:ea typeface="Meiryo UI"/>
              </a:rPr>
              <a:t>：データセットの窓口とデータセットの作成者やデータセットの公開者が異なる場合</a:t>
            </a:r>
            <a:endParaRPr lang="en-US" altLang="ja-JP" sz="1400" b="1" dirty="0">
              <a:latin typeface="Meiryo UI"/>
              <a:ea typeface="Meiryo UI"/>
            </a:endParaRPr>
          </a:p>
          <a:p>
            <a:pPr marL="879253" indent="-879253" defTabSz="775697">
              <a:lnSpc>
                <a:spcPts val="1231"/>
              </a:lnSpc>
            </a:pPr>
            <a:r>
              <a:rPr lang="ja-JP" altLang="en-US" sz="1400" dirty="0">
                <a:latin typeface="Meiryo UI"/>
                <a:ea typeface="Meiryo UI"/>
              </a:rPr>
              <a:t>　</a:t>
            </a:r>
            <a:endParaRPr lang="en-US" altLang="ja-JP" sz="1400" dirty="0">
              <a:latin typeface="Meiryo UI"/>
              <a:ea typeface="Meiryo UI"/>
            </a:endParaRPr>
          </a:p>
          <a:p>
            <a:pPr marL="222744" indent="-222744" defTabSz="775697"/>
            <a:r>
              <a:rPr lang="ja-JP" altLang="en-US" sz="1400" b="1" dirty="0">
                <a:latin typeface="Meiryo UI"/>
                <a:ea typeface="Meiryo UI"/>
              </a:rPr>
              <a:t>記載方法：</a:t>
            </a:r>
            <a:r>
              <a:rPr lang="ja-JP" altLang="en-US" sz="1400" dirty="0">
                <a:latin typeface="Meiryo UI"/>
                <a:ea typeface="Meiryo UI"/>
              </a:rPr>
              <a:t>「データセットの窓口」として、データセットの作成者やデータセット</a:t>
            </a:r>
            <a:endParaRPr lang="en-US" altLang="ja-JP" sz="1400" dirty="0">
              <a:latin typeface="Meiryo UI"/>
              <a:ea typeface="Meiryo UI"/>
            </a:endParaRPr>
          </a:p>
          <a:p>
            <a:pPr marL="222744" indent="-222744" defTabSz="775697"/>
            <a:r>
              <a:rPr lang="en-US" altLang="ja-JP" sz="1400" dirty="0">
                <a:latin typeface="Meiryo UI"/>
                <a:ea typeface="Meiryo UI"/>
              </a:rPr>
              <a:t>               </a:t>
            </a:r>
            <a:r>
              <a:rPr lang="ja-JP" altLang="en-US" sz="1400" dirty="0">
                <a:latin typeface="Meiryo UI"/>
                <a:ea typeface="Meiryo UI"/>
              </a:rPr>
              <a:t>の公開者ではなく、そのデータセットに関する問い合わせを受け付け</a:t>
            </a:r>
            <a:endParaRPr lang="en-US" altLang="ja-JP" sz="1400" dirty="0">
              <a:latin typeface="Meiryo UI"/>
              <a:ea typeface="Meiryo UI"/>
            </a:endParaRPr>
          </a:p>
          <a:p>
            <a:pPr marL="222744" indent="-222744" defTabSz="775697"/>
            <a:r>
              <a:rPr lang="en-US" altLang="ja-JP" sz="1400" dirty="0">
                <a:latin typeface="Meiryo UI"/>
                <a:ea typeface="Meiryo UI"/>
              </a:rPr>
              <a:t>               </a:t>
            </a:r>
            <a:r>
              <a:rPr lang="ja-JP" altLang="en-US" sz="1400" dirty="0">
                <a:latin typeface="Meiryo UI"/>
                <a:ea typeface="Meiryo UI"/>
              </a:rPr>
              <a:t>る組織や個人の名称を記載してください。</a:t>
            </a:r>
            <a:endParaRPr lang="en-US" altLang="ja-JP" sz="1400" dirty="0">
              <a:latin typeface="Meiryo UI"/>
              <a:ea typeface="Meiryo UI"/>
            </a:endParaRPr>
          </a:p>
          <a:p>
            <a:pPr marL="1539669" indent="-1539669" defTabSz="775697"/>
            <a:r>
              <a:rPr lang="ja-JP" altLang="en-US" sz="1400" b="1" dirty="0">
                <a:latin typeface="Meiryo UI"/>
                <a:ea typeface="Meiryo UI"/>
              </a:rPr>
              <a:t>記載例：</a:t>
            </a:r>
            <a:r>
              <a:rPr lang="zh-TW" altLang="en-US" sz="1400" dirty="0">
                <a:latin typeface="Meiryo UI"/>
                <a:ea typeface="Meiryo UI"/>
              </a:rPr>
              <a:t>新日本市企画部情報推進課</a:t>
            </a:r>
            <a:endParaRPr lang="en-US" altLang="zh-TW" sz="1400" dirty="0">
              <a:latin typeface="Meiryo UI"/>
              <a:ea typeface="Meiryo UI"/>
            </a:endParaRPr>
          </a:p>
          <a:p>
            <a:pPr marL="879253" defTabSz="775697"/>
            <a:r>
              <a:rPr lang="en-US" altLang="ja-JP" sz="1100" dirty="0">
                <a:latin typeface="Meiryo UI" panose="020B0604030504040204" pitchFamily="50" charset="-128"/>
                <a:ea typeface="Meiryo UI" panose="020B0604030504040204" pitchFamily="50" charset="-128"/>
              </a:rPr>
              <a:t>https://www.shinnihon.example.jp/info/main.html</a:t>
            </a:r>
            <a:endParaRPr lang="en-US" altLang="ja-JP" sz="1100" dirty="0">
              <a:latin typeface="Meiryo UI"/>
              <a:ea typeface="Meiryo UI"/>
            </a:endParaRPr>
          </a:p>
        </p:txBody>
      </p:sp>
      <p:grpSp>
        <p:nvGrpSpPr>
          <p:cNvPr id="56" name="グループ化 55">
            <a:extLst>
              <a:ext uri="{FF2B5EF4-FFF2-40B4-BE49-F238E27FC236}">
                <a16:creationId xmlns:a16="http://schemas.microsoft.com/office/drawing/2014/main" id="{0E92DACB-0B7F-4FF2-98BE-3B22D16AAC9F}"/>
              </a:ext>
            </a:extLst>
          </p:cNvPr>
          <p:cNvGrpSpPr/>
          <p:nvPr/>
        </p:nvGrpSpPr>
        <p:grpSpPr>
          <a:xfrm>
            <a:off x="7413877" y="4696414"/>
            <a:ext cx="3490076" cy="1555704"/>
            <a:chOff x="5961147" y="4744577"/>
            <a:chExt cx="2835687" cy="1598851"/>
          </a:xfrm>
        </p:grpSpPr>
        <p:pic>
          <p:nvPicPr>
            <p:cNvPr id="26" name="グラフィックス 25">
              <a:extLst>
                <a:ext uri="{FF2B5EF4-FFF2-40B4-BE49-F238E27FC236}">
                  <a16:creationId xmlns:a16="http://schemas.microsoft.com/office/drawing/2014/main" id="{18AA0D46-31FB-4FC1-B6BB-027C777069D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52331" y="5000792"/>
              <a:ext cx="520523" cy="520523"/>
            </a:xfrm>
            <a:prstGeom prst="rect">
              <a:avLst/>
            </a:prstGeom>
          </p:spPr>
        </p:pic>
        <p:sp>
          <p:nvSpPr>
            <p:cNvPr id="32" name="テキスト ボックス 31">
              <a:extLst>
                <a:ext uri="{FF2B5EF4-FFF2-40B4-BE49-F238E27FC236}">
                  <a16:creationId xmlns:a16="http://schemas.microsoft.com/office/drawing/2014/main" id="{381D2B1C-91A0-4B4C-B468-5B1DC98332A0}"/>
                </a:ext>
              </a:extLst>
            </p:cNvPr>
            <p:cNvSpPr txBox="1"/>
            <p:nvPr/>
          </p:nvSpPr>
          <p:spPr>
            <a:xfrm>
              <a:off x="6938129" y="4744577"/>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pic>
          <p:nvPicPr>
            <p:cNvPr id="38" name="グラフィックス 37">
              <a:extLst>
                <a:ext uri="{FF2B5EF4-FFF2-40B4-BE49-F238E27FC236}">
                  <a16:creationId xmlns:a16="http://schemas.microsoft.com/office/drawing/2014/main" id="{D841182E-03CA-4BC3-89F1-4E39C1925BF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022263" y="5596317"/>
              <a:ext cx="481341" cy="481341"/>
            </a:xfrm>
            <a:prstGeom prst="rect">
              <a:avLst/>
            </a:prstGeom>
          </p:spPr>
        </p:pic>
        <p:sp>
          <p:nvSpPr>
            <p:cNvPr id="39" name="楕円 38">
              <a:extLst>
                <a:ext uri="{FF2B5EF4-FFF2-40B4-BE49-F238E27FC236}">
                  <a16:creationId xmlns:a16="http://schemas.microsoft.com/office/drawing/2014/main" id="{78890361-3D05-48F3-9ADA-F284E8EA5B6F}"/>
                </a:ext>
              </a:extLst>
            </p:cNvPr>
            <p:cNvSpPr/>
            <p:nvPr/>
          </p:nvSpPr>
          <p:spPr>
            <a:xfrm>
              <a:off x="6505053" y="5365089"/>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作</a:t>
              </a:r>
            </a:p>
          </p:txBody>
        </p:sp>
        <p:sp>
          <p:nvSpPr>
            <p:cNvPr id="40" name="楕円 39">
              <a:extLst>
                <a:ext uri="{FF2B5EF4-FFF2-40B4-BE49-F238E27FC236}">
                  <a16:creationId xmlns:a16="http://schemas.microsoft.com/office/drawing/2014/main" id="{334E86FF-62F7-41C9-9416-5B86DB096DB3}"/>
                </a:ext>
              </a:extLst>
            </p:cNvPr>
            <p:cNvSpPr/>
            <p:nvPr/>
          </p:nvSpPr>
          <p:spPr>
            <a:xfrm>
              <a:off x="8434213" y="5426073"/>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窓</a:t>
              </a:r>
            </a:p>
          </p:txBody>
        </p:sp>
        <p:sp>
          <p:nvSpPr>
            <p:cNvPr id="41" name="楕円 40">
              <a:extLst>
                <a:ext uri="{FF2B5EF4-FFF2-40B4-BE49-F238E27FC236}">
                  <a16:creationId xmlns:a16="http://schemas.microsoft.com/office/drawing/2014/main" id="{7A649BEC-86F4-421E-8A64-1FBBB9525305}"/>
                </a:ext>
              </a:extLst>
            </p:cNvPr>
            <p:cNvSpPr/>
            <p:nvPr/>
          </p:nvSpPr>
          <p:spPr>
            <a:xfrm>
              <a:off x="6172441" y="5700952"/>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sp>
          <p:nvSpPr>
            <p:cNvPr id="44" name="テキスト ボックス 43">
              <a:extLst>
                <a:ext uri="{FF2B5EF4-FFF2-40B4-BE49-F238E27FC236}">
                  <a16:creationId xmlns:a16="http://schemas.microsoft.com/office/drawing/2014/main" id="{7628C08E-2AA1-4C03-91C3-4FC3232DDFF4}"/>
                </a:ext>
              </a:extLst>
            </p:cNvPr>
            <p:cNvSpPr txBox="1"/>
            <p:nvPr/>
          </p:nvSpPr>
          <p:spPr>
            <a:xfrm>
              <a:off x="5961147" y="6099091"/>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建設部都市計画課</a:t>
              </a:r>
              <a:endParaRPr lang="ja-JP" altLang="en-US" sz="1354" dirty="0"/>
            </a:p>
          </p:txBody>
        </p:sp>
        <p:cxnSp>
          <p:nvCxnSpPr>
            <p:cNvPr id="45" name="直線矢印コネクタ 44">
              <a:extLst>
                <a:ext uri="{FF2B5EF4-FFF2-40B4-BE49-F238E27FC236}">
                  <a16:creationId xmlns:a16="http://schemas.microsoft.com/office/drawing/2014/main" id="{34A087B6-526E-44A6-94D5-526AACE5DBB6}"/>
                </a:ext>
              </a:extLst>
            </p:cNvPr>
            <p:cNvCxnSpPr>
              <a:cxnSpLocks/>
              <a:stCxn id="26" idx="2"/>
            </p:cNvCxnSpPr>
            <p:nvPr/>
          </p:nvCxnSpPr>
          <p:spPr>
            <a:xfrm>
              <a:off x="7312593" y="5521315"/>
              <a:ext cx="289915" cy="206395"/>
            </a:xfrm>
            <a:prstGeom prst="straightConnector1">
              <a:avLst/>
            </a:prstGeom>
            <a:ln w="25400" cap="rnd">
              <a:solidFill>
                <a:srgbClr val="4B4B4B"/>
              </a:solidFill>
              <a:tailEnd type="none" w="med" len="med"/>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A2DE5D1-2432-4465-A1A9-C94CF2AD472C}"/>
                </a:ext>
              </a:extLst>
            </p:cNvPr>
            <p:cNvSpPr txBox="1"/>
            <p:nvPr/>
          </p:nvSpPr>
          <p:spPr>
            <a:xfrm>
              <a:off x="7412164" y="6096396"/>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企画部情報推進課</a:t>
              </a:r>
              <a:endParaRPr lang="ja-JP" altLang="en-US" sz="1354" dirty="0"/>
            </a:p>
          </p:txBody>
        </p:sp>
        <p:pic>
          <p:nvPicPr>
            <p:cNvPr id="47" name="グラフィックス 46">
              <a:extLst>
                <a:ext uri="{FF2B5EF4-FFF2-40B4-BE49-F238E27FC236}">
                  <a16:creationId xmlns:a16="http://schemas.microsoft.com/office/drawing/2014/main" id="{65E985F4-BC35-411D-889A-B59C8615C38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38574" y="5636707"/>
              <a:ext cx="520523" cy="520523"/>
            </a:xfrm>
            <a:prstGeom prst="rect">
              <a:avLst/>
            </a:prstGeom>
          </p:spPr>
        </p:pic>
        <p:pic>
          <p:nvPicPr>
            <p:cNvPr id="48" name="グラフィックス 47">
              <a:extLst>
                <a:ext uri="{FF2B5EF4-FFF2-40B4-BE49-F238E27FC236}">
                  <a16:creationId xmlns:a16="http://schemas.microsoft.com/office/drawing/2014/main" id="{5EEA3582-2429-4D3E-9C0B-D098706BC8D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95914" y="5636707"/>
              <a:ext cx="520523" cy="520523"/>
            </a:xfrm>
            <a:prstGeom prst="rect">
              <a:avLst/>
            </a:prstGeom>
          </p:spPr>
        </p:pic>
        <p:cxnSp>
          <p:nvCxnSpPr>
            <p:cNvPr id="51" name="直線矢印コネクタ 50">
              <a:extLst>
                <a:ext uri="{FF2B5EF4-FFF2-40B4-BE49-F238E27FC236}">
                  <a16:creationId xmlns:a16="http://schemas.microsoft.com/office/drawing/2014/main" id="{761343A5-70FE-42F8-AFD4-BB7AFCA3CEF4}"/>
                </a:ext>
              </a:extLst>
            </p:cNvPr>
            <p:cNvCxnSpPr>
              <a:cxnSpLocks/>
              <a:stCxn id="26" idx="2"/>
            </p:cNvCxnSpPr>
            <p:nvPr/>
          </p:nvCxnSpPr>
          <p:spPr>
            <a:xfrm flipH="1">
              <a:off x="7013155" y="5521315"/>
              <a:ext cx="299438" cy="206395"/>
            </a:xfrm>
            <a:prstGeom prst="straightConnector1">
              <a:avLst/>
            </a:prstGeom>
            <a:ln w="25400" cap="rnd">
              <a:solidFill>
                <a:srgbClr val="4B4B4B"/>
              </a:solidFill>
              <a:roun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8ABA33-FBE2-4A99-8519-54B1310C98AB}"/>
              </a:ext>
            </a:extLst>
          </p:cNvPr>
          <p:cNvGrpSpPr/>
          <p:nvPr/>
        </p:nvGrpSpPr>
        <p:grpSpPr>
          <a:xfrm>
            <a:off x="1989389" y="4693953"/>
            <a:ext cx="2075998" cy="1558164"/>
            <a:chOff x="1553750" y="4742049"/>
            <a:chExt cx="1686748" cy="1601379"/>
          </a:xfrm>
        </p:grpSpPr>
        <p:pic>
          <p:nvPicPr>
            <p:cNvPr id="15" name="グラフィックス 14">
              <a:extLst>
                <a:ext uri="{FF2B5EF4-FFF2-40B4-BE49-F238E27FC236}">
                  <a16:creationId xmlns:a16="http://schemas.microsoft.com/office/drawing/2014/main" id="{25230D54-2EBC-4C33-9204-4B690FCB137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6820" y="5000792"/>
              <a:ext cx="520523" cy="520523"/>
            </a:xfrm>
            <a:prstGeom prst="rect">
              <a:avLst/>
            </a:prstGeom>
          </p:spPr>
        </p:pic>
        <p:sp>
          <p:nvSpPr>
            <p:cNvPr id="20" name="楕円 19">
              <a:extLst>
                <a:ext uri="{FF2B5EF4-FFF2-40B4-BE49-F238E27FC236}">
                  <a16:creationId xmlns:a16="http://schemas.microsoft.com/office/drawing/2014/main" id="{0B61B5E7-8CD0-4F5C-AE3E-6D1596773001}"/>
                </a:ext>
              </a:extLst>
            </p:cNvPr>
            <p:cNvSpPr/>
            <p:nvPr/>
          </p:nvSpPr>
          <p:spPr>
            <a:xfrm>
              <a:off x="2877877" y="5532998"/>
              <a:ext cx="362621" cy="362621"/>
            </a:xfrm>
            <a:prstGeom prst="ellipse">
              <a:avLst/>
            </a:prstGeom>
            <a:solidFill>
              <a:schemeClr val="accent1">
                <a:lumMod val="40000"/>
                <a:lumOff val="60000"/>
              </a:schemeClr>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窓</a:t>
              </a:r>
            </a:p>
          </p:txBody>
        </p:sp>
        <p:sp>
          <p:nvSpPr>
            <p:cNvPr id="21" name="テキスト ボックス 20">
              <a:extLst>
                <a:ext uri="{FF2B5EF4-FFF2-40B4-BE49-F238E27FC236}">
                  <a16:creationId xmlns:a16="http://schemas.microsoft.com/office/drawing/2014/main" id="{0274F7C1-1D3F-4BB6-A8F9-DA47246D5B43}"/>
                </a:ext>
              </a:extLst>
            </p:cNvPr>
            <p:cNvSpPr txBox="1"/>
            <p:nvPr/>
          </p:nvSpPr>
          <p:spPr>
            <a:xfrm>
              <a:off x="2055283" y="4742049"/>
              <a:ext cx="712695"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新日本市</a:t>
              </a:r>
              <a:endParaRPr lang="ja-JP" altLang="en-US" sz="1354" dirty="0"/>
            </a:p>
          </p:txBody>
        </p:sp>
        <p:pic>
          <p:nvPicPr>
            <p:cNvPr id="4" name="グラフィックス 3">
              <a:extLst>
                <a:ext uri="{FF2B5EF4-FFF2-40B4-BE49-F238E27FC236}">
                  <a16:creationId xmlns:a16="http://schemas.microsoft.com/office/drawing/2014/main" id="{26D6B24F-53ED-42BF-A3EF-86044EABD28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44273" y="5633129"/>
              <a:ext cx="481341" cy="481341"/>
            </a:xfrm>
            <a:prstGeom prst="rect">
              <a:avLst/>
            </a:prstGeom>
          </p:spPr>
        </p:pic>
        <p:pic>
          <p:nvPicPr>
            <p:cNvPr id="42" name="グラフィックス 41">
              <a:extLst>
                <a:ext uri="{FF2B5EF4-FFF2-40B4-BE49-F238E27FC236}">
                  <a16:creationId xmlns:a16="http://schemas.microsoft.com/office/drawing/2014/main" id="{BD7FFD6A-79A8-4E7C-905C-DD531903FD1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958246" y="5636707"/>
              <a:ext cx="520523" cy="520523"/>
            </a:xfrm>
            <a:prstGeom prst="rect">
              <a:avLst/>
            </a:prstGeom>
          </p:spPr>
        </p:pic>
        <p:sp>
          <p:nvSpPr>
            <p:cNvPr id="19" name="楕円 18">
              <a:extLst>
                <a:ext uri="{FF2B5EF4-FFF2-40B4-BE49-F238E27FC236}">
                  <a16:creationId xmlns:a16="http://schemas.microsoft.com/office/drawing/2014/main" id="{924B3E71-F6E0-4397-9856-5B6A43496F81}"/>
                </a:ext>
              </a:extLst>
            </p:cNvPr>
            <p:cNvSpPr/>
            <p:nvPr/>
          </p:nvSpPr>
          <p:spPr>
            <a:xfrm>
              <a:off x="1789535" y="5305830"/>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作</a:t>
              </a:r>
            </a:p>
          </p:txBody>
        </p:sp>
        <p:sp>
          <p:nvSpPr>
            <p:cNvPr id="36" name="楕円 35">
              <a:extLst>
                <a:ext uri="{FF2B5EF4-FFF2-40B4-BE49-F238E27FC236}">
                  <a16:creationId xmlns:a16="http://schemas.microsoft.com/office/drawing/2014/main" id="{60294CA9-E0DB-4DE4-B539-6859E56FDF31}"/>
                </a:ext>
              </a:extLst>
            </p:cNvPr>
            <p:cNvSpPr/>
            <p:nvPr/>
          </p:nvSpPr>
          <p:spPr>
            <a:xfrm>
              <a:off x="1553750" y="5685183"/>
              <a:ext cx="362621" cy="362621"/>
            </a:xfrm>
            <a:prstGeom prst="ellipse">
              <a:avLst/>
            </a:prstGeom>
            <a:solidFill>
              <a:schemeClr val="bg1"/>
            </a:solidFill>
            <a:ln w="3175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969" b="1" dirty="0">
                  <a:solidFill>
                    <a:srgbClr val="4B4B4B"/>
                  </a:solidFill>
                  <a:latin typeface="Meiryo UI" panose="020B0604030504040204" pitchFamily="50" charset="-128"/>
                  <a:ea typeface="Meiryo UI" panose="020B0604030504040204" pitchFamily="50" charset="-128"/>
                </a:rPr>
                <a:t>公</a:t>
              </a:r>
            </a:p>
          </p:txBody>
        </p:sp>
        <p:cxnSp>
          <p:nvCxnSpPr>
            <p:cNvPr id="54" name="直線矢印コネクタ 53">
              <a:extLst>
                <a:ext uri="{FF2B5EF4-FFF2-40B4-BE49-F238E27FC236}">
                  <a16:creationId xmlns:a16="http://schemas.microsoft.com/office/drawing/2014/main" id="{17B1D8DB-5280-4AC1-B1DF-AF756EFA65CD}"/>
                </a:ext>
              </a:extLst>
            </p:cNvPr>
            <p:cNvCxnSpPr>
              <a:cxnSpLocks/>
              <a:stCxn id="15" idx="2"/>
            </p:cNvCxnSpPr>
            <p:nvPr/>
          </p:nvCxnSpPr>
          <p:spPr>
            <a:xfrm>
              <a:off x="2437082" y="5521315"/>
              <a:ext cx="0" cy="192993"/>
            </a:xfrm>
            <a:prstGeom prst="straightConnector1">
              <a:avLst/>
            </a:prstGeom>
            <a:ln w="25400" cap="rnd">
              <a:solidFill>
                <a:srgbClr val="4B4B4B"/>
              </a:solidFill>
              <a:roun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B4851396-67CA-4E64-81F9-72841AED6781}"/>
                </a:ext>
              </a:extLst>
            </p:cNvPr>
            <p:cNvSpPr txBox="1"/>
            <p:nvPr/>
          </p:nvSpPr>
          <p:spPr>
            <a:xfrm>
              <a:off x="1723368" y="6099091"/>
              <a:ext cx="1275349"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建設部都市計画課</a:t>
              </a:r>
              <a:endParaRPr lang="ja-JP" altLang="en-US" sz="1354" dirty="0"/>
            </a:p>
          </p:txBody>
        </p:sp>
      </p:grpSp>
      <p:sp>
        <p:nvSpPr>
          <p:cNvPr id="35" name="四角形: 角を丸くする 34">
            <a:extLst>
              <a:ext uri="{FF2B5EF4-FFF2-40B4-BE49-F238E27FC236}">
                <a16:creationId xmlns:a16="http://schemas.microsoft.com/office/drawing/2014/main" id="{FD455949-335C-4604-8EC0-5F4F69814383}"/>
              </a:ext>
            </a:extLst>
          </p:cNvPr>
          <p:cNvSpPr/>
          <p:nvPr/>
        </p:nvSpPr>
        <p:spPr>
          <a:xfrm>
            <a:off x="308482" y="6337577"/>
            <a:ext cx="7454393" cy="380723"/>
          </a:xfrm>
          <a:prstGeom prst="roundRect">
            <a:avLst>
              <a:gd name="adj" fmla="val 25816"/>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nvGrpSpPr>
          <p:cNvPr id="37" name="グループ化 36">
            <a:extLst>
              <a:ext uri="{FF2B5EF4-FFF2-40B4-BE49-F238E27FC236}">
                <a16:creationId xmlns:a16="http://schemas.microsoft.com/office/drawing/2014/main" id="{51D581EB-978C-404F-9450-5583476F82AC}"/>
              </a:ext>
            </a:extLst>
          </p:cNvPr>
          <p:cNvGrpSpPr/>
          <p:nvPr/>
        </p:nvGrpSpPr>
        <p:grpSpPr>
          <a:xfrm>
            <a:off x="971287" y="6393968"/>
            <a:ext cx="1949859" cy="283125"/>
            <a:chOff x="493456" y="4777212"/>
            <a:chExt cx="1584261" cy="290977"/>
          </a:xfrm>
        </p:grpSpPr>
        <p:sp>
          <p:nvSpPr>
            <p:cNvPr id="53" name="楕円 52">
              <a:extLst>
                <a:ext uri="{FF2B5EF4-FFF2-40B4-BE49-F238E27FC236}">
                  <a16:creationId xmlns:a16="http://schemas.microsoft.com/office/drawing/2014/main" id="{E8E75582-3BDB-4434-B707-C6B754595251}"/>
                </a:ext>
              </a:extLst>
            </p:cNvPr>
            <p:cNvSpPr/>
            <p:nvPr/>
          </p:nvSpPr>
          <p:spPr>
            <a:xfrm>
              <a:off x="493456" y="4777212"/>
              <a:ext cx="290977" cy="290977"/>
            </a:xfrm>
            <a:prstGeom prst="ellipse">
              <a:avLst/>
            </a:prstGeom>
            <a:solidFill>
              <a:schemeClr val="accent1">
                <a:lumMod val="40000"/>
                <a:lumOff val="60000"/>
              </a:schemeClr>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窓</a:t>
              </a:r>
            </a:p>
          </p:txBody>
        </p:sp>
        <p:sp>
          <p:nvSpPr>
            <p:cNvPr id="55" name="テキスト ボックス 54">
              <a:extLst>
                <a:ext uri="{FF2B5EF4-FFF2-40B4-BE49-F238E27FC236}">
                  <a16:creationId xmlns:a16="http://schemas.microsoft.com/office/drawing/2014/main" id="{596E1699-5EC0-49F1-BCAA-493F98BA7288}"/>
                </a:ext>
              </a:extLst>
            </p:cNvPr>
            <p:cNvSpPr txBox="1"/>
            <p:nvPr/>
          </p:nvSpPr>
          <p:spPr>
            <a:xfrm>
              <a:off x="709894" y="4800531"/>
              <a:ext cx="1367823"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：データセットの窓口</a:t>
              </a:r>
              <a:endParaRPr lang="ja-JP" altLang="en-US" sz="1354" dirty="0"/>
            </a:p>
          </p:txBody>
        </p:sp>
      </p:grpSp>
      <p:grpSp>
        <p:nvGrpSpPr>
          <p:cNvPr id="43" name="グループ化 42">
            <a:extLst>
              <a:ext uri="{FF2B5EF4-FFF2-40B4-BE49-F238E27FC236}">
                <a16:creationId xmlns:a16="http://schemas.microsoft.com/office/drawing/2014/main" id="{DFF2FD57-E01F-4DF1-9461-BDC6015BB3EB}"/>
              </a:ext>
            </a:extLst>
          </p:cNvPr>
          <p:cNvGrpSpPr/>
          <p:nvPr/>
        </p:nvGrpSpPr>
        <p:grpSpPr>
          <a:xfrm>
            <a:off x="3149594" y="6393968"/>
            <a:ext cx="2100587" cy="283124"/>
            <a:chOff x="2396840" y="4777216"/>
            <a:chExt cx="1706727" cy="290977"/>
          </a:xfrm>
        </p:grpSpPr>
        <p:sp>
          <p:nvSpPr>
            <p:cNvPr id="50" name="楕円 49">
              <a:extLst>
                <a:ext uri="{FF2B5EF4-FFF2-40B4-BE49-F238E27FC236}">
                  <a16:creationId xmlns:a16="http://schemas.microsoft.com/office/drawing/2014/main" id="{0877D36B-4F67-4D5F-B608-24FFCE113543}"/>
                </a:ext>
              </a:extLst>
            </p:cNvPr>
            <p:cNvSpPr/>
            <p:nvPr/>
          </p:nvSpPr>
          <p:spPr>
            <a:xfrm>
              <a:off x="2396840" y="4777216"/>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作</a:t>
              </a:r>
            </a:p>
          </p:txBody>
        </p:sp>
        <p:sp>
          <p:nvSpPr>
            <p:cNvPr id="52" name="テキスト ボックス 51">
              <a:extLst>
                <a:ext uri="{FF2B5EF4-FFF2-40B4-BE49-F238E27FC236}">
                  <a16:creationId xmlns:a16="http://schemas.microsoft.com/office/drawing/2014/main" id="{2A20D14C-B952-439B-B2F7-B21516FEDBDB}"/>
                </a:ext>
              </a:extLst>
            </p:cNvPr>
            <p:cNvSpPr txBox="1"/>
            <p:nvPr/>
          </p:nvSpPr>
          <p:spPr>
            <a:xfrm>
              <a:off x="2595081" y="4800535"/>
              <a:ext cx="1508486" cy="244338"/>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：データセットの作成者</a:t>
              </a:r>
              <a:endParaRPr lang="ja-JP" altLang="en-US" sz="1354" dirty="0"/>
            </a:p>
          </p:txBody>
        </p:sp>
      </p:grpSp>
      <p:sp>
        <p:nvSpPr>
          <p:cNvPr id="49" name="テキスト ボックス 48">
            <a:extLst>
              <a:ext uri="{FF2B5EF4-FFF2-40B4-BE49-F238E27FC236}">
                <a16:creationId xmlns:a16="http://schemas.microsoft.com/office/drawing/2014/main" id="{D287D728-3E20-4977-B635-648E424D95AD}"/>
              </a:ext>
            </a:extLst>
          </p:cNvPr>
          <p:cNvSpPr txBox="1"/>
          <p:nvPr/>
        </p:nvSpPr>
        <p:spPr>
          <a:xfrm>
            <a:off x="303726" y="6418198"/>
            <a:ext cx="530915" cy="237744"/>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凡例</a:t>
            </a:r>
            <a:endParaRPr lang="ja-JP" altLang="en-US" sz="1354" dirty="0"/>
          </a:p>
        </p:txBody>
      </p:sp>
      <p:grpSp>
        <p:nvGrpSpPr>
          <p:cNvPr id="62" name="グループ化 61">
            <a:extLst>
              <a:ext uri="{FF2B5EF4-FFF2-40B4-BE49-F238E27FC236}">
                <a16:creationId xmlns:a16="http://schemas.microsoft.com/office/drawing/2014/main" id="{31A785D5-5CBD-458F-921C-69A5ED77AAD4}"/>
              </a:ext>
            </a:extLst>
          </p:cNvPr>
          <p:cNvGrpSpPr/>
          <p:nvPr/>
        </p:nvGrpSpPr>
        <p:grpSpPr>
          <a:xfrm>
            <a:off x="5507224" y="6393968"/>
            <a:ext cx="2122983" cy="283125"/>
            <a:chOff x="493456" y="4777212"/>
            <a:chExt cx="1724924" cy="290977"/>
          </a:xfrm>
        </p:grpSpPr>
        <p:sp>
          <p:nvSpPr>
            <p:cNvPr id="63" name="楕円 62">
              <a:extLst>
                <a:ext uri="{FF2B5EF4-FFF2-40B4-BE49-F238E27FC236}">
                  <a16:creationId xmlns:a16="http://schemas.microsoft.com/office/drawing/2014/main" id="{DAD1018B-D729-46BA-822A-989BDB924B2C}"/>
                </a:ext>
              </a:extLst>
            </p:cNvPr>
            <p:cNvSpPr/>
            <p:nvPr/>
          </p:nvSpPr>
          <p:spPr>
            <a:xfrm>
              <a:off x="493456" y="4777212"/>
              <a:ext cx="290977" cy="290977"/>
            </a:xfrm>
            <a:prstGeom prst="ellipse">
              <a:avLst/>
            </a:prstGeom>
            <a:solidFill>
              <a:schemeClr val="bg1"/>
            </a:soli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77" b="1" dirty="0">
                  <a:solidFill>
                    <a:srgbClr val="4B4B4B"/>
                  </a:solidFill>
                  <a:latin typeface="Meiryo UI" panose="020B0604030504040204" pitchFamily="50" charset="-128"/>
                  <a:ea typeface="Meiryo UI" panose="020B0604030504040204" pitchFamily="50" charset="-128"/>
                </a:rPr>
                <a:t>公</a:t>
              </a:r>
            </a:p>
          </p:txBody>
        </p:sp>
        <p:sp>
          <p:nvSpPr>
            <p:cNvPr id="64" name="テキスト ボックス 63">
              <a:extLst>
                <a:ext uri="{FF2B5EF4-FFF2-40B4-BE49-F238E27FC236}">
                  <a16:creationId xmlns:a16="http://schemas.microsoft.com/office/drawing/2014/main" id="{363E23C6-3150-4DD4-95CF-04900960252A}"/>
                </a:ext>
              </a:extLst>
            </p:cNvPr>
            <p:cNvSpPr txBox="1"/>
            <p:nvPr/>
          </p:nvSpPr>
          <p:spPr>
            <a:xfrm>
              <a:off x="709894" y="4800531"/>
              <a:ext cx="1508486" cy="244337"/>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：データセットの公開者</a:t>
              </a:r>
              <a:endParaRPr lang="ja-JP" altLang="en-US" sz="1354" dirty="0"/>
            </a:p>
          </p:txBody>
        </p:sp>
      </p:grpSp>
      <p:sp>
        <p:nvSpPr>
          <p:cNvPr id="61" name="正方形/長方形 60">
            <a:extLst>
              <a:ext uri="{FF2B5EF4-FFF2-40B4-BE49-F238E27FC236}">
                <a16:creationId xmlns:a16="http://schemas.microsoft.com/office/drawing/2014/main" id="{8493B662-520C-407B-B489-A1D1E97C8C4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：「データセットの窓口」、</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「データセットの窓口（</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タイトル 4">
            <a:extLst>
              <a:ext uri="{FF2B5EF4-FFF2-40B4-BE49-F238E27FC236}">
                <a16:creationId xmlns:a16="http://schemas.microsoft.com/office/drawing/2014/main" id="{0A47F0EB-DA8A-4852-A70A-FBD2245F5F3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66" name="正方形/長方形 65">
            <a:extLst>
              <a:ext uri="{FF2B5EF4-FFF2-40B4-BE49-F238E27FC236}">
                <a16:creationId xmlns:a16="http://schemas.microsoft.com/office/drawing/2014/main" id="{6385AE8F-DFC7-4E89-94F3-C302C7BEFE1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636525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AF058E87-FAFD-4113-8C1C-3EC6B072426E}"/>
              </a:ext>
            </a:extLst>
          </p:cNvPr>
          <p:cNvSpPr/>
          <p:nvPr/>
        </p:nvSpPr>
        <p:spPr>
          <a:xfrm>
            <a:off x="265818" y="687932"/>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11170 </a:t>
            </a:r>
            <a:r>
              <a:rPr lang="ja-JP" altLang="en-US" sz="1600" dirty="0">
                <a:latin typeface="Meiryo UI"/>
                <a:ea typeface="Meiryo UI"/>
              </a:rPr>
              <a:t>データセットの対象期間（開始）</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このデータセットに収録されているデータが対象とする期間の開始日時である</a:t>
            </a:r>
            <a:endParaRPr lang="en-US" altLang="ja-JP" sz="1600" dirty="0">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3B757E51-E36D-492A-BD78-418FD0337B75}"/>
              </a:ext>
            </a:extLst>
          </p:cNvPr>
          <p:cNvSpPr/>
          <p:nvPr/>
        </p:nvSpPr>
        <p:spPr>
          <a:xfrm>
            <a:off x="265818" y="1329852"/>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11180 </a:t>
            </a:r>
            <a:r>
              <a:rPr lang="ja-JP" altLang="en-US" sz="1600" dirty="0">
                <a:latin typeface="Meiryo UI"/>
                <a:ea typeface="Meiryo UI"/>
              </a:rPr>
              <a:t>データセットの対象期間（終了）</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このデータセットに収録されているデータが対象とする期間の終了日時である</a:t>
            </a:r>
            <a:endParaRPr lang="en-US" altLang="ja-JP" sz="16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13B63B7F-33C0-407F-8F2E-CA8298A2FA33}"/>
              </a:ext>
            </a:extLst>
          </p:cNvPr>
          <p:cNvSpPr/>
          <p:nvPr/>
        </p:nvSpPr>
        <p:spPr>
          <a:xfrm>
            <a:off x="265818" y="1974805"/>
            <a:ext cx="11660364" cy="5878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13080 </a:t>
            </a:r>
            <a:r>
              <a:rPr lang="ja-JP" altLang="en-US" sz="1600" dirty="0">
                <a:latin typeface="Meiryo UI"/>
                <a:ea typeface="Meiryo UI"/>
              </a:rPr>
              <a:t>データの有効期間</a:t>
            </a:r>
            <a:endParaRPr lang="en-US" altLang="ja-JP" sz="1600" dirty="0">
              <a:latin typeface="Meiryo UI"/>
              <a:ea typeface="Meiryo UI"/>
            </a:endParaRPr>
          </a:p>
          <a:p>
            <a:pPr marL="666279" indent="-666279"/>
            <a:r>
              <a:rPr lang="ja-JP" altLang="en-US" sz="1600" b="1" dirty="0">
                <a:latin typeface="Meiryo UI"/>
                <a:ea typeface="Meiryo UI"/>
              </a:rPr>
              <a:t>定義：</a:t>
            </a:r>
            <a:r>
              <a:rPr lang="ja-JP" altLang="en-US" sz="1600" dirty="0">
                <a:latin typeface="Meiryo UI"/>
                <a:ea typeface="Meiryo UI"/>
              </a:rPr>
              <a:t>年月の経過や制度改定によって、データが無効になることはあるかどうかを示す。　明確な有効期限がある場合は、開始日と終了日を示す。</a:t>
            </a:r>
            <a:endParaRPr lang="en-US" altLang="ja-JP" sz="16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10BD0D4E-33B3-4A67-972D-C40CB947ADFD}"/>
              </a:ext>
            </a:extLst>
          </p:cNvPr>
          <p:cNvSpPr/>
          <p:nvPr/>
        </p:nvSpPr>
        <p:spPr>
          <a:xfrm>
            <a:off x="265820" y="2627479"/>
            <a:ext cx="11660362" cy="607496"/>
          </a:xfrm>
          <a:prstGeom prst="roundRect">
            <a:avLst>
              <a:gd name="adj" fmla="val 1702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データセットの対象期間（</a:t>
            </a:r>
            <a:r>
              <a:rPr lang="en-US" altLang="ja-JP" sz="1600" b="1" dirty="0">
                <a:latin typeface="Meiryo UI"/>
                <a:ea typeface="Meiryo UI"/>
              </a:rPr>
              <a:t> #</a:t>
            </a:r>
            <a:r>
              <a:rPr lang="en-US" altLang="ja-JP" sz="1600" dirty="0">
                <a:latin typeface="Meiryo UI"/>
                <a:ea typeface="Meiryo UI"/>
              </a:rPr>
              <a:t>11170 </a:t>
            </a:r>
            <a:r>
              <a:rPr lang="ja-JP" altLang="en-US" sz="1600" dirty="0">
                <a:latin typeface="Meiryo UI"/>
                <a:ea typeface="Meiryo UI"/>
              </a:rPr>
              <a:t>「データセットの対象期間（開始）」 、</a:t>
            </a:r>
            <a:r>
              <a:rPr lang="en-US" altLang="ja-JP" sz="1600" b="1" dirty="0">
                <a:latin typeface="Meiryo UI"/>
                <a:ea typeface="Meiryo UI"/>
              </a:rPr>
              <a:t> #</a:t>
            </a:r>
            <a:r>
              <a:rPr lang="en-US" altLang="ja-JP" sz="1600" dirty="0">
                <a:latin typeface="Meiryo UI"/>
                <a:ea typeface="Meiryo UI"/>
              </a:rPr>
              <a:t>11180 </a:t>
            </a:r>
            <a:r>
              <a:rPr lang="ja-JP" altLang="en-US" sz="1600" dirty="0">
                <a:latin typeface="Meiryo UI"/>
                <a:ea typeface="Meiryo UI"/>
              </a:rPr>
              <a:t>「データセットの対象期間（終了）」 ）とデータの</a:t>
            </a:r>
            <a:endParaRPr lang="en-US" altLang="ja-JP" sz="1600" dirty="0">
              <a:latin typeface="Meiryo UI"/>
              <a:ea typeface="Meiryo UI"/>
            </a:endParaRPr>
          </a:p>
          <a:p>
            <a:r>
              <a:rPr lang="ja-JP" altLang="en-US" sz="1600" dirty="0">
                <a:latin typeface="Meiryo UI"/>
                <a:ea typeface="Meiryo UI"/>
              </a:rPr>
              <a:t>有効期間（</a:t>
            </a:r>
            <a:r>
              <a:rPr lang="en-US" altLang="ja-JP" sz="1600" b="1" dirty="0">
                <a:latin typeface="Meiryo UI"/>
                <a:ea typeface="Meiryo UI"/>
              </a:rPr>
              <a:t> #</a:t>
            </a:r>
            <a:r>
              <a:rPr lang="en-US" altLang="ja-JP" sz="1600" dirty="0">
                <a:latin typeface="Meiryo UI"/>
                <a:ea typeface="Meiryo UI"/>
              </a:rPr>
              <a:t>13080 </a:t>
            </a:r>
            <a:r>
              <a:rPr lang="ja-JP" altLang="en-US" sz="1600" dirty="0">
                <a:latin typeface="Meiryo UI"/>
                <a:ea typeface="Meiryo UI"/>
              </a:rPr>
              <a:t>「データの有効期間」 ）は名称が似ていますが異なる項目であり、以下に示す図のように使い分けて頂く必要があります。</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DF500852-0533-4825-B7EA-E735EBF2F10D}"/>
              </a:ext>
            </a:extLst>
          </p:cNvPr>
          <p:cNvGrpSpPr/>
          <p:nvPr/>
        </p:nvGrpSpPr>
        <p:grpSpPr>
          <a:xfrm>
            <a:off x="265144" y="3309049"/>
            <a:ext cx="11660362" cy="3405776"/>
            <a:chOff x="226645" y="3238306"/>
            <a:chExt cx="11643816" cy="4076308"/>
          </a:xfrm>
        </p:grpSpPr>
        <p:sp>
          <p:nvSpPr>
            <p:cNvPr id="15" name="四角形: 角を丸くする 14">
              <a:extLst>
                <a:ext uri="{FF2B5EF4-FFF2-40B4-BE49-F238E27FC236}">
                  <a16:creationId xmlns:a16="http://schemas.microsoft.com/office/drawing/2014/main" id="{5F9101B2-75F5-4E84-9A7D-A8717B3BA057}"/>
                </a:ext>
              </a:extLst>
            </p:cNvPr>
            <p:cNvSpPr/>
            <p:nvPr/>
          </p:nvSpPr>
          <p:spPr>
            <a:xfrm>
              <a:off x="226646" y="3238306"/>
              <a:ext cx="5869355" cy="4076308"/>
            </a:xfrm>
            <a:prstGeom prst="roundRect">
              <a:avLst>
                <a:gd name="adj" fmla="val 29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ケース①：データセットの対象期間のイメージ</a:t>
              </a:r>
              <a:endParaRPr lang="en-US" altLang="ja-JP" sz="1600" b="1" dirty="0">
                <a:latin typeface="Meiryo UI"/>
                <a:ea typeface="Meiryo UI"/>
              </a:endParaRPr>
            </a:p>
            <a:p>
              <a:pPr marL="879253" indent="-879253" defTabSz="775697"/>
              <a:r>
                <a:rPr lang="en-US" altLang="ja-JP" sz="1600" b="1" dirty="0">
                  <a:latin typeface="Meiryo UI"/>
                  <a:ea typeface="Meiryo UI"/>
                </a:rPr>
                <a:t>	</a:t>
              </a:r>
              <a:r>
                <a:rPr lang="ja-JP" altLang="en-US" sz="1600" b="1" dirty="0">
                  <a:latin typeface="Meiryo UI"/>
                  <a:ea typeface="Meiryo UI"/>
                </a:rPr>
                <a:t>（時系列に新しいデータが追加される）</a:t>
              </a:r>
              <a:endParaRPr lang="en-US" altLang="ja-JP" sz="1600" b="1" dirty="0">
                <a:latin typeface="Meiryo UI"/>
                <a:ea typeface="Meiryo UI"/>
              </a:endParaRPr>
            </a:p>
            <a:p>
              <a:pPr marL="879253" indent="-879253" defTabSz="775697">
                <a:lnSpc>
                  <a:spcPts val="1231"/>
                </a:lnSpc>
              </a:pPr>
              <a:endParaRPr lang="en-US" altLang="ja-JP" sz="1600" b="1" dirty="0">
                <a:latin typeface="Meiryo UI"/>
                <a:ea typeface="Meiryo UI"/>
              </a:endParaRPr>
            </a:p>
            <a:p>
              <a:pPr marL="879253" indent="-879253" defTabSz="775697"/>
              <a:r>
                <a:rPr lang="ja-JP" altLang="en-US" sz="1600" b="1" dirty="0">
                  <a:latin typeface="Meiryo UI"/>
                  <a:ea typeface="Meiryo UI"/>
                </a:rPr>
                <a:t>例：月例統計データ</a:t>
              </a:r>
              <a:endParaRPr lang="zh-TW" altLang="en-US" sz="1600" dirty="0">
                <a:latin typeface="Meiryo UI"/>
                <a:ea typeface="Meiryo UI"/>
              </a:endParaRPr>
            </a:p>
            <a:p>
              <a:pPr marL="1549439" indent="-1549439" defTabSz="775697"/>
              <a:endParaRPr lang="en-US" altLang="ja-JP" sz="1723" dirty="0">
                <a:latin typeface="Meiryo UI"/>
                <a:ea typeface="Meiryo UI"/>
              </a:endParaRPr>
            </a:p>
          </p:txBody>
        </p:sp>
        <p:cxnSp>
          <p:nvCxnSpPr>
            <p:cNvPr id="22" name="直線矢印コネクタ 21">
              <a:extLst>
                <a:ext uri="{FF2B5EF4-FFF2-40B4-BE49-F238E27FC236}">
                  <a16:creationId xmlns:a16="http://schemas.microsoft.com/office/drawing/2014/main" id="{1349326C-C1FC-48F7-8F98-06F85BB85026}"/>
                </a:ext>
              </a:extLst>
            </p:cNvPr>
            <p:cNvCxnSpPr>
              <a:cxnSpLocks/>
            </p:cNvCxnSpPr>
            <p:nvPr/>
          </p:nvCxnSpPr>
          <p:spPr>
            <a:xfrm flipH="1">
              <a:off x="901144" y="45833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516EEFC-3423-430E-A608-DAEDE0FFA86E}"/>
                </a:ext>
              </a:extLst>
            </p:cNvPr>
            <p:cNvSpPr txBox="1"/>
            <p:nvPr/>
          </p:nvSpPr>
          <p:spPr>
            <a:xfrm>
              <a:off x="226645" y="44223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登録時</a:t>
              </a:r>
              <a:endParaRPr lang="ja-JP" altLang="en-US" sz="1354" dirty="0"/>
            </a:p>
          </p:txBody>
        </p:sp>
        <p:cxnSp>
          <p:nvCxnSpPr>
            <p:cNvPr id="21" name="直線矢印コネクタ 20">
              <a:extLst>
                <a:ext uri="{FF2B5EF4-FFF2-40B4-BE49-F238E27FC236}">
                  <a16:creationId xmlns:a16="http://schemas.microsoft.com/office/drawing/2014/main" id="{E2D68FD2-657B-4E1E-8CAE-A7AC69E1A4DB}"/>
                </a:ext>
              </a:extLst>
            </p:cNvPr>
            <p:cNvCxnSpPr>
              <a:cxnSpLocks/>
            </p:cNvCxnSpPr>
            <p:nvPr/>
          </p:nvCxnSpPr>
          <p:spPr>
            <a:xfrm flipH="1">
              <a:off x="1611933" y="4583370"/>
              <a:ext cx="845225"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8D4B380-89FD-498F-9228-6874692110FD}"/>
                </a:ext>
              </a:extLst>
            </p:cNvPr>
            <p:cNvSpPr txBox="1"/>
            <p:nvPr/>
          </p:nvSpPr>
          <p:spPr>
            <a:xfrm>
              <a:off x="226645" y="509303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en-US" altLang="ja-JP" sz="1354" b="1" dirty="0">
                <a:solidFill>
                  <a:srgbClr val="4B4B4B"/>
                </a:solidFill>
                <a:latin typeface="Meiryo UI" panose="020B0604030504040204" pitchFamily="50" charset="-128"/>
                <a:ea typeface="Meiryo UI" panose="020B0604030504040204" pitchFamily="50" charset="-128"/>
              </a:endParaRPr>
            </a:p>
          </p:txBody>
        </p:sp>
        <p:cxnSp>
          <p:nvCxnSpPr>
            <p:cNvPr id="23" name="直線矢印コネクタ 22">
              <a:extLst>
                <a:ext uri="{FF2B5EF4-FFF2-40B4-BE49-F238E27FC236}">
                  <a16:creationId xmlns:a16="http://schemas.microsoft.com/office/drawing/2014/main" id="{3BCEAE4C-B300-4581-8050-A6ED5163AFEE}"/>
                </a:ext>
              </a:extLst>
            </p:cNvPr>
            <p:cNvCxnSpPr>
              <a:cxnSpLocks/>
            </p:cNvCxnSpPr>
            <p:nvPr/>
          </p:nvCxnSpPr>
          <p:spPr>
            <a:xfrm flipH="1">
              <a:off x="901144" y="525402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5459D6B-DA78-42F3-AE16-296B5ED8D650}"/>
                </a:ext>
              </a:extLst>
            </p:cNvPr>
            <p:cNvCxnSpPr>
              <a:cxnSpLocks/>
            </p:cNvCxnSpPr>
            <p:nvPr/>
          </p:nvCxnSpPr>
          <p:spPr>
            <a:xfrm flipH="1">
              <a:off x="1611933" y="5254020"/>
              <a:ext cx="1679353"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C7E06DB-CA8C-44D6-BF1C-F561793CD891}"/>
                </a:ext>
              </a:extLst>
            </p:cNvPr>
            <p:cNvSpPr txBox="1"/>
            <p:nvPr/>
          </p:nvSpPr>
          <p:spPr>
            <a:xfrm>
              <a:off x="226645" y="57636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25" name="直線矢印コネクタ 24">
              <a:extLst>
                <a:ext uri="{FF2B5EF4-FFF2-40B4-BE49-F238E27FC236}">
                  <a16:creationId xmlns:a16="http://schemas.microsoft.com/office/drawing/2014/main" id="{656D4F1D-87CB-460F-AD58-6CD020CB891F}"/>
                </a:ext>
              </a:extLst>
            </p:cNvPr>
            <p:cNvCxnSpPr>
              <a:cxnSpLocks/>
            </p:cNvCxnSpPr>
            <p:nvPr/>
          </p:nvCxnSpPr>
          <p:spPr>
            <a:xfrm flipH="1">
              <a:off x="901144" y="59246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9F2E643-49BF-4940-BD15-D250050B4968}"/>
                </a:ext>
              </a:extLst>
            </p:cNvPr>
            <p:cNvCxnSpPr>
              <a:cxnSpLocks/>
            </p:cNvCxnSpPr>
            <p:nvPr/>
          </p:nvCxnSpPr>
          <p:spPr>
            <a:xfrm flipH="1">
              <a:off x="1611934" y="5924670"/>
              <a:ext cx="2523968"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952F55E4-61E9-481E-AAF8-863757F4F057}"/>
                </a:ext>
              </a:extLst>
            </p:cNvPr>
            <p:cNvSpPr txBox="1"/>
            <p:nvPr/>
          </p:nvSpPr>
          <p:spPr>
            <a:xfrm>
              <a:off x="226645" y="6434331"/>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34" name="直線矢印コネクタ 33">
              <a:extLst>
                <a:ext uri="{FF2B5EF4-FFF2-40B4-BE49-F238E27FC236}">
                  <a16:creationId xmlns:a16="http://schemas.microsoft.com/office/drawing/2014/main" id="{61B60752-FF40-4B66-884F-DAE394A16880}"/>
                </a:ext>
              </a:extLst>
            </p:cNvPr>
            <p:cNvCxnSpPr>
              <a:cxnSpLocks/>
            </p:cNvCxnSpPr>
            <p:nvPr/>
          </p:nvCxnSpPr>
          <p:spPr>
            <a:xfrm flipH="1">
              <a:off x="901144" y="6595321"/>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17A3CAC-9735-4266-BB20-6BF0E29C55B0}"/>
                </a:ext>
              </a:extLst>
            </p:cNvPr>
            <p:cNvCxnSpPr>
              <a:cxnSpLocks/>
            </p:cNvCxnSpPr>
            <p:nvPr/>
          </p:nvCxnSpPr>
          <p:spPr>
            <a:xfrm flipH="1">
              <a:off x="2450272" y="6595321"/>
              <a:ext cx="2426528"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C2380AB-9E52-44EC-AA34-9535765DA15F}"/>
                </a:ext>
              </a:extLst>
            </p:cNvPr>
            <p:cNvSpPr txBox="1"/>
            <p:nvPr/>
          </p:nvSpPr>
          <p:spPr>
            <a:xfrm>
              <a:off x="987302"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38" name="テキスト ボックス 37">
              <a:extLst>
                <a:ext uri="{FF2B5EF4-FFF2-40B4-BE49-F238E27FC236}">
                  <a16:creationId xmlns:a16="http://schemas.microsoft.com/office/drawing/2014/main" id="{AD928F76-D5E3-4C3F-92E3-47C0BE6847ED}"/>
                </a:ext>
              </a:extLst>
            </p:cNvPr>
            <p:cNvSpPr txBox="1"/>
            <p:nvPr/>
          </p:nvSpPr>
          <p:spPr>
            <a:xfrm>
              <a:off x="2175411"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2015-04-30</a:t>
              </a:r>
              <a:endParaRPr lang="ja-JP" altLang="en-US" sz="1354" dirty="0"/>
            </a:p>
          </p:txBody>
        </p:sp>
        <p:sp>
          <p:nvSpPr>
            <p:cNvPr id="39" name="テキスト ボックス 38">
              <a:extLst>
                <a:ext uri="{FF2B5EF4-FFF2-40B4-BE49-F238E27FC236}">
                  <a16:creationId xmlns:a16="http://schemas.microsoft.com/office/drawing/2014/main" id="{292CDB80-F52E-4BB2-B2FC-65DF78926052}"/>
                </a:ext>
              </a:extLst>
            </p:cNvPr>
            <p:cNvSpPr txBox="1"/>
            <p:nvPr/>
          </p:nvSpPr>
          <p:spPr>
            <a:xfrm>
              <a:off x="987302"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40" name="テキスト ボックス 39">
              <a:extLst>
                <a:ext uri="{FF2B5EF4-FFF2-40B4-BE49-F238E27FC236}">
                  <a16:creationId xmlns:a16="http://schemas.microsoft.com/office/drawing/2014/main" id="{011B4B69-1D51-4D8B-9A0F-DC34018F457A}"/>
                </a:ext>
              </a:extLst>
            </p:cNvPr>
            <p:cNvSpPr txBox="1"/>
            <p:nvPr/>
          </p:nvSpPr>
          <p:spPr>
            <a:xfrm>
              <a:off x="2797351"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2015-05-31</a:t>
              </a:r>
              <a:endParaRPr lang="ja-JP" altLang="en-US" sz="1354" dirty="0"/>
            </a:p>
          </p:txBody>
        </p:sp>
        <p:sp>
          <p:nvSpPr>
            <p:cNvPr id="41" name="テキスト ボックス 40">
              <a:extLst>
                <a:ext uri="{FF2B5EF4-FFF2-40B4-BE49-F238E27FC236}">
                  <a16:creationId xmlns:a16="http://schemas.microsoft.com/office/drawing/2014/main" id="{BF4781A1-BE3B-4973-ADCA-29F93E5BDA88}"/>
                </a:ext>
              </a:extLst>
            </p:cNvPr>
            <p:cNvSpPr txBox="1"/>
            <p:nvPr/>
          </p:nvSpPr>
          <p:spPr>
            <a:xfrm>
              <a:off x="987302"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2015-04-01</a:t>
              </a:r>
              <a:endParaRPr lang="ja-JP" altLang="en-US" sz="1354" dirty="0"/>
            </a:p>
          </p:txBody>
        </p:sp>
        <p:sp>
          <p:nvSpPr>
            <p:cNvPr id="42" name="テキスト ボックス 41">
              <a:extLst>
                <a:ext uri="{FF2B5EF4-FFF2-40B4-BE49-F238E27FC236}">
                  <a16:creationId xmlns:a16="http://schemas.microsoft.com/office/drawing/2014/main" id="{367338C9-E2A7-410D-A95D-32F29659195C}"/>
                </a:ext>
              </a:extLst>
            </p:cNvPr>
            <p:cNvSpPr txBox="1"/>
            <p:nvPr/>
          </p:nvSpPr>
          <p:spPr>
            <a:xfrm>
              <a:off x="3410673"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2015-06-30</a:t>
              </a:r>
              <a:endParaRPr lang="ja-JP" altLang="en-US" sz="1354" dirty="0"/>
            </a:p>
          </p:txBody>
        </p:sp>
        <p:sp>
          <p:nvSpPr>
            <p:cNvPr id="43" name="テキスト ボックス 42">
              <a:extLst>
                <a:ext uri="{FF2B5EF4-FFF2-40B4-BE49-F238E27FC236}">
                  <a16:creationId xmlns:a16="http://schemas.microsoft.com/office/drawing/2014/main" id="{C14D96DC-918A-44FE-86AC-0445F0BD5594}"/>
                </a:ext>
              </a:extLst>
            </p:cNvPr>
            <p:cNvSpPr txBox="1"/>
            <p:nvPr/>
          </p:nvSpPr>
          <p:spPr>
            <a:xfrm>
              <a:off x="1878190"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2015-05-01</a:t>
              </a:r>
              <a:endParaRPr lang="ja-JP" altLang="en-US" sz="1354" dirty="0"/>
            </a:p>
          </p:txBody>
        </p:sp>
        <p:sp>
          <p:nvSpPr>
            <p:cNvPr id="44" name="テキスト ボックス 43">
              <a:extLst>
                <a:ext uri="{FF2B5EF4-FFF2-40B4-BE49-F238E27FC236}">
                  <a16:creationId xmlns:a16="http://schemas.microsoft.com/office/drawing/2014/main" id="{0D41B4A2-0CDF-4850-BA5D-F317276EE2EB}"/>
                </a:ext>
              </a:extLst>
            </p:cNvPr>
            <p:cNvSpPr txBox="1"/>
            <p:nvPr/>
          </p:nvSpPr>
          <p:spPr>
            <a:xfrm>
              <a:off x="4046608"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2015-07-31</a:t>
              </a:r>
              <a:endParaRPr lang="ja-JP" altLang="en-US" sz="1354" dirty="0"/>
            </a:p>
          </p:txBody>
        </p:sp>
        <p:sp>
          <p:nvSpPr>
            <p:cNvPr id="46" name="四角形: 角を丸くする 45">
              <a:extLst>
                <a:ext uri="{FF2B5EF4-FFF2-40B4-BE49-F238E27FC236}">
                  <a16:creationId xmlns:a16="http://schemas.microsoft.com/office/drawing/2014/main" id="{31C797E6-5647-4D5A-A943-3032C90E615C}"/>
                </a:ext>
              </a:extLst>
            </p:cNvPr>
            <p:cNvSpPr/>
            <p:nvPr/>
          </p:nvSpPr>
          <p:spPr>
            <a:xfrm>
              <a:off x="6174349" y="3238306"/>
              <a:ext cx="5696112" cy="4076308"/>
            </a:xfrm>
            <a:prstGeom prst="roundRect">
              <a:avLst>
                <a:gd name="adj" fmla="val 29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ケース②：データの有効期間のイメージ</a:t>
              </a:r>
              <a:endParaRPr lang="en-US" altLang="ja-JP" sz="1600" b="1" dirty="0">
                <a:latin typeface="Meiryo UI"/>
                <a:ea typeface="Meiryo UI"/>
              </a:endParaRPr>
            </a:p>
            <a:p>
              <a:pPr marL="879253" indent="-879253" defTabSz="775697"/>
              <a:r>
                <a:rPr lang="en-US" altLang="ja-JP" sz="1600" b="1" dirty="0">
                  <a:latin typeface="Meiryo UI"/>
                  <a:ea typeface="Meiryo UI"/>
                </a:rPr>
                <a:t>	</a:t>
              </a:r>
              <a:r>
                <a:rPr lang="ja-JP" altLang="en-US" sz="1600" b="1" dirty="0">
                  <a:latin typeface="Meiryo UI"/>
                  <a:ea typeface="Meiryo UI"/>
                </a:rPr>
                <a:t>（時系列データとは限らない）</a:t>
              </a:r>
              <a:endParaRPr lang="en-US" altLang="ja-JP" sz="1600" b="1" dirty="0">
                <a:latin typeface="Meiryo UI"/>
                <a:ea typeface="Meiryo UI"/>
              </a:endParaRPr>
            </a:p>
            <a:p>
              <a:pPr marL="879253" indent="-879253" defTabSz="775697">
                <a:lnSpc>
                  <a:spcPts val="1231"/>
                </a:lnSpc>
              </a:pPr>
              <a:endParaRPr lang="en-US" altLang="ja-JP" sz="1600" b="1" dirty="0">
                <a:latin typeface="Meiryo UI"/>
                <a:ea typeface="Meiryo UI"/>
              </a:endParaRPr>
            </a:p>
            <a:p>
              <a:pPr marL="879253" indent="-879253" defTabSz="775697"/>
              <a:r>
                <a:rPr lang="ja-JP" altLang="en-US" sz="1600" b="1" dirty="0">
                  <a:latin typeface="Meiryo UI"/>
                  <a:ea typeface="Meiryo UI"/>
                </a:rPr>
                <a:t>例：料金データ</a:t>
              </a:r>
              <a:endParaRPr lang="zh-TW" altLang="en-US" sz="1600" dirty="0">
                <a:latin typeface="Meiryo UI"/>
                <a:ea typeface="Meiryo UI"/>
              </a:endParaRPr>
            </a:p>
            <a:p>
              <a:pPr marL="1549439" indent="-1549439" defTabSz="775697"/>
              <a:endParaRPr lang="en-US" altLang="ja-JP" sz="1723" dirty="0">
                <a:latin typeface="Meiryo UI"/>
                <a:ea typeface="Meiryo UI"/>
              </a:endParaRPr>
            </a:p>
          </p:txBody>
        </p:sp>
        <p:sp>
          <p:nvSpPr>
            <p:cNvPr id="59" name="テキスト ボックス 58">
              <a:extLst>
                <a:ext uri="{FF2B5EF4-FFF2-40B4-BE49-F238E27FC236}">
                  <a16:creationId xmlns:a16="http://schemas.microsoft.com/office/drawing/2014/main" id="{8C141BC3-FEC4-4387-A426-999D3FD728CF}"/>
                </a:ext>
              </a:extLst>
            </p:cNvPr>
            <p:cNvSpPr txBox="1"/>
            <p:nvPr/>
          </p:nvSpPr>
          <p:spPr>
            <a:xfrm>
              <a:off x="5581144" y="4234265"/>
              <a:ext cx="393056" cy="2516073"/>
            </a:xfrm>
            <a:prstGeom prst="rect">
              <a:avLst/>
            </a:prstGeom>
            <a:noFill/>
          </p:spPr>
          <p:txBody>
            <a:bodyPr vert="eaVert"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データは対象期間に限らず有効</a:t>
              </a:r>
              <a:endParaRPr lang="ja-JP" altLang="en-US" sz="1354" dirty="0"/>
            </a:p>
          </p:txBody>
        </p:sp>
        <p:cxnSp>
          <p:nvCxnSpPr>
            <p:cNvPr id="63" name="直線矢印コネクタ 62">
              <a:extLst>
                <a:ext uri="{FF2B5EF4-FFF2-40B4-BE49-F238E27FC236}">
                  <a16:creationId xmlns:a16="http://schemas.microsoft.com/office/drawing/2014/main" id="{A09E85A6-3E43-480D-9B23-8D143886CBFA}"/>
                </a:ext>
              </a:extLst>
            </p:cNvPr>
            <p:cNvCxnSpPr>
              <a:cxnSpLocks/>
            </p:cNvCxnSpPr>
            <p:nvPr/>
          </p:nvCxnSpPr>
          <p:spPr>
            <a:xfrm flipH="1">
              <a:off x="6919252" y="45833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55E1806F-FD44-49DC-87E1-7C454F566879}"/>
                </a:ext>
              </a:extLst>
            </p:cNvPr>
            <p:cNvSpPr txBox="1"/>
            <p:nvPr/>
          </p:nvSpPr>
          <p:spPr>
            <a:xfrm>
              <a:off x="6244754" y="44223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登録時</a:t>
              </a:r>
              <a:endParaRPr lang="ja-JP" altLang="en-US" sz="1354" dirty="0"/>
            </a:p>
          </p:txBody>
        </p:sp>
        <p:cxnSp>
          <p:nvCxnSpPr>
            <p:cNvPr id="65" name="直線矢印コネクタ 64">
              <a:extLst>
                <a:ext uri="{FF2B5EF4-FFF2-40B4-BE49-F238E27FC236}">
                  <a16:creationId xmlns:a16="http://schemas.microsoft.com/office/drawing/2014/main" id="{0595FE85-AA0E-4F69-B96B-5D5752A643B8}"/>
                </a:ext>
              </a:extLst>
            </p:cNvPr>
            <p:cNvCxnSpPr>
              <a:cxnSpLocks/>
            </p:cNvCxnSpPr>
            <p:nvPr/>
          </p:nvCxnSpPr>
          <p:spPr>
            <a:xfrm flipH="1">
              <a:off x="7630041" y="4583370"/>
              <a:ext cx="1126959"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6189000F-59B8-4B3E-A9D1-075C2C5615E2}"/>
                </a:ext>
              </a:extLst>
            </p:cNvPr>
            <p:cNvSpPr txBox="1"/>
            <p:nvPr/>
          </p:nvSpPr>
          <p:spPr>
            <a:xfrm>
              <a:off x="6244754" y="509303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67" name="直線矢印コネクタ 66">
              <a:extLst>
                <a:ext uri="{FF2B5EF4-FFF2-40B4-BE49-F238E27FC236}">
                  <a16:creationId xmlns:a16="http://schemas.microsoft.com/office/drawing/2014/main" id="{FD9E8907-9E5E-4983-B4FB-002B1B3C5C73}"/>
                </a:ext>
              </a:extLst>
            </p:cNvPr>
            <p:cNvCxnSpPr>
              <a:cxnSpLocks/>
            </p:cNvCxnSpPr>
            <p:nvPr/>
          </p:nvCxnSpPr>
          <p:spPr>
            <a:xfrm flipH="1">
              <a:off x="6919252" y="525402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8799342E-EB00-463C-96EF-9852304EC784}"/>
                </a:ext>
              </a:extLst>
            </p:cNvPr>
            <p:cNvSpPr txBox="1"/>
            <p:nvPr/>
          </p:nvSpPr>
          <p:spPr>
            <a:xfrm>
              <a:off x="6244754" y="5763680"/>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70" name="直線矢印コネクタ 69">
              <a:extLst>
                <a:ext uri="{FF2B5EF4-FFF2-40B4-BE49-F238E27FC236}">
                  <a16:creationId xmlns:a16="http://schemas.microsoft.com/office/drawing/2014/main" id="{B8E67527-26BB-4B0C-B421-DFBB5E981C91}"/>
                </a:ext>
              </a:extLst>
            </p:cNvPr>
            <p:cNvCxnSpPr>
              <a:cxnSpLocks/>
            </p:cNvCxnSpPr>
            <p:nvPr/>
          </p:nvCxnSpPr>
          <p:spPr>
            <a:xfrm flipH="1">
              <a:off x="6919252" y="5924670"/>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0B0C2ABC-D294-419B-9A4A-3336AE8E35D8}"/>
                </a:ext>
              </a:extLst>
            </p:cNvPr>
            <p:cNvSpPr txBox="1"/>
            <p:nvPr/>
          </p:nvSpPr>
          <p:spPr>
            <a:xfrm>
              <a:off x="6244754" y="6434331"/>
              <a:ext cx="704039" cy="300723"/>
            </a:xfrm>
            <a:prstGeom prst="rect">
              <a:avLst/>
            </a:prstGeom>
            <a:noFill/>
          </p:spPr>
          <p:txBody>
            <a:bodyPr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更新時</a:t>
              </a:r>
              <a:endParaRPr lang="ja-JP" altLang="en-US" sz="1354" dirty="0"/>
            </a:p>
          </p:txBody>
        </p:sp>
        <p:cxnSp>
          <p:nvCxnSpPr>
            <p:cNvPr id="73" name="直線矢印コネクタ 72">
              <a:extLst>
                <a:ext uri="{FF2B5EF4-FFF2-40B4-BE49-F238E27FC236}">
                  <a16:creationId xmlns:a16="http://schemas.microsoft.com/office/drawing/2014/main" id="{EFDD7D16-1568-42D4-B2C4-62D1628EF63E}"/>
                </a:ext>
              </a:extLst>
            </p:cNvPr>
            <p:cNvCxnSpPr>
              <a:cxnSpLocks/>
            </p:cNvCxnSpPr>
            <p:nvPr/>
          </p:nvCxnSpPr>
          <p:spPr>
            <a:xfrm flipH="1">
              <a:off x="6919252" y="6595321"/>
              <a:ext cx="4222458" cy="0"/>
            </a:xfrm>
            <a:prstGeom prst="straightConnector1">
              <a:avLst/>
            </a:prstGeom>
            <a:ln w="50800" cap="rnd">
              <a:solidFill>
                <a:srgbClr val="4B4B4B"/>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E8F2E68-E1E5-4C54-AABF-E01A1BC3B083}"/>
                </a:ext>
              </a:extLst>
            </p:cNvPr>
            <p:cNvSpPr txBox="1"/>
            <p:nvPr/>
          </p:nvSpPr>
          <p:spPr>
            <a:xfrm>
              <a:off x="7005411"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2010-04-01</a:t>
              </a:r>
              <a:endParaRPr lang="ja-JP" altLang="en-US" sz="1354" dirty="0"/>
            </a:p>
          </p:txBody>
        </p:sp>
        <p:sp>
          <p:nvSpPr>
            <p:cNvPr id="76" name="テキスト ボックス 75">
              <a:extLst>
                <a:ext uri="{FF2B5EF4-FFF2-40B4-BE49-F238E27FC236}">
                  <a16:creationId xmlns:a16="http://schemas.microsoft.com/office/drawing/2014/main" id="{C9616522-F624-454C-89EF-DED3B6A350ED}"/>
                </a:ext>
              </a:extLst>
            </p:cNvPr>
            <p:cNvSpPr txBox="1"/>
            <p:nvPr/>
          </p:nvSpPr>
          <p:spPr>
            <a:xfrm>
              <a:off x="8447888" y="4675947"/>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2013-03-31</a:t>
              </a:r>
              <a:endParaRPr lang="ja-JP" altLang="en-US" sz="1354" dirty="0"/>
            </a:p>
          </p:txBody>
        </p:sp>
        <p:sp>
          <p:nvSpPr>
            <p:cNvPr id="77" name="テキスト ボックス 76">
              <a:extLst>
                <a:ext uri="{FF2B5EF4-FFF2-40B4-BE49-F238E27FC236}">
                  <a16:creationId xmlns:a16="http://schemas.microsoft.com/office/drawing/2014/main" id="{62EA87AC-C965-45EF-B0AD-78B0288A5EDB}"/>
                </a:ext>
              </a:extLst>
            </p:cNvPr>
            <p:cNvSpPr txBox="1"/>
            <p:nvPr/>
          </p:nvSpPr>
          <p:spPr>
            <a:xfrm>
              <a:off x="7914495"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2013-04-01</a:t>
              </a:r>
              <a:endParaRPr lang="ja-JP" altLang="en-US" sz="1354" dirty="0"/>
            </a:p>
          </p:txBody>
        </p:sp>
        <p:sp>
          <p:nvSpPr>
            <p:cNvPr id="78" name="テキスト ボックス 77">
              <a:extLst>
                <a:ext uri="{FF2B5EF4-FFF2-40B4-BE49-F238E27FC236}">
                  <a16:creationId xmlns:a16="http://schemas.microsoft.com/office/drawing/2014/main" id="{2E432FC9-4D0A-4C44-8723-0BDF9169C117}"/>
                </a:ext>
              </a:extLst>
            </p:cNvPr>
            <p:cNvSpPr txBox="1"/>
            <p:nvPr/>
          </p:nvSpPr>
          <p:spPr>
            <a:xfrm>
              <a:off x="9107391" y="5341940"/>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2016-03-31</a:t>
              </a:r>
              <a:endParaRPr lang="ja-JP" altLang="en-US" sz="1354" dirty="0"/>
            </a:p>
          </p:txBody>
        </p:sp>
        <p:sp>
          <p:nvSpPr>
            <p:cNvPr id="79" name="テキスト ボックス 78">
              <a:extLst>
                <a:ext uri="{FF2B5EF4-FFF2-40B4-BE49-F238E27FC236}">
                  <a16:creationId xmlns:a16="http://schemas.microsoft.com/office/drawing/2014/main" id="{CA0D6510-ADDB-45D2-AFC1-C4E1F3DBD29A}"/>
                </a:ext>
              </a:extLst>
            </p:cNvPr>
            <p:cNvSpPr txBox="1"/>
            <p:nvPr/>
          </p:nvSpPr>
          <p:spPr>
            <a:xfrm>
              <a:off x="8559564"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2016-04-01</a:t>
              </a:r>
              <a:endParaRPr lang="ja-JP" altLang="en-US" sz="1354" dirty="0"/>
            </a:p>
          </p:txBody>
        </p:sp>
        <p:sp>
          <p:nvSpPr>
            <p:cNvPr id="80" name="テキスト ボックス 79">
              <a:extLst>
                <a:ext uri="{FF2B5EF4-FFF2-40B4-BE49-F238E27FC236}">
                  <a16:creationId xmlns:a16="http://schemas.microsoft.com/office/drawing/2014/main" id="{2FC09723-B735-4824-907C-5649BDAA7F15}"/>
                </a:ext>
              </a:extLst>
            </p:cNvPr>
            <p:cNvSpPr txBox="1"/>
            <p:nvPr/>
          </p:nvSpPr>
          <p:spPr>
            <a:xfrm>
              <a:off x="9689910" y="6008708"/>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2019-03-31</a:t>
              </a:r>
              <a:endParaRPr lang="ja-JP" altLang="en-US" sz="1354" dirty="0"/>
            </a:p>
          </p:txBody>
        </p:sp>
        <p:sp>
          <p:nvSpPr>
            <p:cNvPr id="81" name="テキスト ボックス 80">
              <a:extLst>
                <a:ext uri="{FF2B5EF4-FFF2-40B4-BE49-F238E27FC236}">
                  <a16:creationId xmlns:a16="http://schemas.microsoft.com/office/drawing/2014/main" id="{5F7A56F7-8649-4470-AE47-43CC7BFBAB66}"/>
                </a:ext>
              </a:extLst>
            </p:cNvPr>
            <p:cNvSpPr txBox="1"/>
            <p:nvPr/>
          </p:nvSpPr>
          <p:spPr>
            <a:xfrm>
              <a:off x="9323840" y="6698965"/>
              <a:ext cx="1197764" cy="300723"/>
            </a:xfrm>
            <a:prstGeom prst="rect">
              <a:avLst/>
            </a:prstGeom>
            <a:noFill/>
          </p:spPr>
          <p:txBody>
            <a:bodyPr wrap="none" rtlCol="0">
              <a:spAutoFit/>
            </a:bodyPr>
            <a:lstStyle/>
            <a:p>
              <a:r>
                <a:rPr lang="en-US" altLang="ja-JP" sz="1354" dirty="0">
                  <a:latin typeface="Meiryo UI" panose="020B0604030504040204" pitchFamily="50" charset="-128"/>
                  <a:ea typeface="Meiryo UI" panose="020B0604030504040204" pitchFamily="50" charset="-128"/>
                </a:rPr>
                <a:t>2019-04-01</a:t>
              </a:r>
              <a:endParaRPr lang="ja-JP" altLang="en-US" sz="1354" dirty="0"/>
            </a:p>
          </p:txBody>
        </p:sp>
        <p:sp>
          <p:nvSpPr>
            <p:cNvPr id="82" name="テキスト ボックス 81">
              <a:extLst>
                <a:ext uri="{FF2B5EF4-FFF2-40B4-BE49-F238E27FC236}">
                  <a16:creationId xmlns:a16="http://schemas.microsoft.com/office/drawing/2014/main" id="{CD22C62A-1F5A-48A1-B9C6-8C42F13CF713}"/>
                </a:ext>
              </a:extLst>
            </p:cNvPr>
            <p:cNvSpPr txBox="1"/>
            <p:nvPr/>
          </p:nvSpPr>
          <p:spPr>
            <a:xfrm>
              <a:off x="10462440" y="6698965"/>
              <a:ext cx="530915" cy="300723"/>
            </a:xfrm>
            <a:prstGeom prst="rect">
              <a:avLst/>
            </a:prstGeom>
            <a:noFill/>
          </p:spPr>
          <p:txBody>
            <a:bodyPr wrap="none" rtlCol="0">
              <a:spAutoFit/>
            </a:bodyPr>
            <a:lstStyle/>
            <a:p>
              <a:r>
                <a:rPr lang="ja-JP" altLang="en-US" sz="1354" dirty="0">
                  <a:latin typeface="Meiryo UI" panose="020B0604030504040204" pitchFamily="50" charset="-128"/>
                  <a:ea typeface="Meiryo UI" panose="020B0604030504040204" pitchFamily="50" charset="-128"/>
                </a:rPr>
                <a:t>未定</a:t>
              </a:r>
              <a:endParaRPr lang="ja-JP" altLang="en-US" sz="1354" dirty="0"/>
            </a:p>
          </p:txBody>
        </p:sp>
        <p:cxnSp>
          <p:nvCxnSpPr>
            <p:cNvPr id="83" name="直線矢印コネクタ 82">
              <a:extLst>
                <a:ext uri="{FF2B5EF4-FFF2-40B4-BE49-F238E27FC236}">
                  <a16:creationId xmlns:a16="http://schemas.microsoft.com/office/drawing/2014/main" id="{D54CA7A4-6B1A-4420-9B70-426368A0E358}"/>
                </a:ext>
              </a:extLst>
            </p:cNvPr>
            <p:cNvCxnSpPr>
              <a:cxnSpLocks/>
            </p:cNvCxnSpPr>
            <p:nvPr/>
          </p:nvCxnSpPr>
          <p:spPr>
            <a:xfrm flipV="1">
              <a:off x="11399036" y="4896208"/>
              <a:ext cx="0" cy="1689969"/>
            </a:xfrm>
            <a:prstGeom prst="straightConnector1">
              <a:avLst/>
            </a:prstGeom>
            <a:ln w="50800" cap="rnd">
              <a:solidFill>
                <a:schemeClr val="bg1">
                  <a:lumMod val="6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56ED6F21-9471-4427-AA98-817E69824E3E}"/>
                </a:ext>
              </a:extLst>
            </p:cNvPr>
            <p:cNvSpPr txBox="1"/>
            <p:nvPr/>
          </p:nvSpPr>
          <p:spPr>
            <a:xfrm>
              <a:off x="11476635" y="4652204"/>
              <a:ext cx="393056" cy="1996700"/>
            </a:xfrm>
            <a:prstGeom prst="rect">
              <a:avLst/>
            </a:prstGeom>
            <a:noFill/>
          </p:spPr>
          <p:txBody>
            <a:bodyPr vert="eaVert" wrap="none" rtlCol="0">
              <a:spAutoFit/>
            </a:bodyPr>
            <a:lstStyle/>
            <a:p>
              <a:r>
                <a:rPr lang="ja-JP" altLang="en-US" sz="1354" b="1" dirty="0">
                  <a:solidFill>
                    <a:srgbClr val="4B4B4B"/>
                  </a:solidFill>
                  <a:latin typeface="Meiryo UI" panose="020B0604030504040204" pitchFamily="50" charset="-128"/>
                  <a:ea typeface="Meiryo UI" panose="020B0604030504040204" pitchFamily="50" charset="-128"/>
                </a:rPr>
                <a:t>古いデータは無効になる</a:t>
              </a:r>
              <a:endParaRPr lang="ja-JP" altLang="en-US" sz="1354" dirty="0"/>
            </a:p>
          </p:txBody>
        </p:sp>
        <p:sp>
          <p:nvSpPr>
            <p:cNvPr id="95" name="乗算記号 94">
              <a:extLst>
                <a:ext uri="{FF2B5EF4-FFF2-40B4-BE49-F238E27FC236}">
                  <a16:creationId xmlns:a16="http://schemas.microsoft.com/office/drawing/2014/main" id="{253BAA6A-27F4-446E-8E5A-C706B6A68324}"/>
                </a:ext>
              </a:extLst>
            </p:cNvPr>
            <p:cNvSpPr/>
            <p:nvPr/>
          </p:nvSpPr>
          <p:spPr>
            <a:xfrm>
              <a:off x="7989925" y="4903486"/>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pic>
          <p:nvPicPr>
            <p:cNvPr id="97" name="グラフィックス 96">
              <a:extLst>
                <a:ext uri="{FF2B5EF4-FFF2-40B4-BE49-F238E27FC236}">
                  <a16:creationId xmlns:a16="http://schemas.microsoft.com/office/drawing/2014/main" id="{A2E41995-5506-4209-A9BC-BE67EA81EA8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67828" y="3914339"/>
              <a:ext cx="435622" cy="435622"/>
            </a:xfrm>
            <a:prstGeom prst="rect">
              <a:avLst/>
            </a:prstGeom>
          </p:spPr>
        </p:pic>
        <p:pic>
          <p:nvPicPr>
            <p:cNvPr id="99" name="グラフィックス 98">
              <a:extLst>
                <a:ext uri="{FF2B5EF4-FFF2-40B4-BE49-F238E27FC236}">
                  <a16:creationId xmlns:a16="http://schemas.microsoft.com/office/drawing/2014/main" id="{C5A9250A-F136-4D35-9DAE-2C04BB4916A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93724" y="3982505"/>
              <a:ext cx="344774" cy="344774"/>
            </a:xfrm>
            <a:prstGeom prst="rect">
              <a:avLst/>
            </a:prstGeom>
          </p:spPr>
        </p:pic>
        <p:sp>
          <p:nvSpPr>
            <p:cNvPr id="85" name="テキスト ボックス 84">
              <a:extLst>
                <a:ext uri="{FF2B5EF4-FFF2-40B4-BE49-F238E27FC236}">
                  <a16:creationId xmlns:a16="http://schemas.microsoft.com/office/drawing/2014/main" id="{9526F1BF-36C9-482B-91AC-AFC3EDD6ABB9}"/>
                </a:ext>
              </a:extLst>
            </p:cNvPr>
            <p:cNvSpPr txBox="1"/>
            <p:nvPr/>
          </p:nvSpPr>
          <p:spPr>
            <a:xfrm>
              <a:off x="457981" y="7001339"/>
              <a:ext cx="2258952" cy="243913"/>
            </a:xfrm>
            <a:prstGeom prst="rect">
              <a:avLst/>
            </a:prstGeom>
            <a:noFill/>
          </p:spPr>
          <p:txBody>
            <a:bodyPr wrap="none" rtlCol="0">
              <a:spAutoFit/>
            </a:bodyPr>
            <a:lstStyle/>
            <a:p>
              <a:r>
                <a:rPr lang="en-US" altLang="ja-JP" sz="985" b="1" dirty="0">
                  <a:latin typeface="Meiryo UI"/>
                  <a:ea typeface="Meiryo UI"/>
                </a:rPr>
                <a:t>#</a:t>
              </a:r>
              <a:r>
                <a:rPr lang="en-US" altLang="ja-JP" sz="985" dirty="0">
                  <a:latin typeface="Meiryo UI"/>
                  <a:ea typeface="Meiryo UI"/>
                </a:rPr>
                <a:t>11170 </a:t>
              </a:r>
              <a:r>
                <a:rPr lang="ja-JP" altLang="en-US" sz="985" dirty="0">
                  <a:latin typeface="Meiryo UI"/>
                  <a:ea typeface="Meiryo UI"/>
                </a:rPr>
                <a:t>データセットの対象期間</a:t>
              </a:r>
              <a:r>
                <a:rPr lang="en-US" altLang="ja-JP" sz="985" dirty="0">
                  <a:latin typeface="Meiryo UI"/>
                  <a:ea typeface="Meiryo UI"/>
                </a:rPr>
                <a:t>(</a:t>
              </a:r>
              <a:r>
                <a:rPr lang="ja-JP" altLang="en-US" sz="985" dirty="0">
                  <a:latin typeface="Meiryo UI"/>
                  <a:ea typeface="Meiryo UI"/>
                </a:rPr>
                <a:t>開始</a:t>
              </a:r>
              <a:r>
                <a:rPr lang="en-US" altLang="ja-JP" sz="985" dirty="0">
                  <a:latin typeface="Meiryo UI"/>
                  <a:ea typeface="Meiryo UI"/>
                </a:rPr>
                <a:t>)</a:t>
              </a:r>
            </a:p>
          </p:txBody>
        </p:sp>
        <p:sp>
          <p:nvSpPr>
            <p:cNvPr id="88" name="テキスト ボックス 87">
              <a:extLst>
                <a:ext uri="{FF2B5EF4-FFF2-40B4-BE49-F238E27FC236}">
                  <a16:creationId xmlns:a16="http://schemas.microsoft.com/office/drawing/2014/main" id="{C93E810A-9EBE-4CEC-92E0-07A787E679EB}"/>
                </a:ext>
              </a:extLst>
            </p:cNvPr>
            <p:cNvSpPr txBox="1"/>
            <p:nvPr/>
          </p:nvSpPr>
          <p:spPr>
            <a:xfrm>
              <a:off x="3291287" y="6992007"/>
              <a:ext cx="2254143" cy="243913"/>
            </a:xfrm>
            <a:prstGeom prst="rect">
              <a:avLst/>
            </a:prstGeom>
            <a:noFill/>
          </p:spPr>
          <p:txBody>
            <a:bodyPr wrap="none" rtlCol="0">
              <a:spAutoFit/>
            </a:bodyPr>
            <a:lstStyle/>
            <a:p>
              <a:r>
                <a:rPr lang="en-US" altLang="ja-JP" sz="985" dirty="0">
                  <a:latin typeface="Meiryo UI"/>
                  <a:ea typeface="Meiryo UI"/>
                </a:rPr>
                <a:t>#11180 </a:t>
              </a:r>
              <a:r>
                <a:rPr lang="ja-JP" altLang="en-US" sz="985" dirty="0">
                  <a:latin typeface="Meiryo UI"/>
                  <a:ea typeface="Meiryo UI"/>
                </a:rPr>
                <a:t>データセットの対象期間</a:t>
              </a:r>
              <a:r>
                <a:rPr lang="en-US" altLang="ja-JP" sz="985" dirty="0">
                  <a:latin typeface="Meiryo UI"/>
                  <a:ea typeface="Meiryo UI"/>
                </a:rPr>
                <a:t>(</a:t>
              </a:r>
              <a:r>
                <a:rPr lang="ja-JP" altLang="en-US" sz="985" dirty="0">
                  <a:latin typeface="Meiryo UI"/>
                  <a:ea typeface="Meiryo UI"/>
                </a:rPr>
                <a:t>終了</a:t>
              </a:r>
              <a:r>
                <a:rPr lang="en-US" altLang="ja-JP" sz="985" dirty="0">
                  <a:latin typeface="Meiryo UI"/>
                  <a:ea typeface="Meiryo UI"/>
                </a:rPr>
                <a:t>)</a:t>
              </a:r>
              <a:endParaRPr lang="ja-JP" altLang="en-US" sz="985" dirty="0">
                <a:latin typeface="Meiryo UI"/>
                <a:ea typeface="Meiryo UI"/>
              </a:endParaRPr>
            </a:p>
          </p:txBody>
        </p:sp>
        <p:sp>
          <p:nvSpPr>
            <p:cNvPr id="93" name="テキスト ボックス 92">
              <a:extLst>
                <a:ext uri="{FF2B5EF4-FFF2-40B4-BE49-F238E27FC236}">
                  <a16:creationId xmlns:a16="http://schemas.microsoft.com/office/drawing/2014/main" id="{9B6215EC-3215-4B7E-9E6A-EC4BC83CEFE5}"/>
                </a:ext>
              </a:extLst>
            </p:cNvPr>
            <p:cNvSpPr txBox="1"/>
            <p:nvPr/>
          </p:nvSpPr>
          <p:spPr>
            <a:xfrm>
              <a:off x="9399709" y="6992903"/>
              <a:ext cx="1627369" cy="243913"/>
            </a:xfrm>
            <a:prstGeom prst="rect">
              <a:avLst/>
            </a:prstGeom>
            <a:noFill/>
          </p:spPr>
          <p:txBody>
            <a:bodyPr wrap="none" rtlCol="0">
              <a:spAutoFit/>
            </a:bodyPr>
            <a:lstStyle/>
            <a:p>
              <a:r>
                <a:rPr lang="en-US" altLang="ja-JP" sz="985" b="1" dirty="0">
                  <a:latin typeface="Meiryo UI"/>
                  <a:ea typeface="Meiryo UI"/>
                </a:rPr>
                <a:t>#</a:t>
              </a:r>
              <a:r>
                <a:rPr lang="en-US" altLang="ja-JP" sz="985" dirty="0">
                  <a:latin typeface="Meiryo UI"/>
                  <a:ea typeface="Meiryo UI"/>
                </a:rPr>
                <a:t>13080 </a:t>
              </a:r>
              <a:r>
                <a:rPr lang="ja-JP" altLang="en-US" sz="985" dirty="0">
                  <a:latin typeface="Meiryo UI"/>
                  <a:ea typeface="Meiryo UI"/>
                </a:rPr>
                <a:t>データの有効期間</a:t>
              </a:r>
              <a:endParaRPr lang="en-US" altLang="ja-JP" sz="985" dirty="0">
                <a:latin typeface="Meiryo UI"/>
                <a:ea typeface="Meiryo UI"/>
              </a:endParaRPr>
            </a:p>
          </p:txBody>
        </p:sp>
        <p:sp>
          <p:nvSpPr>
            <p:cNvPr id="84" name="テキスト ボックス 83">
              <a:extLst>
                <a:ext uri="{FF2B5EF4-FFF2-40B4-BE49-F238E27FC236}">
                  <a16:creationId xmlns:a16="http://schemas.microsoft.com/office/drawing/2014/main" id="{3E1A6261-5710-40AF-99D4-DC9496C92017}"/>
                </a:ext>
              </a:extLst>
            </p:cNvPr>
            <p:cNvSpPr txBox="1"/>
            <p:nvPr/>
          </p:nvSpPr>
          <p:spPr>
            <a:xfrm>
              <a:off x="795654" y="6638612"/>
              <a:ext cx="1284326" cy="395493"/>
            </a:xfrm>
            <a:prstGeom prst="rect">
              <a:avLst/>
            </a:prstGeom>
            <a:noFill/>
          </p:spPr>
          <p:txBody>
            <a:bodyPr wrap="none" rtlCol="0">
              <a:spAutoFit/>
            </a:bodyPr>
            <a:lstStyle/>
            <a:p>
              <a:r>
                <a:rPr lang="ja-JP" altLang="en-US" sz="985" b="1" dirty="0">
                  <a:latin typeface="Meiryo UI"/>
                  <a:ea typeface="Meiryo UI"/>
                </a:rPr>
                <a:t>開始時期を修正</a:t>
              </a:r>
              <a:endParaRPr lang="en-US" altLang="ja-JP" sz="985" b="1" dirty="0">
                <a:latin typeface="Meiryo UI"/>
                <a:ea typeface="Meiryo UI"/>
              </a:endParaRPr>
            </a:p>
            <a:p>
              <a:r>
                <a:rPr lang="ja-JP" altLang="en-US" sz="985" b="1" dirty="0">
                  <a:latin typeface="Meiryo UI"/>
                  <a:ea typeface="Meiryo UI"/>
                </a:rPr>
                <a:t>（古い配信を削除）</a:t>
              </a:r>
              <a:endParaRPr lang="en-US" altLang="ja-JP" sz="985" dirty="0">
                <a:latin typeface="Meiryo UI"/>
                <a:ea typeface="Meiryo UI"/>
              </a:endParaRPr>
            </a:p>
          </p:txBody>
        </p:sp>
        <p:sp>
          <p:nvSpPr>
            <p:cNvPr id="30" name="楕円 29">
              <a:extLst>
                <a:ext uri="{FF2B5EF4-FFF2-40B4-BE49-F238E27FC236}">
                  <a16:creationId xmlns:a16="http://schemas.microsoft.com/office/drawing/2014/main" id="{E55DCBB7-09D7-4EC4-A212-7AD2E5F79BEC}"/>
                </a:ext>
              </a:extLst>
            </p:cNvPr>
            <p:cNvSpPr/>
            <p:nvPr/>
          </p:nvSpPr>
          <p:spPr>
            <a:xfrm>
              <a:off x="2359285" y="5163778"/>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3" name="楕円 102">
              <a:extLst>
                <a:ext uri="{FF2B5EF4-FFF2-40B4-BE49-F238E27FC236}">
                  <a16:creationId xmlns:a16="http://schemas.microsoft.com/office/drawing/2014/main" id="{978286FC-9505-4074-9D99-E495D47D48ED}"/>
                </a:ext>
              </a:extLst>
            </p:cNvPr>
            <p:cNvSpPr/>
            <p:nvPr/>
          </p:nvSpPr>
          <p:spPr>
            <a:xfrm>
              <a:off x="2359285" y="5831993"/>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4" name="楕円 103">
              <a:extLst>
                <a:ext uri="{FF2B5EF4-FFF2-40B4-BE49-F238E27FC236}">
                  <a16:creationId xmlns:a16="http://schemas.microsoft.com/office/drawing/2014/main" id="{6DAB0AD4-D172-4E63-9945-17FE70CFF9DE}"/>
                </a:ext>
              </a:extLst>
            </p:cNvPr>
            <p:cNvSpPr/>
            <p:nvPr/>
          </p:nvSpPr>
          <p:spPr>
            <a:xfrm>
              <a:off x="3209209" y="5831993"/>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5" name="楕円 104">
              <a:extLst>
                <a:ext uri="{FF2B5EF4-FFF2-40B4-BE49-F238E27FC236}">
                  <a16:creationId xmlns:a16="http://schemas.microsoft.com/office/drawing/2014/main" id="{8F471FB5-1C82-4EB7-8073-41BACE0B2664}"/>
                </a:ext>
              </a:extLst>
            </p:cNvPr>
            <p:cNvSpPr/>
            <p:nvPr/>
          </p:nvSpPr>
          <p:spPr>
            <a:xfrm>
              <a:off x="3209209" y="6506071"/>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6" name="楕円 105">
              <a:extLst>
                <a:ext uri="{FF2B5EF4-FFF2-40B4-BE49-F238E27FC236}">
                  <a16:creationId xmlns:a16="http://schemas.microsoft.com/office/drawing/2014/main" id="{A3B7770F-F972-448F-9F3C-D34A13E43A84}"/>
                </a:ext>
              </a:extLst>
            </p:cNvPr>
            <p:cNvSpPr/>
            <p:nvPr/>
          </p:nvSpPr>
          <p:spPr>
            <a:xfrm>
              <a:off x="4041547" y="6506071"/>
              <a:ext cx="180485" cy="180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98" name="直線矢印コネクタ 97">
              <a:extLst>
                <a:ext uri="{FF2B5EF4-FFF2-40B4-BE49-F238E27FC236}">
                  <a16:creationId xmlns:a16="http://schemas.microsoft.com/office/drawing/2014/main" id="{902BE519-E8A0-4D16-9360-15D9183DCBF1}"/>
                </a:ext>
              </a:extLst>
            </p:cNvPr>
            <p:cNvCxnSpPr>
              <a:cxnSpLocks/>
            </p:cNvCxnSpPr>
            <p:nvPr/>
          </p:nvCxnSpPr>
          <p:spPr>
            <a:xfrm flipH="1">
              <a:off x="7630041" y="5254020"/>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F36CF2A4-9EC5-4B47-96A3-5050E25C313D}"/>
                </a:ext>
              </a:extLst>
            </p:cNvPr>
            <p:cNvCxnSpPr>
              <a:cxnSpLocks/>
            </p:cNvCxnSpPr>
            <p:nvPr/>
          </p:nvCxnSpPr>
          <p:spPr>
            <a:xfrm flipH="1">
              <a:off x="8756999" y="5254020"/>
              <a:ext cx="621940"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3C014987-97AB-47AD-A67A-E67721EEA2A7}"/>
                </a:ext>
              </a:extLst>
            </p:cNvPr>
            <p:cNvCxnSpPr>
              <a:cxnSpLocks/>
            </p:cNvCxnSpPr>
            <p:nvPr/>
          </p:nvCxnSpPr>
          <p:spPr>
            <a:xfrm flipH="1">
              <a:off x="7630041" y="5920890"/>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0786E95E-6A89-4D4F-A4EA-D56C07BFD04F}"/>
                </a:ext>
              </a:extLst>
            </p:cNvPr>
            <p:cNvCxnSpPr>
              <a:cxnSpLocks/>
            </p:cNvCxnSpPr>
            <p:nvPr/>
          </p:nvCxnSpPr>
          <p:spPr>
            <a:xfrm flipH="1">
              <a:off x="8756999" y="5920890"/>
              <a:ext cx="621940"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832BFA4B-1E70-43BD-9F0B-C654C7D470B4}"/>
                </a:ext>
              </a:extLst>
            </p:cNvPr>
            <p:cNvCxnSpPr>
              <a:cxnSpLocks/>
            </p:cNvCxnSpPr>
            <p:nvPr/>
          </p:nvCxnSpPr>
          <p:spPr>
            <a:xfrm flipH="1">
              <a:off x="9378939" y="5924670"/>
              <a:ext cx="621942" cy="0"/>
            </a:xfrm>
            <a:prstGeom prst="straightConnector1">
              <a:avLst/>
            </a:prstGeom>
            <a:ln w="50800" cap="rnd">
              <a:solidFill>
                <a:srgbClr val="4B4B4B"/>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A9F61BFA-1F45-4B0F-9691-10C2F675953B}"/>
                </a:ext>
              </a:extLst>
            </p:cNvPr>
            <p:cNvCxnSpPr>
              <a:cxnSpLocks/>
            </p:cNvCxnSpPr>
            <p:nvPr/>
          </p:nvCxnSpPr>
          <p:spPr>
            <a:xfrm flipH="1">
              <a:off x="7630041" y="6591542"/>
              <a:ext cx="1126959"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A639E23-08C6-40C9-90EE-4FA698B6AADA}"/>
                </a:ext>
              </a:extLst>
            </p:cNvPr>
            <p:cNvCxnSpPr>
              <a:cxnSpLocks/>
            </p:cNvCxnSpPr>
            <p:nvPr/>
          </p:nvCxnSpPr>
          <p:spPr>
            <a:xfrm flipH="1">
              <a:off x="8756999" y="6591542"/>
              <a:ext cx="621940"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079113AD-7273-4F36-A8DD-1401B3945459}"/>
                </a:ext>
              </a:extLst>
            </p:cNvPr>
            <p:cNvCxnSpPr>
              <a:cxnSpLocks/>
            </p:cNvCxnSpPr>
            <p:nvPr/>
          </p:nvCxnSpPr>
          <p:spPr>
            <a:xfrm flipH="1">
              <a:off x="9378939" y="6595321"/>
              <a:ext cx="621942" cy="0"/>
            </a:xfrm>
            <a:prstGeom prst="straightConnector1">
              <a:avLst/>
            </a:prstGeom>
            <a:ln w="5080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0B336F6-2105-4685-BF4F-1A7B695539DF}"/>
                </a:ext>
              </a:extLst>
            </p:cNvPr>
            <p:cNvCxnSpPr>
              <a:cxnSpLocks/>
            </p:cNvCxnSpPr>
            <p:nvPr/>
          </p:nvCxnSpPr>
          <p:spPr>
            <a:xfrm flipH="1">
              <a:off x="10000882" y="6595321"/>
              <a:ext cx="621938" cy="0"/>
            </a:xfrm>
            <a:prstGeom prst="straightConnector1">
              <a:avLst/>
            </a:prstGeom>
            <a:ln w="50800" cap="rnd">
              <a:solidFill>
                <a:srgbClr val="4B4B4B"/>
              </a:solidFill>
              <a:round/>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乗算記号 108">
              <a:extLst>
                <a:ext uri="{FF2B5EF4-FFF2-40B4-BE49-F238E27FC236}">
                  <a16:creationId xmlns:a16="http://schemas.microsoft.com/office/drawing/2014/main" id="{63DBB538-5DE7-42AE-994A-4151D8D0F81D}"/>
                </a:ext>
              </a:extLst>
            </p:cNvPr>
            <p:cNvSpPr/>
            <p:nvPr/>
          </p:nvSpPr>
          <p:spPr>
            <a:xfrm>
              <a:off x="7989925" y="557397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0" name="乗算記号 109">
              <a:extLst>
                <a:ext uri="{FF2B5EF4-FFF2-40B4-BE49-F238E27FC236}">
                  <a16:creationId xmlns:a16="http://schemas.microsoft.com/office/drawing/2014/main" id="{9EA8546B-6503-493D-951D-90CFEDB9D265}"/>
                </a:ext>
              </a:extLst>
            </p:cNvPr>
            <p:cNvSpPr/>
            <p:nvPr/>
          </p:nvSpPr>
          <p:spPr>
            <a:xfrm>
              <a:off x="7989925"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1" name="乗算記号 110">
              <a:extLst>
                <a:ext uri="{FF2B5EF4-FFF2-40B4-BE49-F238E27FC236}">
                  <a16:creationId xmlns:a16="http://schemas.microsoft.com/office/drawing/2014/main" id="{6CC9D7C2-B1EB-4CD9-9B5C-DFEAE0522458}"/>
                </a:ext>
              </a:extLst>
            </p:cNvPr>
            <p:cNvSpPr/>
            <p:nvPr/>
          </p:nvSpPr>
          <p:spPr>
            <a:xfrm>
              <a:off x="8881537" y="557397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2" name="乗算記号 111">
              <a:extLst>
                <a:ext uri="{FF2B5EF4-FFF2-40B4-BE49-F238E27FC236}">
                  <a16:creationId xmlns:a16="http://schemas.microsoft.com/office/drawing/2014/main" id="{54244681-CD13-48ED-9EE1-2B941EDD3A31}"/>
                </a:ext>
              </a:extLst>
            </p:cNvPr>
            <p:cNvSpPr/>
            <p:nvPr/>
          </p:nvSpPr>
          <p:spPr>
            <a:xfrm>
              <a:off x="8881537"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13" name="乗算記号 112">
              <a:extLst>
                <a:ext uri="{FF2B5EF4-FFF2-40B4-BE49-F238E27FC236}">
                  <a16:creationId xmlns:a16="http://schemas.microsoft.com/office/drawing/2014/main" id="{00D7B900-DD70-4333-B747-8C9E6B0B21CD}"/>
                </a:ext>
              </a:extLst>
            </p:cNvPr>
            <p:cNvSpPr/>
            <p:nvPr/>
          </p:nvSpPr>
          <p:spPr>
            <a:xfrm>
              <a:off x="9524169" y="6244629"/>
              <a:ext cx="340583" cy="340583"/>
            </a:xfrm>
            <a:prstGeom prst="mathMultiply">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cxnSp>
          <p:nvCxnSpPr>
            <p:cNvPr id="114" name="直線矢印コネクタ 113">
              <a:extLst>
                <a:ext uri="{FF2B5EF4-FFF2-40B4-BE49-F238E27FC236}">
                  <a16:creationId xmlns:a16="http://schemas.microsoft.com/office/drawing/2014/main" id="{27B34116-3C4B-49F8-817E-E236C5CECE50}"/>
                </a:ext>
              </a:extLst>
            </p:cNvPr>
            <p:cNvCxnSpPr>
              <a:cxnSpLocks/>
            </p:cNvCxnSpPr>
            <p:nvPr/>
          </p:nvCxnSpPr>
          <p:spPr>
            <a:xfrm flipV="1">
              <a:off x="5459344" y="4852968"/>
              <a:ext cx="0" cy="1689969"/>
            </a:xfrm>
            <a:prstGeom prst="straightConnector1">
              <a:avLst/>
            </a:prstGeom>
            <a:ln w="50800" cap="rnd">
              <a:solidFill>
                <a:schemeClr val="bg1">
                  <a:lumMod val="6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0" name="正方形/長方形 89">
            <a:extLst>
              <a:ext uri="{FF2B5EF4-FFF2-40B4-BE49-F238E27FC236}">
                <a16:creationId xmlns:a16="http://schemas.microsoft.com/office/drawing/2014/main" id="{C91CB74E-51B7-4891-AE61-2628C6B8F31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：「データセットの対象期間」、「データの有効期間」</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タイトル 4">
            <a:extLst>
              <a:ext uri="{FF2B5EF4-FFF2-40B4-BE49-F238E27FC236}">
                <a16:creationId xmlns:a16="http://schemas.microsoft.com/office/drawing/2014/main" id="{073905AC-8A27-4466-8E0E-57C25E8F71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92" name="正方形/長方形 91">
            <a:extLst>
              <a:ext uri="{FF2B5EF4-FFF2-40B4-BE49-F238E27FC236}">
                <a16:creationId xmlns:a16="http://schemas.microsoft.com/office/drawing/2014/main" id="{7CB657A1-8E57-4F19-90AB-94DD3888B2D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096249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424B92E2-CD79-41F1-A580-64CA31B527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4310" y="1299258"/>
            <a:ext cx="10083390" cy="5412714"/>
          </a:xfrm>
          <a:prstGeom prst="rect">
            <a:avLst/>
          </a:prstGeom>
        </p:spPr>
      </p:pic>
      <p:sp>
        <p:nvSpPr>
          <p:cNvPr id="4" name="吹き出し: 四角形 3">
            <a:extLst>
              <a:ext uri="{FF2B5EF4-FFF2-40B4-BE49-F238E27FC236}">
                <a16:creationId xmlns:a16="http://schemas.microsoft.com/office/drawing/2014/main" id="{EC5DDC8C-5172-479C-9178-CF2190B1DB79}"/>
              </a:ext>
            </a:extLst>
          </p:cNvPr>
          <p:cNvSpPr/>
          <p:nvPr/>
        </p:nvSpPr>
        <p:spPr bwMode="auto">
          <a:xfrm>
            <a:off x="3490333" y="4656183"/>
            <a:ext cx="3843172" cy="1470151"/>
          </a:xfrm>
          <a:prstGeom prst="wedgeRectCallout">
            <a:avLst>
              <a:gd name="adj1" fmla="val -65197"/>
              <a:gd name="adj2" fmla="val 26215"/>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#11170 </a:t>
            </a:r>
            <a:r>
              <a:rPr lang="ja-JP" altLang="en-US" sz="1400" dirty="0">
                <a:solidFill>
                  <a:schemeClr val="tx1"/>
                </a:solidFill>
                <a:latin typeface="Meiryo UI" panose="020B0604030504040204" pitchFamily="50" charset="-128"/>
                <a:ea typeface="Meiryo UI" panose="020B0604030504040204" pitchFamily="50" charset="-128"/>
              </a:rPr>
              <a:t>データセットの対象期間（開始）</a:t>
            </a:r>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#11180 </a:t>
            </a:r>
            <a:r>
              <a:rPr lang="ja-JP" altLang="en-US" sz="1400" dirty="0">
                <a:solidFill>
                  <a:schemeClr val="tx1"/>
                </a:solidFill>
                <a:latin typeface="Meiryo UI" panose="020B0604030504040204" pitchFamily="50" charset="-128"/>
                <a:ea typeface="Meiryo UI" panose="020B0604030504040204" pitchFamily="50" charset="-128"/>
              </a:rPr>
              <a:t>データセットの対象期間（終了）</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・データセットが対象とする期間をカレンダーの</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アイコンより日付を選択します。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9CB9A0A8-17FE-46F1-B680-A85F87417CBD}"/>
              </a:ext>
            </a:extLst>
          </p:cNvPr>
          <p:cNvSpPr/>
          <p:nvPr/>
        </p:nvSpPr>
        <p:spPr>
          <a:xfrm>
            <a:off x="988993" y="4990048"/>
            <a:ext cx="2306658" cy="1137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9" name="四角形: 角を丸くする 8">
            <a:extLst>
              <a:ext uri="{FF2B5EF4-FFF2-40B4-BE49-F238E27FC236}">
                <a16:creationId xmlns:a16="http://schemas.microsoft.com/office/drawing/2014/main" id="{BF6398D4-36E9-44F6-B41E-607D84198C35}"/>
              </a:ext>
            </a:extLst>
          </p:cNvPr>
          <p:cNvSpPr/>
          <p:nvPr/>
        </p:nvSpPr>
        <p:spPr>
          <a:xfrm>
            <a:off x="265818" y="636780"/>
            <a:ext cx="11660364" cy="666769"/>
          </a:xfrm>
          <a:prstGeom prst="roundRect">
            <a:avLst>
              <a:gd name="adj" fmla="val 17017"/>
            </a:avLst>
          </a:prstGeom>
          <a:solidFill>
            <a:schemeClr val="bg1"/>
          </a:solid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dirty="0">
                <a:solidFill>
                  <a:schemeClr val="tx1"/>
                </a:solidFill>
                <a:latin typeface="Meiryo UI"/>
                <a:ea typeface="Meiryo UI"/>
              </a:rPr>
              <a:t>　「ケース①：データセットの対象期間のイメージ」で示した、対象期間についてデータカタログ作成ツールを用いて項目を入力する場合は、</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以下に示すイメージのようになります。</a:t>
            </a:r>
            <a:endParaRPr lang="en-US" altLang="ja-JP" sz="1600" dirty="0">
              <a:solidFill>
                <a:schemeClr val="tx1"/>
              </a:solidFill>
              <a:latin typeface="Meiryo UI"/>
              <a:ea typeface="Meiryo UI"/>
            </a:endParaRPr>
          </a:p>
        </p:txBody>
      </p:sp>
      <p:sp>
        <p:nvSpPr>
          <p:cNvPr id="10" name="正方形/長方形 9">
            <a:extLst>
              <a:ext uri="{FF2B5EF4-FFF2-40B4-BE49-F238E27FC236}">
                <a16:creationId xmlns:a16="http://schemas.microsoft.com/office/drawing/2014/main" id="{0FEDCADD-0705-4445-9B47-DD8D2AEB6E8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：「データセットの対象期間」の項目入力イメージ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7FA6F8F2-EC47-4209-B2FA-ABDBC3BCA2B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Tree>
    <p:extLst>
      <p:ext uri="{BB962C8B-B14F-4D97-AF65-F5344CB8AC3E}">
        <p14:creationId xmlns:p14="http://schemas.microsoft.com/office/powerpoint/2010/main" val="715572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B83FADD6-4C5B-4463-A978-C9BBA1A197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6240" y="1550891"/>
            <a:ext cx="9681499" cy="5114285"/>
          </a:xfrm>
          <a:prstGeom prst="rect">
            <a:avLst/>
          </a:prstGeom>
        </p:spPr>
      </p:pic>
      <p:sp>
        <p:nvSpPr>
          <p:cNvPr id="5" name="正方形/長方形 4">
            <a:extLst>
              <a:ext uri="{FF2B5EF4-FFF2-40B4-BE49-F238E27FC236}">
                <a16:creationId xmlns:a16="http://schemas.microsoft.com/office/drawing/2014/main" id="{C4E6C8EB-43A4-42A3-9F66-EFF6364EC245}"/>
              </a:ext>
            </a:extLst>
          </p:cNvPr>
          <p:cNvSpPr/>
          <p:nvPr/>
        </p:nvSpPr>
        <p:spPr>
          <a:xfrm>
            <a:off x="1141245" y="3102354"/>
            <a:ext cx="4230856" cy="3298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9" name="四角形: 角を丸くする 8">
            <a:extLst>
              <a:ext uri="{FF2B5EF4-FFF2-40B4-BE49-F238E27FC236}">
                <a16:creationId xmlns:a16="http://schemas.microsoft.com/office/drawing/2014/main" id="{DD1DCC9A-8218-4B1D-B050-F902B5EDBA11}"/>
              </a:ext>
            </a:extLst>
          </p:cNvPr>
          <p:cNvSpPr/>
          <p:nvPr/>
        </p:nvSpPr>
        <p:spPr>
          <a:xfrm>
            <a:off x="503500" y="693122"/>
            <a:ext cx="11660364" cy="666769"/>
          </a:xfrm>
          <a:prstGeom prst="roundRect">
            <a:avLst>
              <a:gd name="adj" fmla="val 17017"/>
            </a:avLst>
          </a:prstGeom>
          <a:solidFill>
            <a:schemeClr val="bg1"/>
          </a:solid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dirty="0">
                <a:latin typeface="Meiryo UI"/>
                <a:ea typeface="Meiryo UI"/>
              </a:rPr>
              <a:t>　「ケース②：データの有効期間のイメージ」で示した、有効期間についてデータカタログ作成ツールを用いて項目を入力する場合は、</a:t>
            </a:r>
            <a:endParaRPr lang="en-US" altLang="ja-JP" sz="1600" dirty="0">
              <a:latin typeface="Meiryo UI"/>
              <a:ea typeface="Meiryo UI"/>
            </a:endParaRPr>
          </a:p>
          <a:p>
            <a:r>
              <a:rPr lang="ja-JP" altLang="en-US" sz="1600" dirty="0">
                <a:latin typeface="Meiryo UI"/>
                <a:ea typeface="Meiryo UI"/>
              </a:rPr>
              <a:t>以下に示すイメージのようになります。</a:t>
            </a:r>
            <a:endParaRPr lang="en-US" altLang="ja-JP" sz="1600" dirty="0">
              <a:latin typeface="Meiryo UI"/>
              <a:ea typeface="Meiryo UI"/>
            </a:endParaRPr>
          </a:p>
          <a:p>
            <a:r>
              <a:rPr lang="ja-JP" altLang="en-US" sz="1600" dirty="0">
                <a:latin typeface="Meiryo UI"/>
                <a:ea typeface="Meiryo UI"/>
              </a:rPr>
              <a:t>　この有効期間については、自由記述も出来るようになっています。</a:t>
            </a:r>
            <a:endParaRPr lang="en-US" altLang="ja-JP" sz="1600" dirty="0">
              <a:latin typeface="Meiryo UI"/>
              <a:ea typeface="Meiryo UI"/>
            </a:endParaRPr>
          </a:p>
        </p:txBody>
      </p:sp>
      <p:sp>
        <p:nvSpPr>
          <p:cNvPr id="8" name="正方形/長方形 7">
            <a:extLst>
              <a:ext uri="{FF2B5EF4-FFF2-40B4-BE49-F238E27FC236}">
                <a16:creationId xmlns:a16="http://schemas.microsoft.com/office/drawing/2014/main" id="{8B53E1E3-2BEF-4411-93B6-3010C70415B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：「データセットの有効期間」の項目入力イメージ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4">
            <a:extLst>
              <a:ext uri="{FF2B5EF4-FFF2-40B4-BE49-F238E27FC236}">
                <a16:creationId xmlns:a16="http://schemas.microsoft.com/office/drawing/2014/main" id="{2E349192-0243-4499-9FCB-983D281FB32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4" name="吹き出し: 四角形 3">
            <a:extLst>
              <a:ext uri="{FF2B5EF4-FFF2-40B4-BE49-F238E27FC236}">
                <a16:creationId xmlns:a16="http://schemas.microsoft.com/office/drawing/2014/main" id="{0DD80AE5-78F0-482F-AC59-4F9162BE6B84}"/>
              </a:ext>
            </a:extLst>
          </p:cNvPr>
          <p:cNvSpPr/>
          <p:nvPr/>
        </p:nvSpPr>
        <p:spPr bwMode="auto">
          <a:xfrm>
            <a:off x="5896744" y="2638350"/>
            <a:ext cx="5495386" cy="3502442"/>
          </a:xfrm>
          <a:prstGeom prst="wedgeRectCallout">
            <a:avLst>
              <a:gd name="adj1" fmla="val -62230"/>
              <a:gd name="adj2" fmla="val 18266"/>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#13080 </a:t>
            </a:r>
            <a:r>
              <a:rPr lang="ja-JP" altLang="en-US" sz="1400" dirty="0">
                <a:solidFill>
                  <a:schemeClr val="tx1"/>
                </a:solidFill>
                <a:latin typeface="Meiryo UI" panose="020B0604030504040204" pitchFamily="50" charset="-128"/>
                <a:ea typeface="Meiryo UI" panose="020B0604030504040204" pitchFamily="50" charset="-128"/>
              </a:rPr>
              <a:t>データの有効期間</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・データの有効期間を定義する場合は、以下の</a:t>
            </a:r>
            <a:r>
              <a:rPr lang="en-US" altLang="ja-JP" sz="1400" dirty="0">
                <a:solidFill>
                  <a:schemeClr val="tx1"/>
                </a:solidFill>
                <a:latin typeface="Meiryo UI" panose="020B0604030504040204" pitchFamily="50" charset="-128"/>
                <a:ea typeface="Meiryo UI" panose="020B0604030504040204" pitchFamily="50" charset="-128"/>
              </a:rPr>
              <a:t>2</a:t>
            </a:r>
            <a:r>
              <a:rPr lang="ja-JP" altLang="en-US" sz="1400" dirty="0">
                <a:solidFill>
                  <a:schemeClr val="tx1"/>
                </a:solidFill>
                <a:latin typeface="Meiryo UI" panose="020B0604030504040204" pitchFamily="50" charset="-128"/>
                <a:ea typeface="Meiryo UI" panose="020B0604030504040204" pitchFamily="50" charset="-128"/>
              </a:rPr>
              <a:t>つの手順で行います。</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：「データの有効期間」の「▼」をクリックし、表示される一覧より</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「開始日・終了日」または「自由記述」のどちらかを選択します。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2</a:t>
            </a:r>
            <a:r>
              <a:rPr lang="ja-JP" altLang="en-US" sz="1400" dirty="0">
                <a:solidFill>
                  <a:schemeClr val="tx1"/>
                </a:solidFill>
                <a:latin typeface="Meiryo UI" panose="020B0604030504040204" pitchFamily="50" charset="-128"/>
                <a:ea typeface="Meiryo UI" panose="020B0604030504040204" pitchFamily="50" charset="-128"/>
              </a:rPr>
              <a:t>：手順</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で選択した結果にしたがい、以下のいずれかの手順で</a:t>
            </a:r>
            <a:br>
              <a:rPr lang="en-US" altLang="ja-JP" sz="1400" dirty="0">
                <a:solidFill>
                  <a:schemeClr val="tx1"/>
                </a:solidFill>
                <a:latin typeface="Meiryo UI" panose="020B0604030504040204" pitchFamily="50" charset="-128"/>
                <a:ea typeface="Meiryo UI" panose="020B0604030504040204" pitchFamily="50" charset="-128"/>
              </a:rPr>
            </a:br>
            <a:r>
              <a:rPr lang="ja-JP" altLang="en-US" sz="1400" dirty="0">
                <a:solidFill>
                  <a:schemeClr val="tx1"/>
                </a:solidFill>
                <a:latin typeface="Meiryo UI" panose="020B0604030504040204" pitchFamily="50" charset="-128"/>
                <a:ea typeface="Meiryo UI" panose="020B0604030504040204" pitchFamily="50" charset="-128"/>
              </a:rPr>
              <a:t>　　　　　 定義します。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rPr>
              <a:t>■「開始日・終了日」を選択した場合：</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カレンダーのアイコンより日付を選択します。</a:t>
            </a:r>
            <a:endParaRPr lang="en-US" altLang="ja-JP" sz="1400" dirty="0">
              <a:solidFill>
                <a:schemeClr val="tx1"/>
              </a:solidFill>
              <a:latin typeface="Meiryo UI" panose="020B0604030504040204" pitchFamily="50" charset="-128"/>
              <a:ea typeface="Meiryo UI" panose="020B0604030504040204" pitchFamily="50" charset="-128"/>
            </a:endParaRPr>
          </a:p>
          <a:p>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rPr>
              <a:t>■「自由記述」を選択した場合：</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自由欄にテキスト入力します。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7630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54000"/>
            <a:ext cx="11660364" cy="64802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#21100</a:t>
            </a:r>
            <a:r>
              <a:rPr lang="ja-JP" altLang="en-US" sz="1600" dirty="0">
                <a:latin typeface="Meiryo UI"/>
                <a:ea typeface="Meiryo UI"/>
              </a:rPr>
              <a:t>　配信の情報提供ページ</a:t>
            </a:r>
            <a:r>
              <a:rPr lang="en-US" altLang="ja-JP" sz="1600" dirty="0">
                <a:latin typeface="Meiryo UI"/>
                <a:ea typeface="Meiryo UI"/>
              </a:rPr>
              <a:t>URL</a:t>
            </a:r>
            <a:r>
              <a:rPr lang="ja-JP" altLang="en-US" sz="1600" dirty="0">
                <a:latin typeface="Meiryo UI"/>
                <a:ea typeface="Meiryo UI"/>
              </a:rPr>
              <a:t>　</a:t>
            </a:r>
            <a:r>
              <a:rPr lang="en-US" altLang="ja-JP" sz="1600" dirty="0">
                <a:latin typeface="Meiryo UI"/>
                <a:ea typeface="Meiryo UI"/>
              </a:rPr>
              <a:t>(</a:t>
            </a:r>
            <a:r>
              <a:rPr lang="ja-JP" altLang="en-US" sz="1600" dirty="0">
                <a:latin typeface="Meiryo UI"/>
                <a:ea typeface="Meiryo UI"/>
              </a:rPr>
              <a:t>必須</a:t>
            </a:r>
            <a:r>
              <a:rPr lang="en-US" altLang="ja-JP" sz="1600" dirty="0">
                <a:latin typeface="Meiryo UI"/>
                <a:ea typeface="Meiryo UI"/>
              </a:rPr>
              <a:t>)</a:t>
            </a:r>
          </a:p>
          <a:p>
            <a:r>
              <a:rPr lang="ja-JP" altLang="en-US" sz="1600" b="1" dirty="0">
                <a:latin typeface="Meiryo UI"/>
                <a:ea typeface="Meiryo UI"/>
              </a:rPr>
              <a:t>定義：</a:t>
            </a:r>
            <a:r>
              <a:rPr lang="ja-JP" altLang="en-US" sz="1600" dirty="0">
                <a:latin typeface="Meiryo UI"/>
                <a:ea typeface="Meiryo UI"/>
              </a:rPr>
              <a:t>この配信により提供されるデータセットを取得するときにアクセスするページを示す</a:t>
            </a:r>
            <a:r>
              <a:rPr lang="en-US" altLang="ja-JP" sz="1600" dirty="0">
                <a:latin typeface="Meiryo UI"/>
                <a:ea typeface="Meiryo UI"/>
              </a:rPr>
              <a:t>URL</a:t>
            </a:r>
            <a:r>
              <a:rPr lang="ja-JP" altLang="en-US" sz="1600" dirty="0">
                <a:latin typeface="Meiryo UI"/>
                <a:ea typeface="Meiryo UI"/>
              </a:rPr>
              <a:t>である。</a:t>
            </a:r>
            <a:endParaRPr lang="en-US" altLang="ja-JP" sz="1600" dirty="0">
              <a:latin typeface="Meiryo UI"/>
              <a:ea typeface="Meiryo UI"/>
            </a:endParaRPr>
          </a:p>
        </p:txBody>
      </p:sp>
      <p:sp>
        <p:nvSpPr>
          <p:cNvPr id="6" name="四角形: 角を丸くする 5">
            <a:extLst>
              <a:ext uri="{FF2B5EF4-FFF2-40B4-BE49-F238E27FC236}">
                <a16:creationId xmlns:a16="http://schemas.microsoft.com/office/drawing/2014/main" id="{89272D80-9E79-4742-BE9A-ED213C7979A3}"/>
              </a:ext>
            </a:extLst>
          </p:cNvPr>
          <p:cNvSpPr/>
          <p:nvPr/>
        </p:nvSpPr>
        <p:spPr>
          <a:xfrm>
            <a:off x="226643" y="1366017"/>
            <a:ext cx="11660364" cy="64802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 </a:t>
            </a:r>
            <a:r>
              <a:rPr lang="en-US" altLang="ja-JP" sz="1600" dirty="0">
                <a:latin typeface="Meiryo UI"/>
                <a:ea typeface="Meiryo UI"/>
              </a:rPr>
              <a:t>#21110</a:t>
            </a:r>
            <a:r>
              <a:rPr lang="ja-JP" altLang="en-US" sz="1600" dirty="0">
                <a:latin typeface="Meiryo UI"/>
                <a:ea typeface="Meiryo UI"/>
              </a:rPr>
              <a:t>　配信のアクセス</a:t>
            </a:r>
            <a:r>
              <a:rPr lang="en-US" altLang="ja-JP" sz="1600" dirty="0">
                <a:latin typeface="Meiryo UI"/>
                <a:ea typeface="Meiryo UI"/>
              </a:rPr>
              <a:t>URL</a:t>
            </a:r>
            <a:r>
              <a:rPr lang="ja-JP" altLang="en-US" sz="1600" dirty="0">
                <a:latin typeface="Meiryo UI"/>
                <a:ea typeface="Meiryo UI"/>
              </a:rPr>
              <a:t>　</a:t>
            </a:r>
            <a:r>
              <a:rPr lang="en-US" altLang="ja-JP" sz="1600" dirty="0">
                <a:latin typeface="Meiryo UI"/>
                <a:ea typeface="Meiryo UI"/>
              </a:rPr>
              <a:t>(</a:t>
            </a:r>
            <a:r>
              <a:rPr lang="ja-JP" altLang="en-US" sz="1600" dirty="0">
                <a:latin typeface="Meiryo UI"/>
                <a:ea typeface="Meiryo UI"/>
              </a:rPr>
              <a:t>必須</a:t>
            </a:r>
            <a:r>
              <a:rPr lang="en-US" altLang="ja-JP" sz="1600" dirty="0">
                <a:latin typeface="Meiryo UI"/>
                <a:ea typeface="Meiryo UI"/>
              </a:rPr>
              <a:t>)</a:t>
            </a:r>
          </a:p>
          <a:p>
            <a:r>
              <a:rPr lang="ja-JP" altLang="en-US" sz="1600" b="1" dirty="0">
                <a:latin typeface="Meiryo UI"/>
                <a:ea typeface="Meiryo UI"/>
              </a:rPr>
              <a:t>定義：</a:t>
            </a:r>
            <a:r>
              <a:rPr lang="ja-JP" altLang="en-US" sz="1600" dirty="0">
                <a:latin typeface="Meiryo UI"/>
                <a:ea typeface="Meiryo UI"/>
              </a:rPr>
              <a:t>データセットを配信するアクセス</a:t>
            </a:r>
            <a:r>
              <a:rPr lang="en-US" altLang="ja-JP" sz="1600" dirty="0">
                <a:latin typeface="Meiryo UI"/>
                <a:ea typeface="Meiryo UI"/>
              </a:rPr>
              <a:t>URL</a:t>
            </a:r>
          </a:p>
        </p:txBody>
      </p:sp>
      <p:sp>
        <p:nvSpPr>
          <p:cNvPr id="9" name="四角形: 角を丸くする 8">
            <a:extLst>
              <a:ext uri="{FF2B5EF4-FFF2-40B4-BE49-F238E27FC236}">
                <a16:creationId xmlns:a16="http://schemas.microsoft.com/office/drawing/2014/main" id="{9104A515-3452-44D4-83E3-C5477C2789EF}"/>
              </a:ext>
            </a:extLst>
          </p:cNvPr>
          <p:cNvSpPr/>
          <p:nvPr/>
        </p:nvSpPr>
        <p:spPr>
          <a:xfrm>
            <a:off x="226643" y="2078807"/>
            <a:ext cx="11660364" cy="64802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 </a:t>
            </a:r>
            <a:r>
              <a:rPr lang="en-US" altLang="ja-JP" sz="1600" dirty="0">
                <a:latin typeface="Meiryo UI"/>
                <a:ea typeface="Meiryo UI"/>
              </a:rPr>
              <a:t>#21120</a:t>
            </a:r>
            <a:r>
              <a:rPr lang="ja-JP" altLang="en-US" sz="1600" dirty="0">
                <a:latin typeface="Meiryo UI"/>
                <a:ea typeface="Meiryo UI"/>
              </a:rPr>
              <a:t>　配信のダウンロード</a:t>
            </a:r>
            <a:r>
              <a:rPr lang="en-US" altLang="ja-JP" sz="1600" dirty="0">
                <a:latin typeface="Meiryo UI"/>
                <a:ea typeface="Meiryo UI"/>
              </a:rPr>
              <a:t>URL</a:t>
            </a:r>
            <a:r>
              <a:rPr lang="ja-JP" altLang="en-US" sz="1600" dirty="0">
                <a:latin typeface="Meiryo UI"/>
                <a:ea typeface="Meiryo UI"/>
              </a:rPr>
              <a:t>　</a:t>
            </a:r>
            <a:r>
              <a:rPr lang="en-US" altLang="ja-JP" sz="1600" dirty="0">
                <a:latin typeface="Meiryo UI"/>
                <a:ea typeface="Meiryo UI"/>
              </a:rPr>
              <a:t>(</a:t>
            </a:r>
            <a:r>
              <a:rPr lang="ja-JP" altLang="en-US" sz="1600" dirty="0">
                <a:latin typeface="Meiryo UI"/>
                <a:ea typeface="Meiryo UI"/>
              </a:rPr>
              <a:t>任意</a:t>
            </a:r>
            <a:r>
              <a:rPr lang="en-US" altLang="ja-JP" sz="1600" dirty="0">
                <a:latin typeface="Meiryo UI"/>
                <a:ea typeface="Meiryo UI"/>
              </a:rPr>
              <a:t>)</a:t>
            </a:r>
          </a:p>
          <a:p>
            <a:r>
              <a:rPr lang="ja-JP" altLang="en-US" sz="1600" b="1" dirty="0">
                <a:latin typeface="Meiryo UI"/>
                <a:ea typeface="Meiryo UI"/>
              </a:rPr>
              <a:t>定義：</a:t>
            </a:r>
            <a:r>
              <a:rPr lang="ja-JP" altLang="en-US" sz="1600" dirty="0">
                <a:latin typeface="Meiryo UI"/>
                <a:ea typeface="Meiryo UI"/>
              </a:rPr>
              <a:t>この配信により提供されるデータセットをファイルとしてダウンロードする際にアクセスする</a:t>
            </a:r>
            <a:r>
              <a:rPr lang="en-US" altLang="ja-JP" sz="1600" dirty="0">
                <a:latin typeface="Meiryo UI"/>
                <a:ea typeface="Meiryo UI"/>
              </a:rPr>
              <a:t>URL</a:t>
            </a:r>
            <a:r>
              <a:rPr lang="ja-JP" altLang="en-US" sz="1600" dirty="0">
                <a:latin typeface="Meiryo UI"/>
                <a:ea typeface="Meiryo UI"/>
              </a:rPr>
              <a:t>である。</a:t>
            </a:r>
            <a:endParaRPr lang="en-US" altLang="ja-JP" sz="1600" dirty="0">
              <a:latin typeface="Meiryo UI"/>
              <a:ea typeface="Meiryo UI"/>
            </a:endParaRP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226645" y="2801841"/>
            <a:ext cx="11660362" cy="3873577"/>
          </a:xfrm>
          <a:prstGeom prst="roundRect">
            <a:avLst>
              <a:gd name="adj" fmla="val 2561"/>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defTabSz="775697"/>
            <a:r>
              <a:rPr lang="ja-JP" altLang="en-US" sz="1600" b="1" dirty="0">
                <a:latin typeface="Meiryo UI"/>
                <a:ea typeface="Meiryo UI"/>
              </a:rPr>
              <a:t>　</a:t>
            </a:r>
            <a:r>
              <a:rPr lang="en-US" altLang="ja-JP" sz="1600" b="1" dirty="0">
                <a:latin typeface="Meiryo UI"/>
                <a:ea typeface="Meiryo UI"/>
              </a:rPr>
              <a:t>CADDE</a:t>
            </a:r>
            <a:r>
              <a:rPr lang="ja-JP" altLang="en-US" sz="1600" b="1" dirty="0">
                <a:latin typeface="Meiryo UI"/>
                <a:ea typeface="Meiryo UI"/>
              </a:rPr>
              <a:t>コネクタでは、</a:t>
            </a:r>
            <a:r>
              <a:rPr lang="en-US" altLang="ja-JP" sz="1600" b="1" dirty="0">
                <a:latin typeface="Meiryo UI"/>
                <a:ea typeface="Meiryo UI"/>
              </a:rPr>
              <a:t>FTP</a:t>
            </a:r>
            <a:r>
              <a:rPr lang="ja-JP" altLang="en-US" sz="1600" b="1" dirty="0">
                <a:latin typeface="Meiryo UI"/>
                <a:ea typeface="Meiryo UI"/>
              </a:rPr>
              <a:t>、</a:t>
            </a:r>
            <a:r>
              <a:rPr lang="en-US" altLang="ja-JP" sz="1600" b="1" dirty="0">
                <a:latin typeface="Meiryo UI"/>
                <a:ea typeface="Meiryo UI"/>
              </a:rPr>
              <a:t>HTTP</a:t>
            </a:r>
            <a:r>
              <a:rPr lang="ja-JP" altLang="en-US" sz="1600" b="1" dirty="0">
                <a:latin typeface="Meiryo UI"/>
                <a:ea typeface="Meiryo UI"/>
              </a:rPr>
              <a:t>および</a:t>
            </a:r>
            <a:r>
              <a:rPr lang="en-US" altLang="ja-JP" sz="1600" b="1" dirty="0">
                <a:latin typeface="Meiryo UI"/>
                <a:ea typeface="Meiryo UI"/>
              </a:rPr>
              <a:t>NGSI</a:t>
            </a:r>
            <a:r>
              <a:rPr lang="ja-JP" altLang="en-US" sz="1600" b="1" dirty="0">
                <a:latin typeface="Meiryo UI"/>
                <a:ea typeface="Meiryo UI"/>
              </a:rPr>
              <a:t>による</a:t>
            </a:r>
            <a:r>
              <a:rPr lang="en-US" altLang="ja-JP" sz="1600" b="1" dirty="0">
                <a:latin typeface="Meiryo UI"/>
                <a:ea typeface="Meiryo UI"/>
              </a:rPr>
              <a:t>3</a:t>
            </a:r>
            <a:r>
              <a:rPr lang="ja-JP" altLang="en-US" sz="1600" b="1" dirty="0">
                <a:latin typeface="Meiryo UI"/>
                <a:ea typeface="Meiryo UI"/>
              </a:rPr>
              <a:t>種類のデータ交換方法をサポートしております。</a:t>
            </a:r>
            <a:br>
              <a:rPr lang="en-US" altLang="ja-JP" sz="1600" b="1" dirty="0">
                <a:latin typeface="Meiryo UI"/>
                <a:ea typeface="Meiryo UI"/>
              </a:rPr>
            </a:br>
            <a:r>
              <a:rPr lang="ja-JP" altLang="en-US" sz="1600" b="1" dirty="0">
                <a:latin typeface="Meiryo UI"/>
                <a:ea typeface="Meiryo UI"/>
              </a:rPr>
              <a:t>それぞれのデータ交換方法において、データカタログ項目は以下に示すように記載してください。</a:t>
            </a:r>
            <a:endParaRPr lang="en-US" altLang="ja-JP" sz="1600" b="1" dirty="0">
              <a:latin typeface="Meiryo UI"/>
              <a:ea typeface="Meiryo UI"/>
            </a:endParaRPr>
          </a:p>
          <a:p>
            <a:pPr defTabSz="775697"/>
            <a:endParaRPr lang="en-US" altLang="ja-JP" sz="1600" b="1" dirty="0">
              <a:latin typeface="Meiryo UI"/>
              <a:ea typeface="Meiryo UI"/>
            </a:endParaRPr>
          </a:p>
          <a:p>
            <a:pPr defTabSz="775697"/>
            <a:endParaRPr lang="en-US" altLang="ja-JP" sz="1600" b="1" dirty="0">
              <a:latin typeface="Meiryo UI"/>
              <a:ea typeface="Meiryo UI"/>
            </a:endParaRPr>
          </a:p>
          <a:p>
            <a:pPr defTabSz="775697"/>
            <a:endParaRPr lang="en-US" altLang="ja-JP" sz="1600" b="1" dirty="0">
              <a:latin typeface="Meiryo UI"/>
              <a:ea typeface="Meiryo UI"/>
            </a:endParaRPr>
          </a:p>
          <a:p>
            <a:pPr defTabSz="775697"/>
            <a:endParaRPr lang="en-US" altLang="ja-JP" sz="1600" b="1" dirty="0">
              <a:latin typeface="Meiryo UI"/>
              <a:ea typeface="Meiryo UI"/>
            </a:endParaRPr>
          </a:p>
          <a:p>
            <a:pPr defTabSz="775697"/>
            <a:endParaRPr lang="en-US" altLang="ja-JP" sz="1600" b="1" dirty="0">
              <a:latin typeface="Meiryo UI"/>
              <a:ea typeface="Meiryo UI"/>
            </a:endParaRPr>
          </a:p>
          <a:p>
            <a:pPr defTabSz="775697"/>
            <a:endParaRPr lang="en-US" altLang="ja-JP" sz="1600" b="1" dirty="0">
              <a:latin typeface="Meiryo UI"/>
              <a:ea typeface="Meiryo UI"/>
            </a:endParaRPr>
          </a:p>
          <a:p>
            <a:pPr defTabSz="775697"/>
            <a:endParaRPr lang="en-US" altLang="ja-JP" sz="1600" b="1" dirty="0">
              <a:latin typeface="Meiryo UI"/>
              <a:ea typeface="Meiryo UI"/>
            </a:endParaRPr>
          </a:p>
          <a:p>
            <a:pPr defTabSz="775697"/>
            <a:endParaRPr lang="en-US" altLang="ja-JP" sz="1600" b="1" dirty="0">
              <a:latin typeface="Meiryo UI"/>
              <a:ea typeface="Meiryo UI"/>
            </a:endParaRPr>
          </a:p>
          <a:p>
            <a:pPr defTabSz="775697"/>
            <a:endParaRPr lang="en-US" altLang="ja-JP" sz="1600" b="1" dirty="0">
              <a:latin typeface="Meiryo UI"/>
              <a:ea typeface="Meiryo UI"/>
            </a:endParaRPr>
          </a:p>
          <a:p>
            <a:pPr marL="879253" indent="-879253" defTabSz="775697"/>
            <a:r>
              <a:rPr lang="en-US" altLang="ja-JP" sz="1600" b="1" dirty="0">
                <a:solidFill>
                  <a:schemeClr val="tx1"/>
                </a:solidFill>
                <a:latin typeface="Meiryo UI"/>
                <a:ea typeface="Meiryo UI"/>
              </a:rPr>
              <a:t>※</a:t>
            </a:r>
            <a:r>
              <a:rPr lang="ja-JP" altLang="en-US" sz="1600" b="1" dirty="0">
                <a:solidFill>
                  <a:schemeClr val="tx1"/>
                </a:solidFill>
                <a:latin typeface="Meiryo UI"/>
                <a:ea typeface="Meiryo UI"/>
              </a:rPr>
              <a:t> 　</a:t>
            </a:r>
            <a:r>
              <a:rPr lang="en-US" altLang="ja-JP" sz="1600" b="1" dirty="0">
                <a:solidFill>
                  <a:schemeClr val="tx1"/>
                </a:solidFill>
                <a:latin typeface="Meiryo UI"/>
                <a:ea typeface="Meiryo UI"/>
              </a:rPr>
              <a:t>#21120 </a:t>
            </a:r>
            <a:r>
              <a:rPr lang="ja-JP" altLang="en-US" sz="1600" b="1" dirty="0">
                <a:solidFill>
                  <a:schemeClr val="tx1"/>
                </a:solidFill>
                <a:latin typeface="Meiryo UI"/>
                <a:ea typeface="Meiryo UI"/>
              </a:rPr>
              <a:t>「配信のダウンロード</a:t>
            </a:r>
            <a:r>
              <a:rPr lang="en-US" altLang="ja-JP" sz="1600" b="1" dirty="0">
                <a:solidFill>
                  <a:schemeClr val="tx1"/>
                </a:solidFill>
                <a:latin typeface="Meiryo UI"/>
                <a:ea typeface="Meiryo UI"/>
              </a:rPr>
              <a:t>URL</a:t>
            </a:r>
            <a:r>
              <a:rPr lang="ja-JP" altLang="en-US" sz="1600" b="1" dirty="0">
                <a:solidFill>
                  <a:schemeClr val="tx1"/>
                </a:solidFill>
                <a:latin typeface="Meiryo UI"/>
                <a:ea typeface="Meiryo UI"/>
              </a:rPr>
              <a:t>」には、ファイルをダウンロードできる</a:t>
            </a:r>
            <a:r>
              <a:rPr lang="en-US" altLang="ja-JP" sz="1600" b="1" dirty="0">
                <a:solidFill>
                  <a:schemeClr val="tx1"/>
                </a:solidFill>
                <a:latin typeface="Meiryo UI"/>
                <a:ea typeface="Meiryo UI"/>
              </a:rPr>
              <a:t>URL</a:t>
            </a:r>
            <a:r>
              <a:rPr lang="ja-JP" altLang="en-US" sz="1600" b="1" dirty="0">
                <a:solidFill>
                  <a:schemeClr val="tx1"/>
                </a:solidFill>
                <a:latin typeface="Meiryo UI"/>
                <a:ea typeface="Meiryo UI"/>
              </a:rPr>
              <a:t>を記載ください。</a:t>
            </a:r>
            <a:endParaRPr lang="en-US" altLang="ja-JP" sz="1600" b="1" dirty="0">
              <a:solidFill>
                <a:schemeClr val="tx1"/>
              </a:solidFill>
              <a:latin typeface="Meiryo UI"/>
              <a:ea typeface="Meiryo UI"/>
            </a:endParaRPr>
          </a:p>
          <a:p>
            <a:pPr defTabSz="775697"/>
            <a:r>
              <a:rPr lang="ja-JP" altLang="en-US" sz="1600" b="1" dirty="0">
                <a:solidFill>
                  <a:schemeClr val="tx1"/>
                </a:solidFill>
                <a:latin typeface="Meiryo UI"/>
                <a:ea typeface="Meiryo UI"/>
              </a:rPr>
              <a:t>　　ファイル以外の場合は、 </a:t>
            </a:r>
            <a:r>
              <a:rPr lang="en-US" altLang="ja-JP" sz="1600" b="1" dirty="0">
                <a:solidFill>
                  <a:schemeClr val="tx1"/>
                </a:solidFill>
                <a:latin typeface="Meiryo UI"/>
                <a:ea typeface="Meiryo UI"/>
              </a:rPr>
              <a:t>#21110 </a:t>
            </a:r>
            <a:r>
              <a:rPr lang="ja-JP" altLang="en-US" sz="1600" b="1" dirty="0">
                <a:solidFill>
                  <a:schemeClr val="tx1"/>
                </a:solidFill>
                <a:latin typeface="Meiryo UI"/>
                <a:ea typeface="Meiryo UI"/>
              </a:rPr>
              <a:t>「配信のアクセス</a:t>
            </a:r>
            <a:r>
              <a:rPr lang="en-US" altLang="ja-JP" sz="1600" b="1" dirty="0">
                <a:solidFill>
                  <a:schemeClr val="tx1"/>
                </a:solidFill>
                <a:latin typeface="Meiryo UI"/>
                <a:ea typeface="Meiryo UI"/>
              </a:rPr>
              <a:t>URL</a:t>
            </a:r>
            <a:r>
              <a:rPr lang="ja-JP" altLang="en-US" sz="1600" b="1" dirty="0">
                <a:solidFill>
                  <a:schemeClr val="tx1"/>
                </a:solidFill>
                <a:latin typeface="Meiryo UI"/>
                <a:ea typeface="Meiryo UI"/>
              </a:rPr>
              <a:t>」に記載ください。</a:t>
            </a:r>
            <a:endParaRPr lang="en-US" altLang="ja-JP" sz="1600" b="1" dirty="0">
              <a:solidFill>
                <a:schemeClr val="tx1"/>
              </a:solidFill>
              <a:latin typeface="Meiryo UI"/>
              <a:ea typeface="Meiryo UI"/>
            </a:endParaRPr>
          </a:p>
          <a:p>
            <a:pPr defTabSz="775697"/>
            <a:r>
              <a:rPr lang="ja-JP" altLang="en-US" sz="1600" b="1" dirty="0">
                <a:solidFill>
                  <a:schemeClr val="tx1"/>
                </a:solidFill>
                <a:latin typeface="Meiryo UI"/>
                <a:ea typeface="Meiryo UI"/>
              </a:rPr>
              <a:t>　　　</a:t>
            </a:r>
            <a:r>
              <a:rPr lang="en-US" altLang="ja-JP" sz="1600" b="1" dirty="0">
                <a:solidFill>
                  <a:schemeClr val="tx1"/>
                </a:solidFill>
                <a:latin typeface="Meiryo UI"/>
                <a:ea typeface="Meiryo UI"/>
              </a:rPr>
              <a:t>#21100 </a:t>
            </a:r>
            <a:r>
              <a:rPr lang="ja-JP" altLang="en-US" sz="1600" b="1" dirty="0">
                <a:solidFill>
                  <a:schemeClr val="tx1"/>
                </a:solidFill>
                <a:latin typeface="Meiryo UI"/>
                <a:ea typeface="Meiryo UI"/>
              </a:rPr>
              <a:t>「配信の情報提供ページ</a:t>
            </a:r>
            <a:r>
              <a:rPr lang="en-US" altLang="ja-JP" sz="1600" b="1" dirty="0">
                <a:solidFill>
                  <a:schemeClr val="tx1"/>
                </a:solidFill>
                <a:latin typeface="Meiryo UI"/>
                <a:ea typeface="Meiryo UI"/>
              </a:rPr>
              <a:t>URL</a:t>
            </a:r>
            <a:r>
              <a:rPr lang="ja-JP" altLang="en-US" sz="1600" b="1" dirty="0">
                <a:solidFill>
                  <a:schemeClr val="tx1"/>
                </a:solidFill>
                <a:latin typeface="Meiryo UI"/>
                <a:ea typeface="Meiryo UI"/>
              </a:rPr>
              <a:t>」には、</a:t>
            </a:r>
            <a:r>
              <a:rPr lang="en-US" altLang="ja-JP" sz="1600" b="1" dirty="0">
                <a:solidFill>
                  <a:schemeClr val="tx1"/>
                </a:solidFill>
                <a:latin typeface="Meiryo UI"/>
                <a:ea typeface="Meiryo UI"/>
              </a:rPr>
              <a:t> #21110 </a:t>
            </a:r>
            <a:r>
              <a:rPr lang="ja-JP" altLang="en-US" sz="1600" b="1" dirty="0">
                <a:solidFill>
                  <a:schemeClr val="tx1"/>
                </a:solidFill>
                <a:latin typeface="Meiryo UI"/>
                <a:ea typeface="Meiryo UI"/>
              </a:rPr>
              <a:t>「配信のアクセス</a:t>
            </a:r>
            <a:r>
              <a:rPr lang="en-US" altLang="ja-JP" sz="1600" b="1" dirty="0">
                <a:solidFill>
                  <a:schemeClr val="tx1"/>
                </a:solidFill>
                <a:latin typeface="Meiryo UI"/>
                <a:ea typeface="Meiryo UI"/>
              </a:rPr>
              <a:t>URL</a:t>
            </a:r>
            <a:r>
              <a:rPr lang="ja-JP" altLang="en-US" sz="1600" b="1" dirty="0">
                <a:solidFill>
                  <a:schemeClr val="tx1"/>
                </a:solidFill>
                <a:latin typeface="Meiryo UI"/>
                <a:ea typeface="Meiryo UI"/>
              </a:rPr>
              <a:t>」、または、</a:t>
            </a:r>
            <a:r>
              <a:rPr lang="en-US" altLang="ja-JP" sz="1600" b="1" dirty="0">
                <a:solidFill>
                  <a:schemeClr val="tx1"/>
                </a:solidFill>
                <a:latin typeface="Meiryo UI"/>
                <a:ea typeface="Meiryo UI"/>
              </a:rPr>
              <a:t> </a:t>
            </a:r>
            <a:br>
              <a:rPr lang="en-US" altLang="ja-JP" sz="1600" b="1" dirty="0">
                <a:solidFill>
                  <a:schemeClr val="tx1"/>
                </a:solidFill>
                <a:latin typeface="Meiryo UI"/>
                <a:ea typeface="Meiryo UI"/>
              </a:rPr>
            </a:br>
            <a:r>
              <a:rPr lang="ja-JP" altLang="en-US" sz="1600" b="1" dirty="0">
                <a:solidFill>
                  <a:schemeClr val="tx1"/>
                </a:solidFill>
                <a:latin typeface="Meiryo UI"/>
                <a:ea typeface="Meiryo UI"/>
              </a:rPr>
              <a:t>　　</a:t>
            </a:r>
            <a:r>
              <a:rPr lang="en-US" altLang="ja-JP" sz="1600" b="1" dirty="0">
                <a:solidFill>
                  <a:schemeClr val="tx1"/>
                </a:solidFill>
                <a:latin typeface="Meiryo UI"/>
                <a:ea typeface="Meiryo UI"/>
              </a:rPr>
              <a:t>#21120 </a:t>
            </a:r>
            <a:r>
              <a:rPr lang="ja-JP" altLang="en-US" sz="1600" b="1" dirty="0">
                <a:solidFill>
                  <a:schemeClr val="tx1"/>
                </a:solidFill>
                <a:latin typeface="Meiryo UI"/>
                <a:ea typeface="Meiryo UI"/>
              </a:rPr>
              <a:t>「配信のダウンロード</a:t>
            </a:r>
            <a:r>
              <a:rPr lang="en-US" altLang="ja-JP" sz="1600" b="1" dirty="0">
                <a:solidFill>
                  <a:schemeClr val="tx1"/>
                </a:solidFill>
                <a:latin typeface="Meiryo UI"/>
                <a:ea typeface="Meiryo UI"/>
              </a:rPr>
              <a:t>URL</a:t>
            </a:r>
            <a:r>
              <a:rPr lang="ja-JP" altLang="en-US" sz="1600" b="1" dirty="0">
                <a:solidFill>
                  <a:schemeClr val="tx1"/>
                </a:solidFill>
                <a:latin typeface="Meiryo UI"/>
                <a:ea typeface="Meiryo UI"/>
              </a:rPr>
              <a:t>」と同じ値、もしくは直接ダウンロードできない場合、ランディングページを記載ください。</a:t>
            </a:r>
            <a:endParaRPr lang="en-US" altLang="ja-JP" sz="1600" b="1" dirty="0">
              <a:solidFill>
                <a:schemeClr val="tx1"/>
              </a:solidFill>
              <a:latin typeface="Meiryo UI"/>
              <a:ea typeface="Meiryo UI"/>
            </a:endParaRPr>
          </a:p>
          <a:p>
            <a:pPr defTabSz="775697"/>
            <a:endParaRPr lang="en-US" altLang="ja-JP" sz="1600" b="1" dirty="0">
              <a:latin typeface="Meiryo UI"/>
              <a:ea typeface="Meiryo UI"/>
            </a:endParaRPr>
          </a:p>
          <a:p>
            <a:pPr marL="879253" indent="-879253" defTabSz="775697"/>
            <a:endParaRPr lang="en-US" altLang="ja-JP" sz="1600" b="1" dirty="0">
              <a:latin typeface="Meiryo UI"/>
              <a:ea typeface="Meiryo UI"/>
            </a:endParaRPr>
          </a:p>
        </p:txBody>
      </p:sp>
      <p:graphicFrame>
        <p:nvGraphicFramePr>
          <p:cNvPr id="10" name="表 22">
            <a:extLst>
              <a:ext uri="{FF2B5EF4-FFF2-40B4-BE49-F238E27FC236}">
                <a16:creationId xmlns:a16="http://schemas.microsoft.com/office/drawing/2014/main" id="{2720436A-5C3D-43D6-B501-C4809D93CBF8}"/>
              </a:ext>
            </a:extLst>
          </p:cNvPr>
          <p:cNvGraphicFramePr>
            <a:graphicFrameLocks noGrp="1"/>
          </p:cNvGraphicFramePr>
          <p:nvPr>
            <p:extLst>
              <p:ext uri="{D42A27DB-BD31-4B8C-83A1-F6EECF244321}">
                <p14:modId xmlns:p14="http://schemas.microsoft.com/office/powerpoint/2010/main" val="2304581568"/>
              </p:ext>
            </p:extLst>
          </p:nvPr>
        </p:nvGraphicFramePr>
        <p:xfrm>
          <a:off x="347754" y="3407886"/>
          <a:ext cx="11418141" cy="2102751"/>
        </p:xfrm>
        <a:graphic>
          <a:graphicData uri="http://schemas.openxmlformats.org/drawingml/2006/table">
            <a:tbl>
              <a:tblPr>
                <a:tableStyleId>{BC89EF96-8CEA-46FF-86C4-4CE0E7609802}</a:tableStyleId>
              </a:tblPr>
              <a:tblGrid>
                <a:gridCol w="375726">
                  <a:extLst>
                    <a:ext uri="{9D8B030D-6E8A-4147-A177-3AD203B41FA5}">
                      <a16:colId xmlns:a16="http://schemas.microsoft.com/office/drawing/2014/main" val="1998921454"/>
                    </a:ext>
                  </a:extLst>
                </a:gridCol>
                <a:gridCol w="1350369">
                  <a:extLst>
                    <a:ext uri="{9D8B030D-6E8A-4147-A177-3AD203B41FA5}">
                      <a16:colId xmlns:a16="http://schemas.microsoft.com/office/drawing/2014/main" val="4225326360"/>
                    </a:ext>
                  </a:extLst>
                </a:gridCol>
                <a:gridCol w="3230682">
                  <a:extLst>
                    <a:ext uri="{9D8B030D-6E8A-4147-A177-3AD203B41FA5}">
                      <a16:colId xmlns:a16="http://schemas.microsoft.com/office/drawing/2014/main" val="3316037976"/>
                    </a:ext>
                  </a:extLst>
                </a:gridCol>
                <a:gridCol w="3230682">
                  <a:extLst>
                    <a:ext uri="{9D8B030D-6E8A-4147-A177-3AD203B41FA5}">
                      <a16:colId xmlns:a16="http://schemas.microsoft.com/office/drawing/2014/main" val="67276059"/>
                    </a:ext>
                  </a:extLst>
                </a:gridCol>
                <a:gridCol w="3230682">
                  <a:extLst>
                    <a:ext uri="{9D8B030D-6E8A-4147-A177-3AD203B41FA5}">
                      <a16:colId xmlns:a16="http://schemas.microsoft.com/office/drawing/2014/main" val="4113689036"/>
                    </a:ext>
                  </a:extLst>
                </a:gridCol>
              </a:tblGrid>
              <a:tr h="540990">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a:t>
                      </a:r>
                      <a:endParaRPr kumimoji="1" lang="ja-JP" altLang="en-US" sz="15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500" b="1" dirty="0">
                          <a:solidFill>
                            <a:schemeClr val="bg1"/>
                          </a:solidFill>
                          <a:latin typeface="Meiryo UI" panose="020B0604030504040204" pitchFamily="50" charset="-128"/>
                          <a:ea typeface="Meiryo UI" panose="020B0604030504040204" pitchFamily="50" charset="-128"/>
                        </a:rPr>
                        <a:t>データ</a:t>
                      </a:r>
                      <a:br>
                        <a:rPr kumimoji="1" lang="en-US" altLang="ja-JP" sz="1500" b="1" dirty="0">
                          <a:solidFill>
                            <a:schemeClr val="bg1"/>
                          </a:solidFill>
                          <a:latin typeface="Meiryo UI" panose="020B0604030504040204" pitchFamily="50" charset="-128"/>
                          <a:ea typeface="Meiryo UI" panose="020B0604030504040204" pitchFamily="50" charset="-128"/>
                        </a:rPr>
                      </a:br>
                      <a:r>
                        <a:rPr kumimoji="1" lang="ja-JP" altLang="en-US" sz="1500" b="1" dirty="0">
                          <a:solidFill>
                            <a:schemeClr val="bg1"/>
                          </a:solidFill>
                          <a:latin typeface="Meiryo UI" panose="020B0604030504040204" pitchFamily="50" charset="-128"/>
                          <a:ea typeface="Meiryo UI" panose="020B0604030504040204" pitchFamily="50" charset="-128"/>
                        </a:rPr>
                        <a:t>交換方法</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#21100</a:t>
                      </a:r>
                    </a:p>
                    <a:p>
                      <a:pPr algn="ctr"/>
                      <a:r>
                        <a:rPr kumimoji="1" lang="ja-JP" altLang="en-US" sz="1500" b="1" dirty="0">
                          <a:solidFill>
                            <a:schemeClr val="bg1"/>
                          </a:solidFill>
                          <a:latin typeface="Meiryo UI" panose="020B0604030504040204" pitchFamily="50" charset="-128"/>
                          <a:ea typeface="Meiryo UI" panose="020B0604030504040204" pitchFamily="50" charset="-128"/>
                        </a:rPr>
                        <a:t>配信の情報提供ページ</a:t>
                      </a:r>
                      <a:r>
                        <a:rPr kumimoji="1" lang="en-US" altLang="ja-JP" sz="1500" b="1" dirty="0">
                          <a:solidFill>
                            <a:schemeClr val="bg1"/>
                          </a:solidFill>
                          <a:latin typeface="Meiryo UI" panose="020B0604030504040204" pitchFamily="50" charset="-128"/>
                          <a:ea typeface="Meiryo UI" panose="020B0604030504040204" pitchFamily="50" charset="-128"/>
                        </a:rPr>
                        <a:t>URL</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#21110</a:t>
                      </a:r>
                    </a:p>
                    <a:p>
                      <a:pPr algn="ctr"/>
                      <a:r>
                        <a:rPr kumimoji="1" lang="ja-JP" altLang="en-US" sz="1500" b="1" dirty="0">
                          <a:solidFill>
                            <a:schemeClr val="bg1"/>
                          </a:solidFill>
                          <a:latin typeface="Meiryo UI" panose="020B0604030504040204" pitchFamily="50" charset="-128"/>
                          <a:ea typeface="Meiryo UI" panose="020B0604030504040204" pitchFamily="50" charset="-128"/>
                        </a:rPr>
                        <a:t>配信のアクセス</a:t>
                      </a:r>
                      <a:r>
                        <a:rPr kumimoji="1" lang="en-US" altLang="ja-JP" sz="1500" b="1" dirty="0">
                          <a:solidFill>
                            <a:schemeClr val="bg1"/>
                          </a:solidFill>
                          <a:latin typeface="Meiryo UI" panose="020B0604030504040204" pitchFamily="50" charset="-128"/>
                          <a:ea typeface="Meiryo UI" panose="020B0604030504040204" pitchFamily="50" charset="-128"/>
                        </a:rPr>
                        <a:t>URL</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500" b="1" dirty="0">
                          <a:solidFill>
                            <a:schemeClr val="bg1"/>
                          </a:solidFill>
                          <a:latin typeface="Meiryo UI" panose="020B0604030504040204" pitchFamily="50" charset="-128"/>
                          <a:ea typeface="Meiryo UI" panose="020B0604030504040204" pitchFamily="50" charset="-128"/>
                        </a:rPr>
                        <a:t>#21120</a:t>
                      </a:r>
                    </a:p>
                    <a:p>
                      <a:pPr algn="ctr"/>
                      <a:r>
                        <a:rPr kumimoji="1" lang="ja-JP" altLang="en-US" sz="1500" b="1" dirty="0">
                          <a:solidFill>
                            <a:schemeClr val="bg1"/>
                          </a:solidFill>
                          <a:latin typeface="Meiryo UI" panose="020B0604030504040204" pitchFamily="50" charset="-128"/>
                          <a:ea typeface="Meiryo UI" panose="020B0604030504040204" pitchFamily="50" charset="-128"/>
                        </a:rPr>
                        <a:t>配信のダウンロード</a:t>
                      </a:r>
                      <a:r>
                        <a:rPr kumimoji="1" lang="en-US" altLang="ja-JP" sz="1500" b="1" dirty="0">
                          <a:solidFill>
                            <a:schemeClr val="bg1"/>
                          </a:solidFill>
                          <a:latin typeface="Meiryo UI" panose="020B0604030504040204" pitchFamily="50" charset="-128"/>
                          <a:ea typeface="Meiryo UI" panose="020B0604030504040204" pitchFamily="50" charset="-128"/>
                        </a:rPr>
                        <a:t>URL</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91388017"/>
                  </a:ext>
                </a:extLst>
              </a:tr>
              <a:tr h="511003">
                <a:tc>
                  <a:txBody>
                    <a:bodyPr/>
                    <a:lstStyle/>
                    <a:p>
                      <a:pPr algn="l"/>
                      <a:r>
                        <a:rPr kumimoji="1" lang="en-US" altLang="ja-JP" sz="1500" dirty="0">
                          <a:latin typeface="Meiryo UI" panose="020B0604030504040204" pitchFamily="50" charset="-128"/>
                          <a:ea typeface="Meiryo UI" panose="020B0604030504040204" pitchFamily="50" charset="-128"/>
                        </a:rPr>
                        <a:t>1</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FTP</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ftp://{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a:t>
                      </a:r>
                      <a:r>
                        <a:rPr kumimoji="1" lang="en-US" altLang="ja-JP" sz="1500" b="0" i="0" u="none" strike="noStrike" kern="1200" baseline="0" dirty="0" err="1">
                          <a:solidFill>
                            <a:schemeClr val="tx1"/>
                          </a:solidFill>
                          <a:latin typeface="Meiryo UI" panose="020B0604030504040204" pitchFamily="50" charset="-128"/>
                          <a:ea typeface="Meiryo UI" panose="020B0604030504040204" pitchFamily="50" charset="-128"/>
                          <a:cs typeface="+mn-cs"/>
                        </a:rPr>
                        <a:t>room.csv</a:t>
                      </a:r>
                      <a:endParaRPr kumimoji="1" lang="ja-JP" altLang="en-US" sz="1500" dirty="0">
                        <a:solidFill>
                          <a:schemeClr val="tx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500" dirty="0">
                          <a:latin typeface="Meiryo UI" panose="020B0604030504040204" pitchFamily="50" charset="-128"/>
                          <a:ea typeface="Meiryo UI" panose="020B0604030504040204" pitchFamily="50" charset="-128"/>
                        </a:rPr>
                        <a:t>記載無し</a:t>
                      </a:r>
                      <a:r>
                        <a:rPr kumimoji="1" lang="en-US" altLang="ja-JP" sz="1500" dirty="0">
                          <a:latin typeface="Meiryo UI" panose="020B0604030504040204" pitchFamily="50" charset="-128"/>
                          <a:ea typeface="Meiryo UI" panose="020B0604030504040204" pitchFamily="50" charset="-128"/>
                        </a:rPr>
                        <a:t>(</a:t>
                      </a:r>
                      <a:r>
                        <a:rPr kumimoji="1" lang="ja-JP" altLang="en-US" sz="1500" dirty="0">
                          <a:latin typeface="Meiryo UI" panose="020B0604030504040204" pitchFamily="50" charset="-128"/>
                          <a:ea typeface="Meiryo UI" panose="020B0604030504040204" pitchFamily="50" charset="-128"/>
                        </a:rPr>
                        <a:t>空白</a:t>
                      </a:r>
                      <a:r>
                        <a:rPr kumimoji="1" lang="en-US" altLang="ja-JP" sz="1500" dirty="0">
                          <a:latin typeface="Meiryo UI" panose="020B0604030504040204" pitchFamily="50" charset="-128"/>
                          <a:ea typeface="Meiryo UI" panose="020B0604030504040204" pitchFamily="50" charset="-128"/>
                        </a:rPr>
                        <a:t>)</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pPr algn="l"/>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ftp://{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a:t>
                      </a:r>
                      <a:r>
                        <a:rPr kumimoji="1" lang="en-US" altLang="ja-JP" sz="1500" b="0" i="0" u="none" strike="noStrike" kern="1200" baseline="0" dirty="0" err="1">
                          <a:solidFill>
                            <a:schemeClr val="tx1"/>
                          </a:solidFill>
                          <a:latin typeface="Meiryo UI" panose="020B0604030504040204" pitchFamily="50" charset="-128"/>
                          <a:ea typeface="Meiryo UI" panose="020B0604030504040204" pitchFamily="50" charset="-128"/>
                          <a:cs typeface="+mn-cs"/>
                        </a:rPr>
                        <a:t>room.csv</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42202709"/>
                  </a:ext>
                </a:extLst>
              </a:tr>
              <a:tr h="511003">
                <a:tc>
                  <a:txBody>
                    <a:bodyPr/>
                    <a:lstStyle/>
                    <a:p>
                      <a:pPr algn="l"/>
                      <a:r>
                        <a:rPr kumimoji="1" lang="en-US" altLang="ja-JP" sz="1500" dirty="0">
                          <a:latin typeface="Meiryo UI" panose="020B0604030504040204" pitchFamily="50" charset="-128"/>
                          <a:ea typeface="Meiryo UI" panose="020B0604030504040204" pitchFamily="50" charset="-128"/>
                        </a:rPr>
                        <a:t>2</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HTTP</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http://{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a:t>
                      </a:r>
                      <a:r>
                        <a:rPr kumimoji="1" lang="en-US" altLang="ja-JP" sz="1500" b="0" i="0" u="none" strike="noStrike" kern="1200" baseline="0" dirty="0" err="1">
                          <a:solidFill>
                            <a:schemeClr val="tx1"/>
                          </a:solidFill>
                          <a:latin typeface="Meiryo UI" panose="020B0604030504040204" pitchFamily="50" charset="-128"/>
                          <a:ea typeface="Meiryo UI" panose="020B0604030504040204" pitchFamily="50" charset="-128"/>
                          <a:cs typeface="+mn-cs"/>
                        </a:rPr>
                        <a:t>room.csv</a:t>
                      </a:r>
                      <a:endParaRPr kumimoji="1" lang="en-US" altLang="ja-JP" sz="1500" b="0" i="0" u="none" strike="noStrike" kern="1200" baseline="0" dirty="0">
                        <a:solidFill>
                          <a:srgbClr val="FF0000"/>
                        </a:solidFill>
                        <a:latin typeface="Meiryo UI" panose="020B0604030504040204" pitchFamily="50" charset="-128"/>
                        <a:ea typeface="Meiryo UI" panose="020B0604030504040204" pitchFamily="50" charset="-128"/>
                        <a:cs typeface="+mn-cs"/>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ja-JP" altLang="en-US" sz="1500" dirty="0">
                          <a:latin typeface="Meiryo UI" panose="020B0604030504040204" pitchFamily="50" charset="-128"/>
                          <a:ea typeface="Meiryo UI" panose="020B0604030504040204" pitchFamily="50" charset="-128"/>
                        </a:rPr>
                        <a:t>記載無し</a:t>
                      </a:r>
                      <a:r>
                        <a:rPr kumimoji="1" lang="en-US" altLang="ja-JP" sz="1500" dirty="0">
                          <a:latin typeface="Meiryo UI" panose="020B0604030504040204" pitchFamily="50" charset="-128"/>
                          <a:ea typeface="Meiryo UI" panose="020B0604030504040204" pitchFamily="50" charset="-128"/>
                        </a:rPr>
                        <a:t>(</a:t>
                      </a:r>
                      <a:r>
                        <a:rPr kumimoji="1" lang="ja-JP" altLang="en-US" sz="1500" dirty="0">
                          <a:latin typeface="Meiryo UI" panose="020B0604030504040204" pitchFamily="50" charset="-128"/>
                          <a:ea typeface="Meiryo UI" panose="020B0604030504040204" pitchFamily="50" charset="-128"/>
                        </a:rPr>
                        <a:t>空白</a:t>
                      </a:r>
                      <a:r>
                        <a:rPr kumimoji="1" lang="en-US" altLang="ja-JP" sz="1500" dirty="0">
                          <a:latin typeface="Meiryo UI" panose="020B0604030504040204" pitchFamily="50" charset="-128"/>
                          <a:ea typeface="Meiryo UI" panose="020B0604030504040204" pitchFamily="50" charset="-128"/>
                        </a:rPr>
                        <a:t>)</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http://{</a:t>
                      </a:r>
                      <a:r>
                        <a:rPr kumimoji="1" lang="ja-JP" altLang="en-US" sz="1500" b="0" i="0" u="none" strike="noStrike" kern="1200" baseline="0" dirty="0">
                          <a:solidFill>
                            <a:schemeClr val="tx1"/>
                          </a:solidFill>
                          <a:latin typeface="Meiryo UI" panose="020B0604030504040204" pitchFamily="50" charset="-128"/>
                          <a:ea typeface="Meiryo UI" panose="020B0604030504040204" pitchFamily="50" charset="-128"/>
                          <a:cs typeface="+mn-cs"/>
                        </a:rPr>
                        <a:t>取得先</a:t>
                      </a:r>
                      <a:r>
                        <a:rPr kumimoji="1" lang="en-US" altLang="ja-JP" sz="1500" b="0" i="0" u="none" strike="noStrike" kern="1200" baseline="0" dirty="0">
                          <a:solidFill>
                            <a:schemeClr val="tx1"/>
                          </a:solidFill>
                          <a:latin typeface="Meiryo UI" panose="020B0604030504040204" pitchFamily="50" charset="-128"/>
                          <a:ea typeface="Meiryo UI" panose="020B0604030504040204" pitchFamily="50" charset="-128"/>
                          <a:cs typeface="+mn-cs"/>
                        </a:rPr>
                        <a:t>URL}/</a:t>
                      </a:r>
                      <a:r>
                        <a:rPr kumimoji="1" lang="en-US" altLang="ja-JP" sz="1500" b="0" i="0" u="none" strike="noStrike" kern="1200" baseline="0" dirty="0" err="1">
                          <a:solidFill>
                            <a:schemeClr val="tx1"/>
                          </a:solidFill>
                          <a:latin typeface="Meiryo UI" panose="020B0604030504040204" pitchFamily="50" charset="-128"/>
                          <a:ea typeface="Meiryo UI" panose="020B0604030504040204" pitchFamily="50" charset="-128"/>
                          <a:cs typeface="+mn-cs"/>
                        </a:rPr>
                        <a:t>room.csv</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553125253"/>
                  </a:ext>
                </a:extLst>
              </a:tr>
              <a:tr h="511003">
                <a:tc>
                  <a:txBody>
                    <a:bodyPr/>
                    <a:lstStyle/>
                    <a:p>
                      <a:pPr algn="l"/>
                      <a:r>
                        <a:rPr kumimoji="1" lang="en-US" altLang="ja-JP" sz="1500" dirty="0">
                          <a:latin typeface="Meiryo UI" panose="020B0604030504040204" pitchFamily="50" charset="-128"/>
                          <a:ea typeface="Meiryo UI" panose="020B0604030504040204" pitchFamily="50" charset="-128"/>
                        </a:rPr>
                        <a:t>3</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NGSI</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http://{</a:t>
                      </a:r>
                      <a:r>
                        <a:rPr kumimoji="1" lang="ja-JP" altLang="en-US" sz="1500" dirty="0">
                          <a:latin typeface="Meiryo UI" panose="020B0604030504040204" pitchFamily="50" charset="-128"/>
                          <a:ea typeface="Meiryo UI" panose="020B0604030504040204" pitchFamily="50" charset="-128"/>
                        </a:rPr>
                        <a:t>取得先</a:t>
                      </a:r>
                      <a:r>
                        <a:rPr kumimoji="1" lang="en-US" altLang="ja-JP" sz="1500" dirty="0">
                          <a:latin typeface="Meiryo UI" panose="020B0604030504040204" pitchFamily="50" charset="-128"/>
                          <a:ea typeface="Meiryo UI" panose="020B0604030504040204" pitchFamily="50" charset="-128"/>
                        </a:rPr>
                        <a:t>URL}/v2/entities</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en-US" altLang="ja-JP" sz="1500" dirty="0">
                          <a:latin typeface="Meiryo UI" panose="020B0604030504040204" pitchFamily="50" charset="-128"/>
                          <a:ea typeface="Meiryo UI" panose="020B0604030504040204" pitchFamily="50" charset="-128"/>
                        </a:rPr>
                        <a:t>http://{</a:t>
                      </a:r>
                      <a:r>
                        <a:rPr kumimoji="1" lang="ja-JP" altLang="en-US" sz="1500" dirty="0">
                          <a:latin typeface="Meiryo UI" panose="020B0604030504040204" pitchFamily="50" charset="-128"/>
                          <a:ea typeface="Meiryo UI" panose="020B0604030504040204" pitchFamily="50" charset="-128"/>
                        </a:rPr>
                        <a:t>取得先</a:t>
                      </a:r>
                      <a:r>
                        <a:rPr kumimoji="1" lang="en-US" altLang="ja-JP" sz="1500" dirty="0">
                          <a:latin typeface="Meiryo UI" panose="020B0604030504040204" pitchFamily="50" charset="-128"/>
                          <a:ea typeface="Meiryo UI" panose="020B0604030504040204" pitchFamily="50" charset="-128"/>
                        </a:rPr>
                        <a:t>URL}/v2/entities</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kumimoji="1" lang="ja-JP" altLang="en-US" sz="1500" dirty="0">
                          <a:latin typeface="Meiryo UI" panose="020B0604030504040204" pitchFamily="50" charset="-128"/>
                          <a:ea typeface="Meiryo UI" panose="020B0604030504040204" pitchFamily="50" charset="-128"/>
                        </a:rPr>
                        <a:t>記載無し</a:t>
                      </a:r>
                      <a:r>
                        <a:rPr kumimoji="1" lang="en-US" altLang="ja-JP" sz="1500" dirty="0">
                          <a:latin typeface="Meiryo UI" panose="020B0604030504040204" pitchFamily="50" charset="-128"/>
                          <a:ea typeface="Meiryo UI" panose="020B0604030504040204" pitchFamily="50" charset="-128"/>
                        </a:rPr>
                        <a:t>(</a:t>
                      </a:r>
                      <a:r>
                        <a:rPr kumimoji="1" lang="ja-JP" altLang="en-US" sz="1500" dirty="0">
                          <a:latin typeface="Meiryo UI" panose="020B0604030504040204" pitchFamily="50" charset="-128"/>
                          <a:ea typeface="Meiryo UI" panose="020B0604030504040204" pitchFamily="50" charset="-128"/>
                        </a:rPr>
                        <a:t>空白</a:t>
                      </a:r>
                      <a:r>
                        <a:rPr kumimoji="1" lang="en-US" altLang="ja-JP" sz="1500" dirty="0">
                          <a:latin typeface="Meiryo UI" panose="020B0604030504040204" pitchFamily="50" charset="-128"/>
                          <a:ea typeface="Meiryo UI" panose="020B0604030504040204" pitchFamily="50" charset="-128"/>
                        </a:rPr>
                        <a:t>)</a:t>
                      </a:r>
                      <a:endParaRPr kumimoji="1" lang="ja-JP" altLang="en-US" sz="15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12373203"/>
                  </a:ext>
                </a:extLst>
              </a:tr>
            </a:tbl>
          </a:graphicData>
        </a:graphic>
      </p:graphicFrame>
      <p:sp>
        <p:nvSpPr>
          <p:cNvPr id="14" name="正方形/長方形 13">
            <a:extLst>
              <a:ext uri="{FF2B5EF4-FFF2-40B4-BE49-F238E27FC236}">
                <a16:creationId xmlns:a16="http://schemas.microsoft.com/office/drawing/2014/main" id="{A3BBBB9A-53D6-4595-992B-086ABA61CAD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：「配信の情報提供ページ</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」、「配信のアクセス</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「配信のダウンロード</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タイトル 4">
            <a:extLst>
              <a:ext uri="{FF2B5EF4-FFF2-40B4-BE49-F238E27FC236}">
                <a16:creationId xmlns:a16="http://schemas.microsoft.com/office/drawing/2014/main" id="{2E783BA4-EDDB-4FE4-8CD3-B92FE6FE501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3" name="正方形/長方形 12">
            <a:extLst>
              <a:ext uri="{FF2B5EF4-FFF2-40B4-BE49-F238E27FC236}">
                <a16:creationId xmlns:a16="http://schemas.microsoft.com/office/drawing/2014/main" id="{AC2CB64A-6A03-441E-8C81-FD51747E88DF}"/>
              </a:ext>
            </a:extLst>
          </p:cNvPr>
          <p:cNvSpPr/>
          <p:nvPr/>
        </p:nvSpPr>
        <p:spPr>
          <a:xfrm>
            <a:off x="9248503" y="31013"/>
            <a:ext cx="2700000" cy="273788"/>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834052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65820" y="668473"/>
            <a:ext cx="11660364" cy="695147"/>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23010 </a:t>
            </a:r>
            <a:r>
              <a:rPr lang="ja-JP" altLang="en-US" sz="1600" dirty="0">
                <a:latin typeface="Meiryo UI"/>
                <a:ea typeface="Meiryo UI"/>
              </a:rPr>
              <a:t>リソース提供手段の識別子</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コネクタがリソースの提供手段を特定するために用いる識別子</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265819" y="1458671"/>
            <a:ext cx="11660362" cy="1900671"/>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a:t>
            </a:r>
            <a:r>
              <a:rPr lang="en-US" altLang="ja-JP" sz="1600" dirty="0">
                <a:latin typeface="Meiryo UI"/>
                <a:ea typeface="Meiryo UI"/>
              </a:rPr>
              <a:t>#23010 </a:t>
            </a:r>
            <a:r>
              <a:rPr lang="ja-JP" altLang="en-US" sz="1600" dirty="0">
                <a:latin typeface="Meiryo UI"/>
                <a:ea typeface="Meiryo UI"/>
              </a:rPr>
              <a:t>リソース提供手段の識別子は、カタログ作成支援ツール上でラジオボタンによる入力形式になっています（下図参考）。</a:t>
            </a:r>
            <a:endParaRPr lang="en-US" altLang="ja-JP" sz="1600" dirty="0">
              <a:latin typeface="Meiryo UI"/>
              <a:ea typeface="Meiryo UI"/>
            </a:endParaRPr>
          </a:p>
          <a:p>
            <a:r>
              <a:rPr lang="ja-JP" altLang="en-US" sz="1600" dirty="0">
                <a:latin typeface="Meiryo UI"/>
                <a:ea typeface="Meiryo UI"/>
              </a:rPr>
              <a:t>適切なリソースの提供手段を</a:t>
            </a:r>
            <a:r>
              <a:rPr lang="en-US" altLang="ja-JP" sz="1600" dirty="0">
                <a:latin typeface="Meiryo UI"/>
                <a:ea typeface="Meiryo UI"/>
              </a:rPr>
              <a:t>(HTTP</a:t>
            </a:r>
            <a:r>
              <a:rPr lang="ja-JP" altLang="en-US" sz="1600" dirty="0">
                <a:latin typeface="Meiryo UI"/>
                <a:ea typeface="Meiryo UI"/>
              </a:rPr>
              <a:t>、</a:t>
            </a:r>
            <a:r>
              <a:rPr lang="en-US" altLang="ja-JP" sz="1600" dirty="0">
                <a:latin typeface="Meiryo UI"/>
                <a:ea typeface="Meiryo UI"/>
              </a:rPr>
              <a:t>FTP</a:t>
            </a:r>
            <a:r>
              <a:rPr lang="ja-JP" altLang="en-US" sz="1600" dirty="0">
                <a:latin typeface="Meiryo UI"/>
                <a:ea typeface="Meiryo UI"/>
              </a:rPr>
              <a:t>、</a:t>
            </a:r>
            <a:r>
              <a:rPr lang="en-US" altLang="ja-JP" sz="1600" dirty="0">
                <a:latin typeface="Meiryo UI"/>
                <a:ea typeface="Meiryo UI"/>
              </a:rPr>
              <a:t>NGSI API)</a:t>
            </a:r>
            <a:r>
              <a:rPr lang="ja-JP" altLang="en-US" sz="1600" dirty="0">
                <a:latin typeface="Meiryo UI"/>
                <a:ea typeface="Meiryo UI"/>
              </a:rPr>
              <a:t>から選択してください。</a:t>
            </a:r>
          </a:p>
        </p:txBody>
      </p:sp>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F1CB8642-525F-4ADF-BBD0-49B95CC4EEF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16624" y="2132763"/>
            <a:ext cx="5371633" cy="1141183"/>
          </a:xfrm>
          <a:prstGeom prst="rect">
            <a:avLst/>
          </a:prstGeom>
          <a:ln>
            <a:solidFill>
              <a:schemeClr val="accent1"/>
            </a:solidFill>
          </a:ln>
        </p:spPr>
      </p:pic>
      <p:grpSp>
        <p:nvGrpSpPr>
          <p:cNvPr id="2" name="グループ化 1">
            <a:extLst>
              <a:ext uri="{FF2B5EF4-FFF2-40B4-BE49-F238E27FC236}">
                <a16:creationId xmlns:a16="http://schemas.microsoft.com/office/drawing/2014/main" id="{9628A3BE-9473-4423-A3CB-DB77EE2F43F0}"/>
              </a:ext>
            </a:extLst>
          </p:cNvPr>
          <p:cNvGrpSpPr/>
          <p:nvPr/>
        </p:nvGrpSpPr>
        <p:grpSpPr>
          <a:xfrm>
            <a:off x="265819" y="3454393"/>
            <a:ext cx="11660362" cy="3218781"/>
            <a:chOff x="226645" y="4285548"/>
            <a:chExt cx="11660362" cy="4299551"/>
          </a:xfrm>
        </p:grpSpPr>
        <p:sp>
          <p:nvSpPr>
            <p:cNvPr id="29" name="四角形: 角を丸くする 28">
              <a:extLst>
                <a:ext uri="{FF2B5EF4-FFF2-40B4-BE49-F238E27FC236}">
                  <a16:creationId xmlns:a16="http://schemas.microsoft.com/office/drawing/2014/main" id="{BDCA0C40-16A1-4E65-BD0B-E87060AF6FF6}"/>
                </a:ext>
              </a:extLst>
            </p:cNvPr>
            <p:cNvSpPr/>
            <p:nvPr/>
          </p:nvSpPr>
          <p:spPr>
            <a:xfrm>
              <a:off x="5484238" y="4285548"/>
              <a:ext cx="6402769" cy="4299551"/>
            </a:xfrm>
            <a:prstGeom prst="roundRect">
              <a:avLst>
                <a:gd name="adj" fmla="val 3011"/>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549439" indent="-1549439" defTabSz="775697"/>
              <a:r>
                <a:rPr lang="en-US" altLang="ja-JP" sz="1600" dirty="0">
                  <a:latin typeface="Meiryo UI"/>
                  <a:ea typeface="Meiryo UI"/>
                </a:rPr>
                <a:t>1)</a:t>
              </a:r>
              <a:r>
                <a:rPr lang="ja-JP" altLang="en-US" sz="1600" dirty="0">
                  <a:latin typeface="Meiryo UI"/>
                  <a:ea typeface="Meiryo UI"/>
                </a:rPr>
                <a:t>ファイル提供</a:t>
              </a:r>
              <a:r>
                <a:rPr lang="en-US" altLang="ja-JP" sz="1600" dirty="0">
                  <a:latin typeface="Meiryo UI"/>
                  <a:ea typeface="Meiryo UI"/>
                </a:rPr>
                <a:t>(HTTP)</a:t>
              </a:r>
              <a:r>
                <a:rPr lang="ja-JP" altLang="en-US" sz="1600" dirty="0">
                  <a:latin typeface="Meiryo UI"/>
                  <a:ea typeface="Meiryo UI"/>
                </a:rPr>
                <a:t>を選択した場合</a:t>
              </a:r>
              <a:endParaRPr lang="en-US" altLang="ja-JP" sz="1600"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r>
                <a:rPr lang="en-US" altLang="ja-JP" sz="1600" dirty="0">
                  <a:latin typeface="Meiryo UI"/>
                  <a:ea typeface="Meiryo UI"/>
                </a:rPr>
                <a:t>2)</a:t>
              </a:r>
              <a:r>
                <a:rPr lang="ja-JP" altLang="en-US" sz="1600" dirty="0">
                  <a:latin typeface="Meiryo UI"/>
                  <a:ea typeface="Meiryo UI"/>
                </a:rPr>
                <a:t>ファイル提供</a:t>
              </a:r>
              <a:r>
                <a:rPr lang="en-US" altLang="ja-JP" sz="1600" dirty="0">
                  <a:latin typeface="Meiryo UI"/>
                  <a:ea typeface="Meiryo UI"/>
                </a:rPr>
                <a:t>(FTP)</a:t>
              </a:r>
              <a:r>
                <a:rPr lang="ja-JP" altLang="en-US" sz="1600" dirty="0">
                  <a:latin typeface="Meiryo UI"/>
                  <a:ea typeface="Meiryo UI"/>
                </a:rPr>
                <a:t>を選択した場合</a:t>
              </a:r>
              <a:endParaRPr lang="en-US" altLang="ja-JP" sz="1600"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endParaRPr lang="en-US" altLang="ja-JP" sz="1723" dirty="0">
                <a:latin typeface="Meiryo UI"/>
                <a:ea typeface="Meiryo UI"/>
              </a:endParaRPr>
            </a:p>
            <a:p>
              <a:pPr marL="1549439" indent="-1549439" defTabSz="775697"/>
              <a:r>
                <a:rPr lang="en-US" altLang="ja-JP" sz="1600" dirty="0">
                  <a:latin typeface="Meiryo UI"/>
                  <a:ea typeface="Meiryo UI"/>
                </a:rPr>
                <a:t>3)API</a:t>
              </a:r>
              <a:r>
                <a:rPr lang="ja-JP" altLang="en-US" sz="1600" dirty="0">
                  <a:latin typeface="Meiryo UI"/>
                  <a:ea typeface="Meiryo UI"/>
                </a:rPr>
                <a:t>提供</a:t>
              </a:r>
              <a:r>
                <a:rPr lang="en-US" altLang="ja-JP" sz="1600" dirty="0">
                  <a:latin typeface="Meiryo UI"/>
                  <a:ea typeface="Meiryo UI"/>
                </a:rPr>
                <a:t>(NGSI API)</a:t>
              </a:r>
              <a:r>
                <a:rPr lang="ja-JP" altLang="en-US" sz="1600" dirty="0">
                  <a:latin typeface="Meiryo UI"/>
                  <a:ea typeface="Meiryo UI"/>
                </a:rPr>
                <a:t>を選択した場合</a:t>
              </a:r>
              <a:endParaRPr lang="en-US" altLang="ja-JP" sz="1600" dirty="0">
                <a:latin typeface="Meiryo UI"/>
                <a:ea typeface="Meiryo UI"/>
              </a:endParaRPr>
            </a:p>
          </p:txBody>
        </p:sp>
        <p:sp>
          <p:nvSpPr>
            <p:cNvPr id="20" name="四角形: 角を丸くする 19">
              <a:extLst>
                <a:ext uri="{FF2B5EF4-FFF2-40B4-BE49-F238E27FC236}">
                  <a16:creationId xmlns:a16="http://schemas.microsoft.com/office/drawing/2014/main" id="{187C5D0B-4E31-480A-8683-ACBA9CC3D90E}"/>
                </a:ext>
              </a:extLst>
            </p:cNvPr>
            <p:cNvSpPr/>
            <p:nvPr/>
          </p:nvSpPr>
          <p:spPr>
            <a:xfrm>
              <a:off x="226645" y="4285548"/>
              <a:ext cx="5146596" cy="4299551"/>
            </a:xfrm>
            <a:prstGeom prst="roundRect">
              <a:avLst>
                <a:gd name="adj" fmla="val 355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1549439" indent="-1549439" defTabSz="775697"/>
              <a:r>
                <a:rPr lang="en-US" altLang="ja-JP" sz="1600" dirty="0">
                  <a:latin typeface="Meiryo UI"/>
                  <a:ea typeface="Meiryo UI"/>
                </a:rPr>
                <a:t>CKAN</a:t>
              </a:r>
              <a:r>
                <a:rPr lang="ja-JP" altLang="en-US" sz="1600" dirty="0">
                  <a:latin typeface="Meiryo UI"/>
                  <a:ea typeface="Meiryo UI"/>
                </a:rPr>
                <a:t>での画面イメージ</a:t>
              </a:r>
              <a:endParaRPr lang="en-US" altLang="ja-JP" sz="1600" dirty="0">
                <a:latin typeface="Meiryo UI"/>
                <a:ea typeface="Meiryo UI"/>
              </a:endParaRPr>
            </a:p>
          </p:txBody>
        </p:sp>
        <p:pic>
          <p:nvPicPr>
            <p:cNvPr id="21" name="図 20">
              <a:extLst>
                <a:ext uri="{FF2B5EF4-FFF2-40B4-BE49-F238E27FC236}">
                  <a16:creationId xmlns:a16="http://schemas.microsoft.com/office/drawing/2014/main" id="{33CAE5A9-A2E3-41A5-B5F6-909AE8C0D774}"/>
                </a:ext>
              </a:extLst>
            </p:cNvPr>
            <p:cNvPicPr>
              <a:picLocks noChangeAspect="1"/>
            </p:cNvPicPr>
            <p:nvPr/>
          </p:nvPicPr>
          <p:blipFill>
            <a:blip r:embed="rId4"/>
            <a:stretch>
              <a:fillRect/>
            </a:stretch>
          </p:blipFill>
          <p:spPr>
            <a:xfrm>
              <a:off x="337642" y="4694066"/>
              <a:ext cx="4937898" cy="3747438"/>
            </a:xfrm>
            <a:prstGeom prst="rect">
              <a:avLst/>
            </a:prstGeom>
            <a:ln>
              <a:solidFill>
                <a:schemeClr val="tx1"/>
              </a:solidFill>
            </a:ln>
          </p:spPr>
        </p:pic>
        <p:pic>
          <p:nvPicPr>
            <p:cNvPr id="23" name="図 22">
              <a:extLst>
                <a:ext uri="{FF2B5EF4-FFF2-40B4-BE49-F238E27FC236}">
                  <a16:creationId xmlns:a16="http://schemas.microsoft.com/office/drawing/2014/main" id="{1AF3182C-EC0D-4C6C-9FF3-CF5271723BF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74429" y="6190830"/>
              <a:ext cx="5622386" cy="350246"/>
            </a:xfrm>
            <a:prstGeom prst="rect">
              <a:avLst/>
            </a:prstGeom>
            <a:ln>
              <a:solidFill>
                <a:schemeClr val="tx1"/>
              </a:solidFill>
            </a:ln>
          </p:spPr>
        </p:pic>
        <p:pic>
          <p:nvPicPr>
            <p:cNvPr id="30" name="図 29">
              <a:extLst>
                <a:ext uri="{FF2B5EF4-FFF2-40B4-BE49-F238E27FC236}">
                  <a16:creationId xmlns:a16="http://schemas.microsoft.com/office/drawing/2014/main" id="{315FEC65-DA69-4B30-B8F8-7367379D483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42689" y="4821928"/>
              <a:ext cx="5622386" cy="350246"/>
            </a:xfrm>
            <a:prstGeom prst="rect">
              <a:avLst/>
            </a:prstGeom>
            <a:ln>
              <a:solidFill>
                <a:schemeClr val="tx1"/>
              </a:solidFill>
            </a:ln>
          </p:spPr>
        </p:pic>
        <p:pic>
          <p:nvPicPr>
            <p:cNvPr id="31" name="図 30">
              <a:extLst>
                <a:ext uri="{FF2B5EF4-FFF2-40B4-BE49-F238E27FC236}">
                  <a16:creationId xmlns:a16="http://schemas.microsoft.com/office/drawing/2014/main" id="{6AEA5A05-5122-4243-8688-6C2229D80B5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874429" y="7588812"/>
              <a:ext cx="5622386" cy="350246"/>
            </a:xfrm>
            <a:prstGeom prst="rect">
              <a:avLst/>
            </a:prstGeom>
            <a:ln>
              <a:solidFill>
                <a:schemeClr val="tx1"/>
              </a:solidFill>
            </a:ln>
          </p:spPr>
        </p:pic>
        <p:cxnSp>
          <p:nvCxnSpPr>
            <p:cNvPr id="97" name="直線コネクタ 96">
              <a:extLst>
                <a:ext uri="{FF2B5EF4-FFF2-40B4-BE49-F238E27FC236}">
                  <a16:creationId xmlns:a16="http://schemas.microsoft.com/office/drawing/2014/main" id="{20AA9B93-6B6E-498D-AE3D-AFF0E7813B1E}"/>
                </a:ext>
              </a:extLst>
            </p:cNvPr>
            <p:cNvCxnSpPr>
              <a:cxnSpLocks/>
            </p:cNvCxnSpPr>
            <p:nvPr/>
          </p:nvCxnSpPr>
          <p:spPr>
            <a:xfrm flipH="1">
              <a:off x="4178403" y="4997051"/>
              <a:ext cx="1465726" cy="30880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0076AC4A-617C-467A-9777-3302290019E6}"/>
                </a:ext>
              </a:extLst>
            </p:cNvPr>
            <p:cNvSpPr/>
            <p:nvPr/>
          </p:nvSpPr>
          <p:spPr>
            <a:xfrm>
              <a:off x="322045" y="8202779"/>
              <a:ext cx="4937898" cy="2216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grpSp>
      <p:sp>
        <p:nvSpPr>
          <p:cNvPr id="19" name="正方形/長方形 18">
            <a:extLst>
              <a:ext uri="{FF2B5EF4-FFF2-40B4-BE49-F238E27FC236}">
                <a16:creationId xmlns:a16="http://schemas.microsoft.com/office/drawing/2014/main" id="{C44AEA77-77C5-408A-86D9-86F2CF0848E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：「リソース提供手段の識別子」</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タイトル 4">
            <a:extLst>
              <a:ext uri="{FF2B5EF4-FFF2-40B4-BE49-F238E27FC236}">
                <a16:creationId xmlns:a16="http://schemas.microsoft.com/office/drawing/2014/main" id="{AE8BF078-E41D-46E1-ACAA-A07926580B2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6" name="正方形/長方形 25">
            <a:extLst>
              <a:ext uri="{FF2B5EF4-FFF2-40B4-BE49-F238E27FC236}">
                <a16:creationId xmlns:a16="http://schemas.microsoft.com/office/drawing/2014/main" id="{F83FEFFC-AB22-4C1C-B5CD-53D333223A4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8746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C15F7BD3-7E1C-4AB4-9482-1978BF33BE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1484" y="1235576"/>
            <a:ext cx="8863516" cy="4925856"/>
          </a:xfrm>
          <a:prstGeom prst="rect">
            <a:avLst/>
          </a:prstGeom>
          <a:ln>
            <a:solidFill>
              <a:schemeClr val="bg1">
                <a:lumMod val="75000"/>
              </a:schemeClr>
            </a:solidFill>
          </a:ln>
        </p:spPr>
      </p:pic>
      <p:sp>
        <p:nvSpPr>
          <p:cNvPr id="19" name="吹き出し: 四角形 18">
            <a:extLst>
              <a:ext uri="{FF2B5EF4-FFF2-40B4-BE49-F238E27FC236}">
                <a16:creationId xmlns:a16="http://schemas.microsoft.com/office/drawing/2014/main" id="{1C87ED1C-E0B0-49DF-AEA0-F014E097857F}"/>
              </a:ext>
            </a:extLst>
          </p:cNvPr>
          <p:cNvSpPr/>
          <p:nvPr/>
        </p:nvSpPr>
        <p:spPr bwMode="auto">
          <a:xfrm>
            <a:off x="6989290" y="5116564"/>
            <a:ext cx="4678750" cy="984287"/>
          </a:xfrm>
          <a:prstGeom prst="wedgeRectCallout">
            <a:avLst>
              <a:gd name="adj1" fmla="val -55778"/>
              <a:gd name="adj2" fmla="val 14079"/>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b="1" dirty="0">
                <a:latin typeface="Meiryo UI"/>
                <a:ea typeface="Meiryo UI"/>
              </a:rPr>
              <a:t>#</a:t>
            </a:r>
            <a:r>
              <a:rPr lang="en-US" altLang="ja-JP" sz="1400" dirty="0">
                <a:latin typeface="Meiryo UI"/>
                <a:ea typeface="Meiryo UI"/>
              </a:rPr>
              <a:t>23010 </a:t>
            </a:r>
            <a:r>
              <a:rPr lang="ja-JP" altLang="en-US" sz="1400" dirty="0">
                <a:latin typeface="Meiryo UI"/>
                <a:ea typeface="Meiryo UI"/>
              </a:rPr>
              <a:t>リソース提供手段の識別子</a:t>
            </a:r>
            <a:endParaRPr lang="en-US" altLang="ja-JP" sz="1400" dirty="0">
              <a:latin typeface="Meiryo UI"/>
              <a:ea typeface="Meiryo UI"/>
            </a:endParaRPr>
          </a:p>
          <a:p>
            <a:r>
              <a:rPr lang="ja-JP" altLang="en-US" sz="1400" dirty="0">
                <a:solidFill>
                  <a:schemeClr val="tx1"/>
                </a:solidFill>
                <a:latin typeface="Meiryo UI" panose="020B0604030504040204" pitchFamily="50" charset="-128"/>
                <a:ea typeface="Meiryo UI" panose="020B0604030504040204" pitchFamily="50" charset="-128"/>
              </a:rPr>
              <a:t>・データのリソース提供手段について</a:t>
            </a:r>
            <a:r>
              <a:rPr lang="en-US" altLang="ja-JP" sz="1400" dirty="0">
                <a:solidFill>
                  <a:schemeClr val="tx1"/>
                </a:solidFill>
                <a:latin typeface="Meiryo UI" panose="020B0604030504040204" pitchFamily="50" charset="-128"/>
                <a:ea typeface="Meiryo UI" panose="020B0604030504040204" pitchFamily="50" charset="-128"/>
              </a:rPr>
              <a:t>3</a:t>
            </a:r>
            <a:r>
              <a:rPr lang="ja-JP" altLang="en-US" sz="1400" dirty="0">
                <a:solidFill>
                  <a:schemeClr val="tx1"/>
                </a:solidFill>
                <a:latin typeface="Meiryo UI" panose="020B0604030504040204" pitchFamily="50" charset="-128"/>
                <a:ea typeface="Meiryo UI" panose="020B0604030504040204" pitchFamily="50" charset="-128"/>
              </a:rPr>
              <a:t>つの選択肢から、</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いずれかを選択します。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AAC0E624-230C-43FE-AE67-1067D4F02342}"/>
              </a:ext>
            </a:extLst>
          </p:cNvPr>
          <p:cNvSpPr/>
          <p:nvPr/>
        </p:nvSpPr>
        <p:spPr>
          <a:xfrm>
            <a:off x="1193800" y="5648989"/>
            <a:ext cx="5570663" cy="508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0" name="四角形: 角を丸くする 9">
            <a:extLst>
              <a:ext uri="{FF2B5EF4-FFF2-40B4-BE49-F238E27FC236}">
                <a16:creationId xmlns:a16="http://schemas.microsoft.com/office/drawing/2014/main" id="{6BCEBA91-6AC5-4384-9C9A-2DC8DB9D27D3}"/>
              </a:ext>
            </a:extLst>
          </p:cNvPr>
          <p:cNvSpPr/>
          <p:nvPr/>
        </p:nvSpPr>
        <p:spPr>
          <a:xfrm>
            <a:off x="265818" y="610757"/>
            <a:ext cx="11660364" cy="666769"/>
          </a:xfrm>
          <a:prstGeom prst="roundRect">
            <a:avLst>
              <a:gd name="adj" fmla="val 17017"/>
            </a:avLst>
          </a:prstGeom>
          <a:no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dirty="0">
                <a:latin typeface="Meiryo UI"/>
                <a:ea typeface="Meiryo UI"/>
              </a:rPr>
              <a:t>　データを提供する目的として定義する項目である、</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「配信の情報提供ページ</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」「リソース提供手段の識別子」について、</a:t>
            </a:r>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cs typeface="Meiryo UI" panose="020B0604030504040204" pitchFamily="50" charset="-128"/>
              </a:rPr>
              <a:t>データ</a:t>
            </a:r>
            <a:r>
              <a:rPr lang="ja-JP" altLang="en-US" sz="1600" dirty="0">
                <a:latin typeface="Meiryo UI" panose="020B0604030504040204" pitchFamily="50" charset="-128"/>
                <a:ea typeface="Meiryo UI" panose="020B0604030504040204" pitchFamily="50" charset="-128"/>
              </a:rPr>
              <a:t>カタログ作成ツールを用いた場合のイメージは、以下に示すイメージのようになります。</a:t>
            </a:r>
            <a:endParaRPr lang="en-US" altLang="ja-JP" sz="1600" dirty="0">
              <a:latin typeface="Meiryo UI"/>
              <a:ea typeface="Meiryo UI"/>
            </a:endParaRPr>
          </a:p>
        </p:txBody>
      </p:sp>
      <p:sp>
        <p:nvSpPr>
          <p:cNvPr id="15" name="正方形/長方形 14">
            <a:extLst>
              <a:ext uri="{FF2B5EF4-FFF2-40B4-BE49-F238E27FC236}">
                <a16:creationId xmlns:a16="http://schemas.microsoft.com/office/drawing/2014/main" id="{099BCC8C-1032-49CC-A9E1-72D0E6B19FD5}"/>
              </a:ext>
            </a:extLst>
          </p:cNvPr>
          <p:cNvSpPr/>
          <p:nvPr/>
        </p:nvSpPr>
        <p:spPr>
          <a:xfrm>
            <a:off x="1193799" y="3225801"/>
            <a:ext cx="5570663" cy="508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215" dirty="0"/>
          </a:p>
          <a:p>
            <a:pPr algn="ctr"/>
            <a:endParaRPr lang="ja-JP" altLang="en-US" sz="2215" dirty="0"/>
          </a:p>
        </p:txBody>
      </p:sp>
      <p:sp>
        <p:nvSpPr>
          <p:cNvPr id="12" name="吹き出し: 四角形 11">
            <a:extLst>
              <a:ext uri="{FF2B5EF4-FFF2-40B4-BE49-F238E27FC236}">
                <a16:creationId xmlns:a16="http://schemas.microsoft.com/office/drawing/2014/main" id="{8F153CCA-AA19-453D-8D5D-D264D82D4062}"/>
              </a:ext>
            </a:extLst>
          </p:cNvPr>
          <p:cNvSpPr/>
          <p:nvPr/>
        </p:nvSpPr>
        <p:spPr bwMode="auto">
          <a:xfrm>
            <a:off x="6963890" y="3366639"/>
            <a:ext cx="4678750" cy="1541180"/>
          </a:xfrm>
          <a:prstGeom prst="wedgeRectCallout">
            <a:avLst>
              <a:gd name="adj1" fmla="val -56263"/>
              <a:gd name="adj2" fmla="val -37845"/>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t"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#21100</a:t>
            </a:r>
            <a:r>
              <a:rPr lang="ja-JP" altLang="en-US" sz="1400" dirty="0">
                <a:solidFill>
                  <a:schemeClr val="tx1"/>
                </a:solidFill>
                <a:latin typeface="Meiryo UI" panose="020B0604030504040204" pitchFamily="50" charset="-128"/>
                <a:ea typeface="Meiryo UI" panose="020B0604030504040204" pitchFamily="50" charset="-128"/>
              </a:rPr>
              <a:t>　データ配信の情報提供ページ</a:t>
            </a:r>
            <a:r>
              <a:rPr lang="en-US" altLang="ja-JP" sz="1400" dirty="0">
                <a:solidFill>
                  <a:schemeClr val="tx1"/>
                </a:solidFill>
                <a:latin typeface="Meiryo UI" panose="020B0604030504040204" pitchFamily="50" charset="-128"/>
                <a:ea typeface="Meiryo UI" panose="020B0604030504040204" pitchFamily="50" charset="-128"/>
              </a:rPr>
              <a:t>URL</a:t>
            </a: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・データを提供するための</a:t>
            </a:r>
            <a:r>
              <a:rPr lang="en-US" altLang="ja-JP" sz="1400" dirty="0">
                <a:solidFill>
                  <a:schemeClr val="tx1"/>
                </a:solidFill>
                <a:latin typeface="Meiryo UI" panose="020B0604030504040204" pitchFamily="50" charset="-128"/>
                <a:ea typeface="Meiryo UI" panose="020B0604030504040204" pitchFamily="50" charset="-128"/>
              </a:rPr>
              <a:t>URL</a:t>
            </a:r>
            <a:r>
              <a:rPr lang="ja-JP" altLang="en-US" sz="1400" dirty="0">
                <a:solidFill>
                  <a:schemeClr val="tx1"/>
                </a:solidFill>
                <a:latin typeface="Meiryo UI" panose="020B0604030504040204" pitchFamily="50" charset="-128"/>
                <a:ea typeface="Meiryo UI" panose="020B0604030504040204" pitchFamily="50" charset="-128"/>
              </a:rPr>
              <a:t>を入力します。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・「取り込み」ボタンを押すことにより、入力した</a:t>
            </a:r>
            <a:r>
              <a:rPr lang="en-US" altLang="ja-JP" sz="1400" dirty="0">
                <a:solidFill>
                  <a:schemeClr val="tx1"/>
                </a:solidFill>
                <a:latin typeface="Meiryo UI" panose="020B0604030504040204" pitchFamily="50" charset="-128"/>
                <a:ea typeface="Meiryo UI" panose="020B0604030504040204" pitchFamily="50" charset="-128"/>
              </a:rPr>
              <a:t>URL</a:t>
            </a:r>
            <a:r>
              <a:rPr lang="ja-JP" altLang="en-US" sz="1400" dirty="0">
                <a:solidFill>
                  <a:schemeClr val="tx1"/>
                </a:solidFill>
                <a:latin typeface="Meiryo UI" panose="020B0604030504040204" pitchFamily="50" charset="-128"/>
                <a:ea typeface="Meiryo UI" panose="020B0604030504040204" pitchFamily="50" charset="-128"/>
              </a:rPr>
              <a:t>へ接続し、</a:t>
            </a:r>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rPr>
              <a:t>これ以降で定義する項目が予め入力された状態になり、</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カタログ作成作業の負荷を減らすことが可能です。</a:t>
            </a:r>
            <a:endParaRPr lang="en-US" altLang="ja-JP" sz="1400" dirty="0">
              <a:solidFill>
                <a:srgbClr val="FF0000"/>
              </a:solidFill>
              <a:highlight>
                <a:srgbClr val="FFFF00"/>
              </a:highlight>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ADCD57ED-0BB0-4E22-AB96-C58C31907773}"/>
              </a:ext>
            </a:extLst>
          </p:cNvPr>
          <p:cNvSpPr/>
          <p:nvPr/>
        </p:nvSpPr>
        <p:spPr>
          <a:xfrm>
            <a:off x="454154" y="6220235"/>
            <a:ext cx="10032304" cy="473806"/>
          </a:xfrm>
          <a:prstGeom prst="roundRect">
            <a:avLst>
              <a:gd name="adj" fmla="val 17017"/>
            </a:avLst>
          </a:prstGeom>
          <a:no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en-US" altLang="ja-JP" sz="1231" dirty="0">
                <a:latin typeface="Meiryo UI"/>
                <a:ea typeface="Meiryo UI"/>
              </a:rPr>
              <a:t>※</a:t>
            </a:r>
            <a:r>
              <a:rPr lang="ja-JP" altLang="en-US" sz="1231" dirty="0">
                <a:solidFill>
                  <a:schemeClr val="tx1"/>
                </a:solidFill>
                <a:latin typeface="Meiryo UI" panose="020B0604030504040204" pitchFamily="50" charset="-128"/>
                <a:ea typeface="Meiryo UI" panose="020B0604030504040204" pitchFamily="50" charset="-128"/>
              </a:rPr>
              <a:t>作業されている</a:t>
            </a:r>
            <a:r>
              <a:rPr lang="en-US" altLang="ja-JP" sz="1231" dirty="0">
                <a:solidFill>
                  <a:schemeClr val="tx1"/>
                </a:solidFill>
                <a:latin typeface="Meiryo UI" panose="020B0604030504040204" pitchFamily="50" charset="-128"/>
                <a:ea typeface="Meiryo UI" panose="020B0604030504040204" pitchFamily="50" charset="-128"/>
              </a:rPr>
              <a:t>PC</a:t>
            </a:r>
            <a:r>
              <a:rPr lang="ja-JP" altLang="en-US" sz="1231" dirty="0">
                <a:solidFill>
                  <a:schemeClr val="tx1"/>
                </a:solidFill>
                <a:latin typeface="Meiryo UI" panose="020B0604030504040204" pitchFamily="50" charset="-128"/>
                <a:ea typeface="Meiryo UI" panose="020B0604030504040204" pitchFamily="50" charset="-128"/>
              </a:rPr>
              <a:t>上に提供対象のデータがある場合、「アップロードするデータの選択」より</a:t>
            </a:r>
            <a:r>
              <a:rPr lang="en-US" altLang="ja-JP" sz="1231" dirty="0">
                <a:solidFill>
                  <a:schemeClr val="tx1"/>
                </a:solidFill>
                <a:latin typeface="Meiryo UI" panose="020B0604030504040204" pitchFamily="50" charset="-128"/>
                <a:ea typeface="Meiryo UI" panose="020B0604030504040204" pitchFamily="50" charset="-128"/>
              </a:rPr>
              <a:t>PC</a:t>
            </a:r>
            <a:r>
              <a:rPr lang="ja-JP" altLang="en-US" sz="1231" dirty="0">
                <a:solidFill>
                  <a:schemeClr val="tx1"/>
                </a:solidFill>
                <a:latin typeface="Meiryo UI" panose="020B0604030504040204" pitchFamily="50" charset="-128"/>
                <a:ea typeface="Meiryo UI" panose="020B0604030504040204" pitchFamily="50" charset="-128"/>
              </a:rPr>
              <a:t>上のファイルをアップロードすることにより、</a:t>
            </a:r>
            <a:endParaRPr lang="en-US" altLang="ja-JP" sz="1231" dirty="0">
              <a:solidFill>
                <a:schemeClr val="tx1"/>
              </a:solidFill>
              <a:latin typeface="Meiryo UI" panose="020B0604030504040204" pitchFamily="50" charset="-128"/>
              <a:ea typeface="Meiryo UI" panose="020B0604030504040204" pitchFamily="50" charset="-128"/>
            </a:endParaRPr>
          </a:p>
          <a:p>
            <a:r>
              <a:rPr lang="ja-JP" altLang="en-US" sz="1231" dirty="0">
                <a:solidFill>
                  <a:schemeClr val="tx1"/>
                </a:solidFill>
                <a:latin typeface="Meiryo UI" panose="020B0604030504040204" pitchFamily="50" charset="-128"/>
                <a:ea typeface="Meiryo UI" panose="020B0604030504040204" pitchFamily="50" charset="-128"/>
              </a:rPr>
              <a:t>　 「取り込み」ボタンを押した場合と同様に、これ以降で定義する目が予め入力された状態になり、カタログ作成作業の負荷を減らすことが可能です。</a:t>
            </a:r>
            <a:endParaRPr lang="en-US" altLang="ja-JP" sz="1231" dirty="0">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DA2F886B-F4A3-48A4-AC0B-FE0CCE34AA77}"/>
              </a:ext>
            </a:extLst>
          </p:cNvPr>
          <p:cNvSpPr/>
          <p:nvPr/>
        </p:nvSpPr>
        <p:spPr>
          <a:xfrm>
            <a:off x="71364" y="236966"/>
            <a:ext cx="12041581"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：「配信の情報提供ページ</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」「リソース提供手段の識別子」の項目入力イメージ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タイトル 4">
            <a:extLst>
              <a:ext uri="{FF2B5EF4-FFF2-40B4-BE49-F238E27FC236}">
                <a16:creationId xmlns:a16="http://schemas.microsoft.com/office/drawing/2014/main" id="{70576595-2A85-421D-88DA-26908E692E7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Tree>
    <p:extLst>
      <p:ext uri="{BB962C8B-B14F-4D97-AF65-F5344CB8AC3E}">
        <p14:creationId xmlns:p14="http://schemas.microsoft.com/office/powerpoint/2010/main" val="3968069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2775115-806A-49EC-91AA-C2DFFEB0BA97}"/>
              </a:ext>
            </a:extLst>
          </p:cNvPr>
          <p:cNvSpPr/>
          <p:nvPr/>
        </p:nvSpPr>
        <p:spPr>
          <a:xfrm>
            <a:off x="254925" y="658180"/>
            <a:ext cx="11682150" cy="1323439"/>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データ連携の現状は、組織内・業界内に閉じてデータが活用されており、他分野との連携が困難な状況。</a:t>
            </a:r>
          </a:p>
          <a:p>
            <a:pPr marL="285757" indent="-285757">
              <a:buFont typeface="Wingdings" panose="05000000000000000000" pitchFamily="2" charset="2"/>
              <a:buChar char="ü"/>
            </a:pPr>
            <a:r>
              <a:rPr lang="ja-JP" altLang="en-US" sz="1600" dirty="0">
                <a:solidFill>
                  <a:schemeClr val="bg1"/>
                </a:solidFill>
                <a:latin typeface="Meiryo UI" panose="020B0604030504040204" pitchFamily="50" charset="-128"/>
                <a:ea typeface="Meiryo UI" panose="020B0604030504040204" pitchFamily="50" charset="-128"/>
              </a:rPr>
              <a:t>分野間をデータ連携する基盤が整備されることによって、分野を超えてデータを発見・契約・取得・活用ができるようになり、</a:t>
            </a:r>
            <a:br>
              <a:rPr lang="ja-JP" altLang="en-US"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既存のサービスが高度化するだけでなく、新しいサービスや産業の創出促進が期待される。</a:t>
            </a:r>
          </a:p>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SIP</a:t>
            </a:r>
            <a:r>
              <a:rPr lang="ja-JP" altLang="en-US" sz="1600" dirty="0">
                <a:solidFill>
                  <a:schemeClr val="bg1"/>
                </a:solidFill>
                <a:latin typeface="Meiryo UI" panose="020B0604030504040204" pitchFamily="50" charset="-128"/>
                <a:ea typeface="Meiryo UI" panose="020B0604030504040204" pitchFamily="50" charset="-128"/>
              </a:rPr>
              <a:t>分野間データ連携基盤</a:t>
            </a:r>
            <a:r>
              <a:rPr lang="en-US" altLang="ja-JP" sz="1600" dirty="0">
                <a:solidFill>
                  <a:schemeClr val="bg1"/>
                </a:solidFill>
                <a:latin typeface="Meiryo UI" panose="020B0604030504040204" pitchFamily="50" charset="-128"/>
                <a:ea typeface="Meiryo UI" panose="020B0604030504040204" pitchFamily="50" charset="-128"/>
              </a:rPr>
              <a:t>(CADDE*</a:t>
            </a:r>
            <a:r>
              <a:rPr lang="en-US" altLang="ja-JP" sz="1600" baseline="30000" dirty="0">
                <a:solidFill>
                  <a:schemeClr val="bg1"/>
                </a:solidFill>
                <a:latin typeface="Meiryo UI" panose="020B0604030504040204" pitchFamily="50" charset="-128"/>
                <a:ea typeface="Meiryo UI" panose="020B0604030504040204" pitchFamily="50" charset="-128"/>
              </a:rPr>
              <a:t>1</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ジャッデ</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は、データの「発見」、「契約」、「安全に取得・活用」の共通機能・サービスを提供し、</a:t>
            </a:r>
            <a:br>
              <a:rPr lang="en-US" altLang="ja-JP"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分野を横断したデータ連携を実現。</a:t>
            </a:r>
          </a:p>
        </p:txBody>
      </p:sp>
      <p:sp>
        <p:nvSpPr>
          <p:cNvPr id="116" name="テキスト ボックス 115">
            <a:extLst>
              <a:ext uri="{FF2B5EF4-FFF2-40B4-BE49-F238E27FC236}">
                <a16:creationId xmlns:a16="http://schemas.microsoft.com/office/drawing/2014/main" id="{B268DAB8-C0D4-4541-904D-08FCA92931EE}"/>
              </a:ext>
            </a:extLst>
          </p:cNvPr>
          <p:cNvSpPr txBox="1"/>
          <p:nvPr/>
        </p:nvSpPr>
        <p:spPr>
          <a:xfrm>
            <a:off x="4566850" y="1708721"/>
            <a:ext cx="7224271" cy="276999"/>
          </a:xfrm>
          <a:prstGeom prst="rect">
            <a:avLst/>
          </a:prstGeom>
          <a:noFill/>
          <a:ln>
            <a:noFill/>
          </a:ln>
        </p:spPr>
        <p:txBody>
          <a:bodyPr wrap="square">
            <a:spAutoFit/>
          </a:bodyPr>
          <a:lstStyle/>
          <a:p>
            <a:r>
              <a:rPr lang="en-US" altLang="ja-JP" sz="1200" dirty="0">
                <a:solidFill>
                  <a:schemeClr val="bg1"/>
                </a:solidFill>
                <a:latin typeface="Meiryo UI" panose="020B0604030504040204" pitchFamily="50" charset="-128"/>
                <a:ea typeface="Meiryo UI" panose="020B0604030504040204" pitchFamily="50" charset="-128"/>
              </a:rPr>
              <a:t>*</a:t>
            </a:r>
            <a:r>
              <a:rPr lang="en-US" altLang="ja-JP" sz="1200" baseline="30000" dirty="0">
                <a:solidFill>
                  <a:schemeClr val="bg1"/>
                </a:solidFill>
                <a:latin typeface="Meiryo UI" panose="020B0604030504040204" pitchFamily="50" charset="-128"/>
                <a:ea typeface="Meiryo UI" panose="020B0604030504040204" pitchFamily="50" charset="-128"/>
              </a:rPr>
              <a:t>1</a:t>
            </a:r>
            <a:r>
              <a:rPr lang="en-US" altLang="ja-JP" sz="1200" dirty="0">
                <a:solidFill>
                  <a:schemeClr val="bg1"/>
                </a:solidFill>
                <a:latin typeface="Meiryo UI" panose="020B0604030504040204" pitchFamily="50" charset="-128"/>
                <a:ea typeface="Meiryo UI" panose="020B0604030504040204" pitchFamily="50" charset="-128"/>
              </a:rPr>
              <a:t>: </a:t>
            </a:r>
            <a:r>
              <a:rPr lang="ja-JP" altLang="en-US" sz="1200" dirty="0">
                <a:solidFill>
                  <a:schemeClr val="bg1"/>
                </a:solidFill>
                <a:latin typeface="Meiryo UI" panose="020B0604030504040204" pitchFamily="50" charset="-128"/>
                <a:ea typeface="Meiryo UI" panose="020B0604030504040204" pitchFamily="50" charset="-128"/>
              </a:rPr>
              <a:t>正式名称は、「</a:t>
            </a:r>
            <a:r>
              <a:rPr lang="en-US" altLang="ja-JP" sz="1200" dirty="0">
                <a:solidFill>
                  <a:schemeClr val="bg1"/>
                </a:solidFill>
                <a:latin typeface="Meiryo UI" panose="020B0604030504040204" pitchFamily="50" charset="-128"/>
                <a:ea typeface="Meiryo UI" panose="020B0604030504040204" pitchFamily="50" charset="-128"/>
              </a:rPr>
              <a:t>Connector Architecture for Decentralized Data Exchange</a:t>
            </a:r>
            <a:r>
              <a:rPr lang="ja-JP" altLang="en-US" sz="1200" dirty="0">
                <a:solidFill>
                  <a:schemeClr val="bg1"/>
                </a:solidFill>
                <a:latin typeface="Meiryo UI" panose="020B0604030504040204" pitchFamily="50" charset="-128"/>
                <a:ea typeface="Meiryo UI" panose="020B0604030504040204" pitchFamily="50" charset="-128"/>
              </a:rPr>
              <a:t>」。</a:t>
            </a:r>
            <a:endParaRPr lang="ja-JP" altLang="en-US" sz="1200" dirty="0">
              <a:solidFill>
                <a:schemeClr val="bg1"/>
              </a:solidFill>
            </a:endParaRPr>
          </a:p>
        </p:txBody>
      </p:sp>
      <p:sp>
        <p:nvSpPr>
          <p:cNvPr id="110" name="正方形/長方形 109">
            <a:extLst>
              <a:ext uri="{FF2B5EF4-FFF2-40B4-BE49-F238E27FC236}">
                <a16:creationId xmlns:a16="http://schemas.microsoft.com/office/drawing/2014/main" id="{94DDF0D5-31C0-4816-91CD-742BF4590F3A}"/>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1.1. SIP</a:t>
            </a:r>
            <a:r>
              <a:rPr lang="ja-JP" altLang="en-US" sz="2000" b="1" dirty="0">
                <a:latin typeface="Meiryo UI" panose="020B0604030504040204" pitchFamily="50" charset="-128"/>
                <a:ea typeface="Meiryo UI" panose="020B0604030504040204" pitchFamily="50" charset="-128"/>
              </a:rPr>
              <a:t>分野間データ連携基盤</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とは　 </a:t>
            </a:r>
            <a:r>
              <a:rPr lang="en-US" altLang="ja-JP" sz="2000" b="1" dirty="0">
                <a:latin typeface="Meiryo UI" panose="020B0604030504040204" pitchFamily="50" charset="-128"/>
                <a:ea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rPr>
              <a:t>（呼称：ジャッデ</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　</a:t>
            </a:r>
            <a:endParaRPr lang="en-US" altLang="ja-JP" sz="2000" b="1" dirty="0">
              <a:latin typeface="Meiryo UI" panose="020B0604030504040204" pitchFamily="50" charset="-128"/>
              <a:ea typeface="Meiryo UI" panose="020B0604030504040204" pitchFamily="50" charset="-128"/>
            </a:endParaRPr>
          </a:p>
        </p:txBody>
      </p:sp>
      <p:sp>
        <p:nvSpPr>
          <p:cNvPr id="111" name="タイトル 4">
            <a:extLst>
              <a:ext uri="{FF2B5EF4-FFF2-40B4-BE49-F238E27FC236}">
                <a16:creationId xmlns:a16="http://schemas.microsoft.com/office/drawing/2014/main" id="{6A5F9A5C-C649-4EAA-9430-65B184944CD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106" name="正方形/長方形 105">
            <a:extLst>
              <a:ext uri="{FF2B5EF4-FFF2-40B4-BE49-F238E27FC236}">
                <a16:creationId xmlns:a16="http://schemas.microsoft.com/office/drawing/2014/main" id="{119AD1E5-D8BA-4B94-B103-BA74F6E95ADF}"/>
              </a:ext>
            </a:extLst>
          </p:cNvPr>
          <p:cNvSpPr/>
          <p:nvPr/>
        </p:nvSpPr>
        <p:spPr>
          <a:xfrm>
            <a:off x="6049796" y="2022373"/>
            <a:ext cx="5887279" cy="4638915"/>
          </a:xfrm>
          <a:prstGeom prst="rect">
            <a:avLst/>
          </a:prstGeom>
          <a:solidFill>
            <a:schemeClr val="accent2">
              <a:lumMod val="20000"/>
              <a:lumOff val="8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正方形/長方形 106">
            <a:extLst>
              <a:ext uri="{FF2B5EF4-FFF2-40B4-BE49-F238E27FC236}">
                <a16:creationId xmlns:a16="http://schemas.microsoft.com/office/drawing/2014/main" id="{0655BC4B-538C-449A-BACB-B46282020F88}"/>
              </a:ext>
            </a:extLst>
          </p:cNvPr>
          <p:cNvSpPr/>
          <p:nvPr/>
        </p:nvSpPr>
        <p:spPr>
          <a:xfrm>
            <a:off x="6049796" y="2022635"/>
            <a:ext cx="5887279" cy="371154"/>
          </a:xfrm>
          <a:prstGeom prst="rect">
            <a:avLst/>
          </a:prstGeom>
          <a:solidFill>
            <a:schemeClr val="accent2"/>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目指すべき仕組み</a:t>
            </a:r>
            <a:endParaRPr 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8" name="テキスト ボックス 107">
            <a:extLst>
              <a:ext uri="{FF2B5EF4-FFF2-40B4-BE49-F238E27FC236}">
                <a16:creationId xmlns:a16="http://schemas.microsoft.com/office/drawing/2014/main" id="{AC1744AB-3C89-4EF8-AC6F-E16ECB8059F0}"/>
              </a:ext>
            </a:extLst>
          </p:cNvPr>
          <p:cNvSpPr txBox="1"/>
          <p:nvPr/>
        </p:nvSpPr>
        <p:spPr>
          <a:xfrm>
            <a:off x="6040348" y="6042578"/>
            <a:ext cx="6025846" cy="646331"/>
          </a:xfrm>
          <a:prstGeom prst="rect">
            <a:avLst/>
          </a:prstGeom>
          <a:noFill/>
        </p:spPr>
        <p:txBody>
          <a:bodyPr wrap="square" rtlCol="0">
            <a:spAutoFit/>
          </a:bodyPr>
          <a:lstStyle/>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◎分野横断でデータを「発見」、「契約」、「安全に取得・活用」ができる共通機能を開発。</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◎データ提供者：データが再利用される。価値の再発見。新たなデータ供給。</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nSpc>
                <a:spcPct val="100000"/>
              </a:lnSpc>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◎データ利用者：データ取得コストと時間を低減。サービスも安価に提供可。</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角丸四角形 119">
            <a:extLst>
              <a:ext uri="{FF2B5EF4-FFF2-40B4-BE49-F238E27FC236}">
                <a16:creationId xmlns:a16="http://schemas.microsoft.com/office/drawing/2014/main" id="{D27A9C50-B263-42CC-BA5D-FEBCF17CF45D}"/>
              </a:ext>
            </a:extLst>
          </p:cNvPr>
          <p:cNvSpPr/>
          <p:nvPr/>
        </p:nvSpPr>
        <p:spPr>
          <a:xfrm>
            <a:off x="6193251" y="2442329"/>
            <a:ext cx="5600369" cy="3572627"/>
          </a:xfrm>
          <a:prstGeom prst="roundRect">
            <a:avLst>
              <a:gd name="adj" fmla="val 3380"/>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7" name="角丸四角形 52">
            <a:extLst>
              <a:ext uri="{FF2B5EF4-FFF2-40B4-BE49-F238E27FC236}">
                <a16:creationId xmlns:a16="http://schemas.microsoft.com/office/drawing/2014/main" id="{788C9CB7-4F0A-4A82-A51D-B725ACD017E9}"/>
              </a:ext>
            </a:extLst>
          </p:cNvPr>
          <p:cNvSpPr/>
          <p:nvPr/>
        </p:nvSpPr>
        <p:spPr>
          <a:xfrm>
            <a:off x="8755459" y="2534923"/>
            <a:ext cx="2991415" cy="1086188"/>
          </a:xfrm>
          <a:prstGeom prst="roundRect">
            <a:avLst>
              <a:gd name="adj" fmla="val 918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テキスト ボックス 123">
            <a:extLst>
              <a:ext uri="{FF2B5EF4-FFF2-40B4-BE49-F238E27FC236}">
                <a16:creationId xmlns:a16="http://schemas.microsoft.com/office/drawing/2014/main" id="{30F1E8F1-3DCE-4BF0-82F5-7FF5FF66D9C3}"/>
              </a:ext>
            </a:extLst>
          </p:cNvPr>
          <p:cNvSpPr txBox="1"/>
          <p:nvPr/>
        </p:nvSpPr>
        <p:spPr>
          <a:xfrm>
            <a:off x="9335691" y="2548170"/>
            <a:ext cx="1830950" cy="276999"/>
          </a:xfrm>
          <a:prstGeom prst="rect">
            <a:avLst/>
          </a:prstGeom>
          <a:noFill/>
        </p:spPr>
        <p:txBody>
          <a:bodyPr wrap="none" rtlCol="0">
            <a:spAutoFit/>
          </a:bodyPr>
          <a:lstStyle/>
          <a:p>
            <a:r>
              <a:rPr lang="ja-JP" altLang="en-US" sz="1200" b="1" dirty="0">
                <a:latin typeface="Meiryo UI" panose="020B0604030504040204" pitchFamily="50" charset="-128"/>
                <a:ea typeface="Meiryo UI" panose="020B0604030504040204" pitchFamily="50" charset="-128"/>
                <a:cs typeface="Meiryo UI" panose="020B0604030504040204" pitchFamily="50" charset="-128"/>
              </a:rPr>
              <a:t>新サービス・新産業の創出</a:t>
            </a:r>
          </a:p>
        </p:txBody>
      </p:sp>
      <p:sp>
        <p:nvSpPr>
          <p:cNvPr id="174" name="四角形: 角を丸くする 173">
            <a:extLst>
              <a:ext uri="{FF2B5EF4-FFF2-40B4-BE49-F238E27FC236}">
                <a16:creationId xmlns:a16="http://schemas.microsoft.com/office/drawing/2014/main" id="{616783C3-0BBE-48B1-8B56-1CBF5E402B58}"/>
              </a:ext>
            </a:extLst>
          </p:cNvPr>
          <p:cNvSpPr/>
          <p:nvPr/>
        </p:nvSpPr>
        <p:spPr>
          <a:xfrm>
            <a:off x="6416023" y="3881649"/>
            <a:ext cx="5175469" cy="936000"/>
          </a:xfrm>
          <a:prstGeom prst="roundRect">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a:latin typeface="Meiryo UI" panose="020B0604030504040204" pitchFamily="50" charset="-128"/>
              <a:ea typeface="Meiryo UI" panose="020B0604030504040204" pitchFamily="50" charset="-128"/>
              <a:cs typeface="Meiryo UI" panose="020B0604030504040204" pitchFamily="50" charset="-128"/>
            </a:endParaRPr>
          </a:p>
        </p:txBody>
      </p:sp>
      <p:pic>
        <p:nvPicPr>
          <p:cNvPr id="175" name="Picture 4" descr="関連画像">
            <a:extLst>
              <a:ext uri="{FF2B5EF4-FFF2-40B4-BE49-F238E27FC236}">
                <a16:creationId xmlns:a16="http://schemas.microsoft.com/office/drawing/2014/main" id="{531FF0D6-664A-457F-B114-DB078B87DB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3297"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6" descr="「TAXIイラスト」の画像検索結果">
            <a:extLst>
              <a:ext uri="{FF2B5EF4-FFF2-40B4-BE49-F238E27FC236}">
                <a16:creationId xmlns:a16="http://schemas.microsoft.com/office/drawing/2014/main" id="{859CD6AC-801A-4B79-BC5F-E742FF9EED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4664"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6" descr="「徒歩　イラスト」の画像検索結果">
            <a:extLst>
              <a:ext uri="{FF2B5EF4-FFF2-40B4-BE49-F238E27FC236}">
                <a16:creationId xmlns:a16="http://schemas.microsoft.com/office/drawing/2014/main" id="{34A5C9FD-0D4F-40F5-9076-4365880C1E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6579" y="5320284"/>
            <a:ext cx="28158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9" name="図 178">
            <a:extLst>
              <a:ext uri="{FF2B5EF4-FFF2-40B4-BE49-F238E27FC236}">
                <a16:creationId xmlns:a16="http://schemas.microsoft.com/office/drawing/2014/main" id="{9D4E4FAC-E447-417F-97F9-41E0F83BF1A3}"/>
              </a:ext>
            </a:extLst>
          </p:cNvPr>
          <p:cNvPicPr>
            <a:picLocks noChangeAspect="1"/>
          </p:cNvPicPr>
          <p:nvPr/>
        </p:nvPicPr>
        <p:blipFill>
          <a:blip r:embed="rId6"/>
          <a:stretch>
            <a:fillRect/>
          </a:stretch>
        </p:blipFill>
        <p:spPr>
          <a:xfrm>
            <a:off x="8265480" y="5320284"/>
            <a:ext cx="389974" cy="360000"/>
          </a:xfrm>
          <a:prstGeom prst="rect">
            <a:avLst/>
          </a:prstGeom>
        </p:spPr>
      </p:pic>
      <p:pic>
        <p:nvPicPr>
          <p:cNvPr id="190" name="図 189">
            <a:extLst>
              <a:ext uri="{FF2B5EF4-FFF2-40B4-BE49-F238E27FC236}">
                <a16:creationId xmlns:a16="http://schemas.microsoft.com/office/drawing/2014/main" id="{9E1E93DE-CDBE-44F4-8923-4F3CD27DD771}"/>
              </a:ext>
            </a:extLst>
          </p:cNvPr>
          <p:cNvPicPr>
            <a:picLocks noChangeAspect="1"/>
          </p:cNvPicPr>
          <p:nvPr/>
        </p:nvPicPr>
        <p:blipFill rotWithShape="1">
          <a:blip r:embed="rId7"/>
          <a:srcRect r="26403" b="64945"/>
          <a:stretch/>
        </p:blipFill>
        <p:spPr>
          <a:xfrm>
            <a:off x="8711679" y="5320284"/>
            <a:ext cx="591187" cy="360000"/>
          </a:xfrm>
          <a:prstGeom prst="rect">
            <a:avLst/>
          </a:prstGeom>
        </p:spPr>
      </p:pic>
      <p:pic>
        <p:nvPicPr>
          <p:cNvPr id="191" name="図 190">
            <a:extLst>
              <a:ext uri="{FF2B5EF4-FFF2-40B4-BE49-F238E27FC236}">
                <a16:creationId xmlns:a16="http://schemas.microsoft.com/office/drawing/2014/main" id="{240F5CD4-93FF-4A8D-8C35-7A7A5965C871}"/>
              </a:ext>
            </a:extLst>
          </p:cNvPr>
          <p:cNvPicPr>
            <a:picLocks noChangeAspect="1"/>
          </p:cNvPicPr>
          <p:nvPr/>
        </p:nvPicPr>
        <p:blipFill>
          <a:blip r:embed="rId8"/>
          <a:stretch>
            <a:fillRect/>
          </a:stretch>
        </p:blipFill>
        <p:spPr>
          <a:xfrm>
            <a:off x="9328269" y="5320284"/>
            <a:ext cx="281580" cy="360000"/>
          </a:xfrm>
          <a:prstGeom prst="rect">
            <a:avLst/>
          </a:prstGeom>
        </p:spPr>
      </p:pic>
      <p:pic>
        <p:nvPicPr>
          <p:cNvPr id="192" name="図 191">
            <a:extLst>
              <a:ext uri="{FF2B5EF4-FFF2-40B4-BE49-F238E27FC236}">
                <a16:creationId xmlns:a16="http://schemas.microsoft.com/office/drawing/2014/main" id="{F4E50C3C-3E0E-4734-954F-E4E501FF7100}"/>
              </a:ext>
            </a:extLst>
          </p:cNvPr>
          <p:cNvPicPr>
            <a:picLocks noChangeAspect="1"/>
          </p:cNvPicPr>
          <p:nvPr/>
        </p:nvPicPr>
        <p:blipFill>
          <a:blip r:embed="rId9"/>
          <a:stretch>
            <a:fillRect/>
          </a:stretch>
        </p:blipFill>
        <p:spPr>
          <a:xfrm>
            <a:off x="9820184" y="5320284"/>
            <a:ext cx="281580" cy="360000"/>
          </a:xfrm>
          <a:prstGeom prst="rect">
            <a:avLst/>
          </a:prstGeom>
        </p:spPr>
      </p:pic>
      <p:pic>
        <p:nvPicPr>
          <p:cNvPr id="193" name="図 192">
            <a:extLst>
              <a:ext uri="{FF2B5EF4-FFF2-40B4-BE49-F238E27FC236}">
                <a16:creationId xmlns:a16="http://schemas.microsoft.com/office/drawing/2014/main" id="{A0DCAD51-C4F1-4F90-9364-A311738E1863}"/>
              </a:ext>
            </a:extLst>
          </p:cNvPr>
          <p:cNvPicPr>
            <a:picLocks noChangeAspect="1"/>
          </p:cNvPicPr>
          <p:nvPr/>
        </p:nvPicPr>
        <p:blipFill>
          <a:blip r:embed="rId10"/>
          <a:stretch>
            <a:fillRect/>
          </a:stretch>
        </p:blipFill>
        <p:spPr>
          <a:xfrm>
            <a:off x="10281277" y="5320284"/>
            <a:ext cx="281580" cy="360000"/>
          </a:xfrm>
          <a:prstGeom prst="rect">
            <a:avLst/>
          </a:prstGeom>
        </p:spPr>
      </p:pic>
      <p:pic>
        <p:nvPicPr>
          <p:cNvPr id="194" name="図 193">
            <a:extLst>
              <a:ext uri="{FF2B5EF4-FFF2-40B4-BE49-F238E27FC236}">
                <a16:creationId xmlns:a16="http://schemas.microsoft.com/office/drawing/2014/main" id="{16CBEF0D-166F-4756-8D69-3D11E164CB0A}"/>
              </a:ext>
            </a:extLst>
          </p:cNvPr>
          <p:cNvPicPr>
            <a:picLocks noChangeAspect="1"/>
          </p:cNvPicPr>
          <p:nvPr/>
        </p:nvPicPr>
        <p:blipFill>
          <a:blip r:embed="rId11"/>
          <a:stretch>
            <a:fillRect/>
          </a:stretch>
        </p:blipFill>
        <p:spPr>
          <a:xfrm>
            <a:off x="10742370" y="5320284"/>
            <a:ext cx="281580" cy="360000"/>
          </a:xfrm>
          <a:prstGeom prst="rect">
            <a:avLst/>
          </a:prstGeom>
        </p:spPr>
      </p:pic>
      <p:pic>
        <p:nvPicPr>
          <p:cNvPr id="195" name="図 194">
            <a:extLst>
              <a:ext uri="{FF2B5EF4-FFF2-40B4-BE49-F238E27FC236}">
                <a16:creationId xmlns:a16="http://schemas.microsoft.com/office/drawing/2014/main" id="{5BE387BE-15CE-4284-A772-5B3751CD4FEB}"/>
              </a:ext>
            </a:extLst>
          </p:cNvPr>
          <p:cNvPicPr>
            <a:picLocks noChangeAspect="1"/>
          </p:cNvPicPr>
          <p:nvPr/>
        </p:nvPicPr>
        <p:blipFill>
          <a:blip r:embed="rId12"/>
          <a:stretch>
            <a:fillRect/>
          </a:stretch>
        </p:blipFill>
        <p:spPr>
          <a:xfrm>
            <a:off x="11244561" y="5320284"/>
            <a:ext cx="281580" cy="360000"/>
          </a:xfrm>
          <a:prstGeom prst="rect">
            <a:avLst/>
          </a:prstGeom>
        </p:spPr>
      </p:pic>
      <p:sp>
        <p:nvSpPr>
          <p:cNvPr id="196" name="正方形/長方形 195">
            <a:extLst>
              <a:ext uri="{FF2B5EF4-FFF2-40B4-BE49-F238E27FC236}">
                <a16:creationId xmlns:a16="http://schemas.microsoft.com/office/drawing/2014/main" id="{A6235999-0178-46F3-9622-5CD5C891D68A}"/>
              </a:ext>
            </a:extLst>
          </p:cNvPr>
          <p:cNvSpPr/>
          <p:nvPr/>
        </p:nvSpPr>
        <p:spPr>
          <a:xfrm>
            <a:off x="7163167" y="2880016"/>
            <a:ext cx="691636" cy="55619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防災サービス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正方形/長方形 196">
            <a:extLst>
              <a:ext uri="{FF2B5EF4-FFF2-40B4-BE49-F238E27FC236}">
                <a16:creationId xmlns:a16="http://schemas.microsoft.com/office/drawing/2014/main" id="{D70C943B-362C-470C-B16D-218FBE16FCD9}"/>
              </a:ext>
            </a:extLst>
          </p:cNvPr>
          <p:cNvSpPr/>
          <p:nvPr/>
        </p:nvSpPr>
        <p:spPr>
          <a:xfrm>
            <a:off x="7952456" y="2880016"/>
            <a:ext cx="691636" cy="556192"/>
          </a:xfrm>
          <a:prstGeom prst="rect">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金融サービス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正方形/長方形 197">
            <a:extLst>
              <a:ext uri="{FF2B5EF4-FFF2-40B4-BE49-F238E27FC236}">
                <a16:creationId xmlns:a16="http://schemas.microsoft.com/office/drawing/2014/main" id="{FFB0A638-A44E-47AC-BEE6-9F1D5C85FAFD}"/>
              </a:ext>
            </a:extLst>
          </p:cNvPr>
          <p:cNvSpPr/>
          <p:nvPr/>
        </p:nvSpPr>
        <p:spPr>
          <a:xfrm>
            <a:off x="6387481" y="2880016"/>
            <a:ext cx="691636" cy="55619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既存</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交通</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テキスト ボックス 6">
            <a:extLst>
              <a:ext uri="{FF2B5EF4-FFF2-40B4-BE49-F238E27FC236}">
                <a16:creationId xmlns:a16="http://schemas.microsoft.com/office/drawing/2014/main" id="{E3ED7393-B1CE-49A3-AA72-AEE8AF6A5DEC}"/>
              </a:ext>
            </a:extLst>
          </p:cNvPr>
          <p:cNvSpPr txBox="1"/>
          <p:nvPr/>
        </p:nvSpPr>
        <p:spPr>
          <a:xfrm>
            <a:off x="6686081" y="2548170"/>
            <a:ext cx="1616148"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ja-JP" altLang="en-US" sz="1200" b="1" dirty="0">
                <a:latin typeface="Meiryo UI" panose="020B0604030504040204" pitchFamily="50" charset="-128"/>
                <a:ea typeface="Meiryo UI" panose="020B0604030504040204" pitchFamily="50" charset="-128"/>
                <a:cs typeface="Meiryo UI" panose="020B0604030504040204" pitchFamily="50" charset="-128"/>
              </a:rPr>
              <a:t>既存サービスの高度化</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テキスト ボックス 199">
            <a:extLst>
              <a:ext uri="{FF2B5EF4-FFF2-40B4-BE49-F238E27FC236}">
                <a16:creationId xmlns:a16="http://schemas.microsoft.com/office/drawing/2014/main" id="{8DEFE1FB-1418-4073-B6AB-DCD4A5F7DD2B}"/>
              </a:ext>
            </a:extLst>
          </p:cNvPr>
          <p:cNvSpPr txBox="1"/>
          <p:nvPr/>
        </p:nvSpPr>
        <p:spPr>
          <a:xfrm>
            <a:off x="6596226" y="3897280"/>
            <a:ext cx="4794418" cy="898471"/>
          </a:xfrm>
          <a:prstGeom prst="rect">
            <a:avLst/>
          </a:prstGeom>
          <a:noFill/>
          <a:ln>
            <a:noFill/>
          </a:ln>
        </p:spPr>
        <p:txBody>
          <a:bodyPr wrap="square" lIns="112542" tIns="56271" rIns="112542" bIns="56271" rtlCol="0" anchor="t">
            <a:spAutoFit/>
          </a:bodyPr>
          <a:lstStyle/>
          <a:p>
            <a:pPr algn="ctr"/>
            <a:r>
              <a:rPr lang="en-US" altLang="ja-JP" b="1" dirty="0">
                <a:latin typeface="Meiryo UI" panose="020B0604030504040204" pitchFamily="50" charset="-128"/>
                <a:ea typeface="Meiryo UI" panose="020B0604030504040204" pitchFamily="50" charset="-128"/>
                <a:cs typeface="Meiryo UI" panose="020B0604030504040204" pitchFamily="50" charset="-128"/>
              </a:rPr>
              <a:t>SIP</a:t>
            </a:r>
            <a:r>
              <a:rPr lang="ja-JP" altLang="en-US"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b="1" dirty="0">
                <a:latin typeface="Meiryo UI" panose="020B0604030504040204" pitchFamily="50" charset="-128"/>
                <a:ea typeface="Meiryo UI" panose="020B0604030504040204" pitchFamily="50" charset="-128"/>
                <a:cs typeface="Meiryo UI" panose="020B0604030504040204" pitchFamily="50" charset="-128"/>
              </a:rPr>
              <a:t>(CADDE)</a:t>
            </a:r>
          </a:p>
          <a:p>
            <a:pPr algn="ctr"/>
            <a:endParaRPr lang="en-US" altLang="ja-JP" sz="5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分野横断でデータを</a:t>
            </a:r>
            <a:r>
              <a:rPr lang="ja-JP" altLang="en-US" sz="1400" b="1" dirty="0">
                <a:solidFill>
                  <a:srgbClr val="FF0000"/>
                </a:solidFill>
                <a:latin typeface="Meiryo UI" panose="020B0604030504040204" pitchFamily="50" charset="-128"/>
                <a:ea typeface="Meiryo UI" panose="020B0604030504040204" pitchFamily="50" charset="-128"/>
              </a:rPr>
              <a:t>「発見」、「契約」、「安全に取得・活用」</a:t>
            </a:r>
            <a:endParaRPr lang="en-US" altLang="ja-JP" sz="1400" b="1" dirty="0">
              <a:solidFill>
                <a:srgbClr val="FF0000"/>
              </a:solidFill>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するための機能・サービス</a:t>
            </a:r>
          </a:p>
        </p:txBody>
      </p:sp>
      <p:sp>
        <p:nvSpPr>
          <p:cNvPr id="201" name="正方形/長方形 200">
            <a:extLst>
              <a:ext uri="{FF2B5EF4-FFF2-40B4-BE49-F238E27FC236}">
                <a16:creationId xmlns:a16="http://schemas.microsoft.com/office/drawing/2014/main" id="{0BE10252-1BE5-45B4-AC59-8A1300E540FF}"/>
              </a:ext>
            </a:extLst>
          </p:cNvPr>
          <p:cNvSpPr/>
          <p:nvPr/>
        </p:nvSpPr>
        <p:spPr>
          <a:xfrm>
            <a:off x="247532" y="2022635"/>
            <a:ext cx="5424025" cy="4638915"/>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3" b="1" dirty="0">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2" name="角丸四角形 100">
            <a:extLst>
              <a:ext uri="{FF2B5EF4-FFF2-40B4-BE49-F238E27FC236}">
                <a16:creationId xmlns:a16="http://schemas.microsoft.com/office/drawing/2014/main" id="{5CC29795-31B9-47AD-AA5F-F75DF4562A11}"/>
              </a:ext>
            </a:extLst>
          </p:cNvPr>
          <p:cNvSpPr/>
          <p:nvPr/>
        </p:nvSpPr>
        <p:spPr>
          <a:xfrm>
            <a:off x="357147" y="2437767"/>
            <a:ext cx="1571832" cy="3590833"/>
          </a:xfrm>
          <a:prstGeom prst="roundRect">
            <a:avLst>
              <a:gd name="adj" fmla="val 9187"/>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a:latin typeface="Meiryo UI" panose="020B0604030504040204" pitchFamily="50" charset="-128"/>
              <a:ea typeface="Meiryo UI" panose="020B0604030504040204" pitchFamily="50" charset="-128"/>
              <a:cs typeface="Meiryo UI" panose="020B0604030504040204" pitchFamily="50" charset="-128"/>
            </a:endParaRPr>
          </a:p>
        </p:txBody>
      </p:sp>
      <p:sp>
        <p:nvSpPr>
          <p:cNvPr id="203" name="角丸四角形 101">
            <a:extLst>
              <a:ext uri="{FF2B5EF4-FFF2-40B4-BE49-F238E27FC236}">
                <a16:creationId xmlns:a16="http://schemas.microsoft.com/office/drawing/2014/main" id="{9464AEC2-4C17-41C4-A79F-AADC49574C6F}"/>
              </a:ext>
            </a:extLst>
          </p:cNvPr>
          <p:cNvSpPr/>
          <p:nvPr/>
        </p:nvSpPr>
        <p:spPr>
          <a:xfrm>
            <a:off x="2148057" y="2437767"/>
            <a:ext cx="1571832" cy="3576928"/>
          </a:xfrm>
          <a:prstGeom prst="roundRect">
            <a:avLst>
              <a:gd name="adj" fmla="val 9187"/>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a:latin typeface="Meiryo UI" panose="020B0604030504040204" pitchFamily="50" charset="-128"/>
              <a:ea typeface="Meiryo UI" panose="020B0604030504040204" pitchFamily="50" charset="-128"/>
              <a:cs typeface="Meiryo UI" panose="020B0604030504040204" pitchFamily="50" charset="-128"/>
            </a:endParaRPr>
          </a:p>
        </p:txBody>
      </p:sp>
      <p:sp>
        <p:nvSpPr>
          <p:cNvPr id="204" name="角丸四角形 102">
            <a:extLst>
              <a:ext uri="{FF2B5EF4-FFF2-40B4-BE49-F238E27FC236}">
                <a16:creationId xmlns:a16="http://schemas.microsoft.com/office/drawing/2014/main" id="{17E619B3-37DA-4763-83C3-355EE7704A60}"/>
              </a:ext>
            </a:extLst>
          </p:cNvPr>
          <p:cNvSpPr/>
          <p:nvPr/>
        </p:nvSpPr>
        <p:spPr>
          <a:xfrm>
            <a:off x="3938966" y="2437767"/>
            <a:ext cx="1571832" cy="3576927"/>
          </a:xfrm>
          <a:prstGeom prst="roundRect">
            <a:avLst>
              <a:gd name="adj" fmla="val 9187"/>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54">
              <a:latin typeface="Meiryo UI" panose="020B0604030504040204" pitchFamily="50" charset="-128"/>
              <a:ea typeface="Meiryo UI" panose="020B0604030504040204" pitchFamily="50" charset="-128"/>
              <a:cs typeface="Meiryo UI" panose="020B0604030504040204" pitchFamily="50" charset="-128"/>
            </a:endParaRPr>
          </a:p>
        </p:txBody>
      </p:sp>
      <p:sp>
        <p:nvSpPr>
          <p:cNvPr id="205" name="テキスト ボックス 204">
            <a:extLst>
              <a:ext uri="{FF2B5EF4-FFF2-40B4-BE49-F238E27FC236}">
                <a16:creationId xmlns:a16="http://schemas.microsoft.com/office/drawing/2014/main" id="{36472E53-9F44-43CA-8D6F-65EB21EDFA53}"/>
              </a:ext>
            </a:extLst>
          </p:cNvPr>
          <p:cNvSpPr txBox="1"/>
          <p:nvPr/>
        </p:nvSpPr>
        <p:spPr>
          <a:xfrm>
            <a:off x="623392"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既存交通</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6" name="テキスト ボックス 205">
            <a:extLst>
              <a:ext uri="{FF2B5EF4-FFF2-40B4-BE49-F238E27FC236}">
                <a16:creationId xmlns:a16="http://schemas.microsoft.com/office/drawing/2014/main" id="{E2DC83E6-867A-47C2-AA90-4260548B0000}"/>
              </a:ext>
            </a:extLst>
          </p:cNvPr>
          <p:cNvSpPr txBox="1"/>
          <p:nvPr/>
        </p:nvSpPr>
        <p:spPr>
          <a:xfrm>
            <a:off x="2414302"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既存防災</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1" name="テキスト ボックス 210">
            <a:extLst>
              <a:ext uri="{FF2B5EF4-FFF2-40B4-BE49-F238E27FC236}">
                <a16:creationId xmlns:a16="http://schemas.microsoft.com/office/drawing/2014/main" id="{349EC5C8-A8C6-4CF9-8868-8F41506050CF}"/>
              </a:ext>
            </a:extLst>
          </p:cNvPr>
          <p:cNvSpPr txBox="1"/>
          <p:nvPr/>
        </p:nvSpPr>
        <p:spPr>
          <a:xfrm>
            <a:off x="4205210" y="2503513"/>
            <a:ext cx="1069524" cy="357470"/>
          </a:xfrm>
          <a:prstGeom prst="rect">
            <a:avLst/>
          </a:prstGeom>
          <a:noFill/>
        </p:spPr>
        <p:txBody>
          <a:bodyPr wrap="none" rtlCol="0">
            <a:spAutoFit/>
          </a:bodyPr>
          <a:lstStyle/>
          <a:p>
            <a:pPr algn="ctr"/>
            <a:r>
              <a:rPr lang="ja-JP" altLang="en-US" sz="1723" b="1" dirty="0">
                <a:latin typeface="Meiryo UI" panose="020B0604030504040204" pitchFamily="50" charset="-128"/>
                <a:ea typeface="Meiryo UI" panose="020B0604030504040204" pitchFamily="50" charset="-128"/>
                <a:cs typeface="Meiryo UI" panose="020B0604030504040204" pitchFamily="50" charset="-128"/>
              </a:rPr>
              <a:t>既存金融</a:t>
            </a:r>
            <a:endParaRPr lang="en-US" sz="1723"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テキスト ボックス 218">
            <a:extLst>
              <a:ext uri="{FF2B5EF4-FFF2-40B4-BE49-F238E27FC236}">
                <a16:creationId xmlns:a16="http://schemas.microsoft.com/office/drawing/2014/main" id="{3DB24385-F2BE-4649-8B36-81203F573DFA}"/>
              </a:ext>
            </a:extLst>
          </p:cNvPr>
          <p:cNvSpPr txBox="1"/>
          <p:nvPr/>
        </p:nvSpPr>
        <p:spPr>
          <a:xfrm>
            <a:off x="280208" y="6107423"/>
            <a:ext cx="5424025" cy="461665"/>
          </a:xfrm>
          <a:prstGeom prst="rect">
            <a:avLst/>
          </a:prstGeom>
          <a:noFill/>
        </p:spPr>
        <p:txBody>
          <a:bodyPr wrap="square" rtlCol="0">
            <a:spAutoFit/>
          </a:bodyPr>
          <a:lstStyle/>
          <a:p>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現状</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　それぞれの組織や業界等の分野に閉じて、データを活用。</a:t>
            </a:r>
            <a:br>
              <a:rPr lang="ja-JP" altLang="en-US" sz="1200" b="1" dirty="0">
                <a:latin typeface="Meiryo UI" panose="020B0604030504040204" pitchFamily="50" charset="-128"/>
                <a:ea typeface="Meiryo UI" panose="020B0604030504040204" pitchFamily="50" charset="-128"/>
                <a:cs typeface="Meiryo UI" panose="020B0604030504040204" pitchFamily="50" charset="-128"/>
              </a:rPr>
            </a:b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課題</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　異分野のデータ連携は個別に調整が必要となり、コストと時間が膨大。</a:t>
            </a:r>
          </a:p>
        </p:txBody>
      </p:sp>
      <p:cxnSp>
        <p:nvCxnSpPr>
          <p:cNvPr id="220" name="直線矢印コネクタ 219">
            <a:extLst>
              <a:ext uri="{FF2B5EF4-FFF2-40B4-BE49-F238E27FC236}">
                <a16:creationId xmlns:a16="http://schemas.microsoft.com/office/drawing/2014/main" id="{2BF6F3A2-B82F-4B0F-87F5-27C8C4026539}"/>
              </a:ext>
            </a:extLst>
          </p:cNvPr>
          <p:cNvCxnSpPr>
            <a:cxnSpLocks/>
          </p:cNvCxnSpPr>
          <p:nvPr/>
        </p:nvCxnSpPr>
        <p:spPr>
          <a:xfrm>
            <a:off x="1062437"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a:extLst>
              <a:ext uri="{FF2B5EF4-FFF2-40B4-BE49-F238E27FC236}">
                <a16:creationId xmlns:a16="http://schemas.microsoft.com/office/drawing/2014/main" id="{8EF372EB-C449-4574-BC1F-4CD14A1759A9}"/>
              </a:ext>
            </a:extLst>
          </p:cNvPr>
          <p:cNvCxnSpPr>
            <a:cxnSpLocks/>
          </p:cNvCxnSpPr>
          <p:nvPr/>
        </p:nvCxnSpPr>
        <p:spPr>
          <a:xfrm>
            <a:off x="1062437"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2" name="グループ化 221">
            <a:extLst>
              <a:ext uri="{FF2B5EF4-FFF2-40B4-BE49-F238E27FC236}">
                <a16:creationId xmlns:a16="http://schemas.microsoft.com/office/drawing/2014/main" id="{764341BD-6EB6-4BC8-846F-EE1CFE4F3E23}"/>
              </a:ext>
            </a:extLst>
          </p:cNvPr>
          <p:cNvGrpSpPr/>
          <p:nvPr/>
        </p:nvGrpSpPr>
        <p:grpSpPr>
          <a:xfrm>
            <a:off x="659549" y="4998594"/>
            <a:ext cx="925364" cy="874343"/>
            <a:chOff x="-87560" y="1510311"/>
            <a:chExt cx="2635603" cy="2408322"/>
          </a:xfrm>
        </p:grpSpPr>
        <p:pic>
          <p:nvPicPr>
            <p:cNvPr id="223" name="Picture 2" descr="「電車　イラスト」の画像検索結果">
              <a:extLst>
                <a:ext uri="{FF2B5EF4-FFF2-40B4-BE49-F238E27FC236}">
                  <a16:creationId xmlns:a16="http://schemas.microsoft.com/office/drawing/2014/main" id="{B3E45516-29C7-4D49-BC75-4576323B04F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4" descr="関連画像">
              <a:extLst>
                <a:ext uri="{FF2B5EF4-FFF2-40B4-BE49-F238E27FC236}">
                  <a16:creationId xmlns:a16="http://schemas.microsoft.com/office/drawing/2014/main" id="{A872779A-AFF2-4B33-AC88-D3F203D22B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6" descr="「TAXIイラスト」の画像検索結果">
              <a:extLst>
                <a:ext uri="{FF2B5EF4-FFF2-40B4-BE49-F238E27FC236}">
                  <a16:creationId xmlns:a16="http://schemas.microsoft.com/office/drawing/2014/main" id="{D6C2EE0A-E3B1-44E1-B1D8-0F4ACA45DB6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16" descr="「徒歩　イラスト」の画像検索結果">
              <a:extLst>
                <a:ext uri="{FF2B5EF4-FFF2-40B4-BE49-F238E27FC236}">
                  <a16:creationId xmlns:a16="http://schemas.microsoft.com/office/drawing/2014/main" id="{816EAEB5-2187-41F0-B9F4-3BEDFA6B08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34" name="図 233">
            <a:extLst>
              <a:ext uri="{FF2B5EF4-FFF2-40B4-BE49-F238E27FC236}">
                <a16:creationId xmlns:a16="http://schemas.microsoft.com/office/drawing/2014/main" id="{D04E4CF5-36C2-43F6-95B6-760E1E2F201E}"/>
              </a:ext>
            </a:extLst>
          </p:cNvPr>
          <p:cNvPicPr>
            <a:picLocks noChangeAspect="1"/>
          </p:cNvPicPr>
          <p:nvPr/>
        </p:nvPicPr>
        <p:blipFill>
          <a:blip r:embed="rId6"/>
          <a:stretch>
            <a:fillRect/>
          </a:stretch>
        </p:blipFill>
        <p:spPr>
          <a:xfrm>
            <a:off x="2710744" y="5030059"/>
            <a:ext cx="501636" cy="518709"/>
          </a:xfrm>
          <a:prstGeom prst="rect">
            <a:avLst/>
          </a:prstGeom>
        </p:spPr>
      </p:pic>
      <p:pic>
        <p:nvPicPr>
          <p:cNvPr id="237" name="図 236">
            <a:extLst>
              <a:ext uri="{FF2B5EF4-FFF2-40B4-BE49-F238E27FC236}">
                <a16:creationId xmlns:a16="http://schemas.microsoft.com/office/drawing/2014/main" id="{198CB848-E4E3-4B1A-9FAA-92DD585A9782}"/>
              </a:ext>
            </a:extLst>
          </p:cNvPr>
          <p:cNvPicPr>
            <a:picLocks noChangeAspect="1"/>
          </p:cNvPicPr>
          <p:nvPr/>
        </p:nvPicPr>
        <p:blipFill rotWithShape="1">
          <a:blip r:embed="rId7"/>
          <a:srcRect b="58561"/>
          <a:stretch/>
        </p:blipFill>
        <p:spPr>
          <a:xfrm>
            <a:off x="2670938" y="5519376"/>
            <a:ext cx="777049" cy="332960"/>
          </a:xfrm>
          <a:prstGeom prst="rect">
            <a:avLst/>
          </a:prstGeom>
        </p:spPr>
      </p:pic>
      <p:pic>
        <p:nvPicPr>
          <p:cNvPr id="238" name="図 237">
            <a:extLst>
              <a:ext uri="{FF2B5EF4-FFF2-40B4-BE49-F238E27FC236}">
                <a16:creationId xmlns:a16="http://schemas.microsoft.com/office/drawing/2014/main" id="{190EB6EA-FC6E-442F-B4F1-946F9A9CF37D}"/>
              </a:ext>
            </a:extLst>
          </p:cNvPr>
          <p:cNvPicPr>
            <a:picLocks noChangeAspect="1"/>
          </p:cNvPicPr>
          <p:nvPr/>
        </p:nvPicPr>
        <p:blipFill>
          <a:blip r:embed="rId8"/>
          <a:stretch>
            <a:fillRect/>
          </a:stretch>
        </p:blipFill>
        <p:spPr>
          <a:xfrm>
            <a:off x="4579378" y="5038520"/>
            <a:ext cx="349354" cy="361243"/>
          </a:xfrm>
          <a:prstGeom prst="rect">
            <a:avLst/>
          </a:prstGeom>
        </p:spPr>
      </p:pic>
      <p:pic>
        <p:nvPicPr>
          <p:cNvPr id="245" name="図 244">
            <a:extLst>
              <a:ext uri="{FF2B5EF4-FFF2-40B4-BE49-F238E27FC236}">
                <a16:creationId xmlns:a16="http://schemas.microsoft.com/office/drawing/2014/main" id="{85C37CCB-CA20-4D0E-BE73-F6628CD21E40}"/>
              </a:ext>
            </a:extLst>
          </p:cNvPr>
          <p:cNvPicPr>
            <a:picLocks noChangeAspect="1"/>
          </p:cNvPicPr>
          <p:nvPr/>
        </p:nvPicPr>
        <p:blipFill>
          <a:blip r:embed="rId9"/>
          <a:stretch>
            <a:fillRect/>
          </a:stretch>
        </p:blipFill>
        <p:spPr>
          <a:xfrm>
            <a:off x="4538293" y="5481646"/>
            <a:ext cx="390439" cy="403727"/>
          </a:xfrm>
          <a:prstGeom prst="rect">
            <a:avLst/>
          </a:prstGeom>
        </p:spPr>
      </p:pic>
      <p:sp>
        <p:nvSpPr>
          <p:cNvPr id="246" name="正方形/長方形 245">
            <a:extLst>
              <a:ext uri="{FF2B5EF4-FFF2-40B4-BE49-F238E27FC236}">
                <a16:creationId xmlns:a16="http://schemas.microsoft.com/office/drawing/2014/main" id="{F9FB8032-87C1-4C0B-8707-5867B8B37627}"/>
              </a:ext>
            </a:extLst>
          </p:cNvPr>
          <p:cNvSpPr/>
          <p:nvPr/>
        </p:nvSpPr>
        <p:spPr>
          <a:xfrm>
            <a:off x="246738" y="2024006"/>
            <a:ext cx="5424025" cy="357397"/>
          </a:xfrm>
          <a:prstGeom prst="rect">
            <a:avLst/>
          </a:prstGeom>
          <a:solidFill>
            <a:schemeClr val="accent5"/>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現状</a:t>
            </a:r>
            <a:endParaRPr lang="en-US" sz="2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47" name="グループ化 246">
            <a:extLst>
              <a:ext uri="{FF2B5EF4-FFF2-40B4-BE49-F238E27FC236}">
                <a16:creationId xmlns:a16="http://schemas.microsoft.com/office/drawing/2014/main" id="{E7DE65BD-D3D0-47C8-9B8B-BA6466660641}"/>
              </a:ext>
            </a:extLst>
          </p:cNvPr>
          <p:cNvGrpSpPr/>
          <p:nvPr/>
        </p:nvGrpSpPr>
        <p:grpSpPr>
          <a:xfrm>
            <a:off x="644459" y="2921661"/>
            <a:ext cx="910817" cy="712304"/>
            <a:chOff x="467544" y="3005192"/>
            <a:chExt cx="627652" cy="578747"/>
          </a:xfrm>
        </p:grpSpPr>
        <p:sp>
          <p:nvSpPr>
            <p:cNvPr id="248" name="正方形/長方形 247">
              <a:extLst>
                <a:ext uri="{FF2B5EF4-FFF2-40B4-BE49-F238E27FC236}">
                  <a16:creationId xmlns:a16="http://schemas.microsoft.com/office/drawing/2014/main" id="{4E32491F-02ED-4154-8D8E-9B5307D8EBCA}"/>
                </a:ext>
              </a:extLst>
            </p:cNvPr>
            <p:cNvSpPr/>
            <p:nvPr/>
          </p:nvSpPr>
          <p:spPr>
            <a:xfrm>
              <a:off x="611560" y="3005192"/>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9" name="正方形/長方形 248">
              <a:extLst>
                <a:ext uri="{FF2B5EF4-FFF2-40B4-BE49-F238E27FC236}">
                  <a16:creationId xmlns:a16="http://schemas.microsoft.com/office/drawing/2014/main" id="{38BAFEE0-50E6-4705-80ED-157F30D1BF31}"/>
                </a:ext>
              </a:extLst>
            </p:cNvPr>
            <p:cNvSpPr/>
            <p:nvPr/>
          </p:nvSpPr>
          <p:spPr>
            <a:xfrm>
              <a:off x="543081" y="3056325"/>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a:solidFill>
                  <a:schemeClr val="accent5"/>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0" name="正方形/長方形 249">
              <a:extLst>
                <a:ext uri="{FF2B5EF4-FFF2-40B4-BE49-F238E27FC236}">
                  <a16:creationId xmlns:a16="http://schemas.microsoft.com/office/drawing/2014/main" id="{D860E33B-A7E0-403C-B680-01A6DEA941D3}"/>
                </a:ext>
              </a:extLst>
            </p:cNvPr>
            <p:cNvSpPr/>
            <p:nvPr/>
          </p:nvSpPr>
          <p:spPr>
            <a:xfrm>
              <a:off x="467544" y="3107457"/>
              <a:ext cx="483636" cy="476482"/>
            </a:xfrm>
            <a:prstGeom prst="rect">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1" name="グループ化 250">
            <a:extLst>
              <a:ext uri="{FF2B5EF4-FFF2-40B4-BE49-F238E27FC236}">
                <a16:creationId xmlns:a16="http://schemas.microsoft.com/office/drawing/2014/main" id="{3BD89E87-F145-45A1-BBDC-A27495276FA9}"/>
              </a:ext>
            </a:extLst>
          </p:cNvPr>
          <p:cNvGrpSpPr/>
          <p:nvPr/>
        </p:nvGrpSpPr>
        <p:grpSpPr>
          <a:xfrm>
            <a:off x="2504636" y="4158376"/>
            <a:ext cx="963530" cy="464976"/>
            <a:chOff x="1749408" y="4010027"/>
            <a:chExt cx="663977" cy="377793"/>
          </a:xfrm>
        </p:grpSpPr>
        <p:sp>
          <p:nvSpPr>
            <p:cNvPr id="252" name="円柱 251">
              <a:extLst>
                <a:ext uri="{FF2B5EF4-FFF2-40B4-BE49-F238E27FC236}">
                  <a16:creationId xmlns:a16="http://schemas.microsoft.com/office/drawing/2014/main" id="{61011E86-54EC-4F6A-AAE3-1679C5FEB130}"/>
                </a:ext>
              </a:extLst>
            </p:cNvPr>
            <p:cNvSpPr/>
            <p:nvPr/>
          </p:nvSpPr>
          <p:spPr>
            <a:xfrm>
              <a:off x="1749408" y="4010027"/>
              <a:ext cx="591713" cy="377793"/>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eiryo UI" panose="020B0604030504040204" pitchFamily="50" charset="-128"/>
                <a:ea typeface="Meiryo UI" panose="020B0604030504040204" pitchFamily="50" charset="-128"/>
                <a:cs typeface="Meiryo UI" panose="020B0604030504040204" pitchFamily="50" charset="-128"/>
              </a:endParaRPr>
            </a:p>
          </p:txBody>
        </p:sp>
        <p:sp>
          <p:nvSpPr>
            <p:cNvPr id="253" name="テキスト ボックス 252">
              <a:extLst>
                <a:ext uri="{FF2B5EF4-FFF2-40B4-BE49-F238E27FC236}">
                  <a16:creationId xmlns:a16="http://schemas.microsoft.com/office/drawing/2014/main" id="{5BA3447A-EB28-4C5F-B13B-28116A7B85D1}"/>
                </a:ext>
              </a:extLst>
            </p:cNvPr>
            <p:cNvSpPr txBox="1"/>
            <p:nvPr/>
          </p:nvSpPr>
          <p:spPr>
            <a:xfrm>
              <a:off x="1796071" y="4118214"/>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54" name="グループ化 253">
            <a:extLst>
              <a:ext uri="{FF2B5EF4-FFF2-40B4-BE49-F238E27FC236}">
                <a16:creationId xmlns:a16="http://schemas.microsoft.com/office/drawing/2014/main" id="{2BCECFFD-9F9E-4A17-AE2B-521532E633F5}"/>
              </a:ext>
            </a:extLst>
          </p:cNvPr>
          <p:cNvGrpSpPr/>
          <p:nvPr/>
        </p:nvGrpSpPr>
        <p:grpSpPr>
          <a:xfrm>
            <a:off x="2482992" y="2916879"/>
            <a:ext cx="910817" cy="712304"/>
            <a:chOff x="467544" y="3005192"/>
            <a:chExt cx="627652" cy="578747"/>
          </a:xfrm>
        </p:grpSpPr>
        <p:sp>
          <p:nvSpPr>
            <p:cNvPr id="255" name="正方形/長方形 254">
              <a:extLst>
                <a:ext uri="{FF2B5EF4-FFF2-40B4-BE49-F238E27FC236}">
                  <a16:creationId xmlns:a16="http://schemas.microsoft.com/office/drawing/2014/main" id="{FC7FCE55-570B-476B-9C96-0B07848E1207}"/>
                </a:ext>
              </a:extLst>
            </p:cNvPr>
            <p:cNvSpPr/>
            <p:nvPr/>
          </p:nvSpPr>
          <p:spPr>
            <a:xfrm>
              <a:off x="611560" y="3005192"/>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6" name="正方形/長方形 255">
              <a:extLst>
                <a:ext uri="{FF2B5EF4-FFF2-40B4-BE49-F238E27FC236}">
                  <a16:creationId xmlns:a16="http://schemas.microsoft.com/office/drawing/2014/main" id="{5A957C61-1260-41AB-A042-4949F5DA9CA0}"/>
                </a:ext>
              </a:extLst>
            </p:cNvPr>
            <p:cNvSpPr/>
            <p:nvPr/>
          </p:nvSpPr>
          <p:spPr>
            <a:xfrm>
              <a:off x="543081" y="3056325"/>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7" name="正方形/長方形 256">
              <a:extLst>
                <a:ext uri="{FF2B5EF4-FFF2-40B4-BE49-F238E27FC236}">
                  <a16:creationId xmlns:a16="http://schemas.microsoft.com/office/drawing/2014/main" id="{797370F7-6576-4A74-8887-9423A52C456A}"/>
                </a:ext>
              </a:extLst>
            </p:cNvPr>
            <p:cNvSpPr/>
            <p:nvPr/>
          </p:nvSpPr>
          <p:spPr>
            <a:xfrm>
              <a:off x="467544" y="3107457"/>
              <a:ext cx="483636" cy="476482"/>
            </a:xfrm>
            <a:prstGeom prst="rect">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8" name="グループ化 257">
            <a:extLst>
              <a:ext uri="{FF2B5EF4-FFF2-40B4-BE49-F238E27FC236}">
                <a16:creationId xmlns:a16="http://schemas.microsoft.com/office/drawing/2014/main" id="{460CD189-4CF4-4B30-A787-8F46368DB354}"/>
              </a:ext>
            </a:extLst>
          </p:cNvPr>
          <p:cNvGrpSpPr/>
          <p:nvPr/>
        </p:nvGrpSpPr>
        <p:grpSpPr>
          <a:xfrm>
            <a:off x="629611" y="4155794"/>
            <a:ext cx="958116" cy="464976"/>
            <a:chOff x="1749408" y="4010027"/>
            <a:chExt cx="660247" cy="377793"/>
          </a:xfrm>
        </p:grpSpPr>
        <p:sp>
          <p:nvSpPr>
            <p:cNvPr id="259" name="円柱 258">
              <a:extLst>
                <a:ext uri="{FF2B5EF4-FFF2-40B4-BE49-F238E27FC236}">
                  <a16:creationId xmlns:a16="http://schemas.microsoft.com/office/drawing/2014/main" id="{16A6E3AD-FEC8-45F8-9F00-08BC19B81437}"/>
                </a:ext>
              </a:extLst>
            </p:cNvPr>
            <p:cNvSpPr/>
            <p:nvPr/>
          </p:nvSpPr>
          <p:spPr>
            <a:xfrm>
              <a:off x="1749408" y="4010027"/>
              <a:ext cx="591713" cy="377793"/>
            </a:xfrm>
            <a:prstGeom prst="ca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eiryo UI" panose="020B0604030504040204" pitchFamily="50" charset="-128"/>
                <a:ea typeface="Meiryo UI" panose="020B0604030504040204" pitchFamily="50" charset="-128"/>
                <a:cs typeface="Meiryo UI" panose="020B0604030504040204" pitchFamily="50" charset="-128"/>
              </a:endParaRPr>
            </a:p>
          </p:txBody>
        </p:sp>
        <p:sp>
          <p:nvSpPr>
            <p:cNvPr id="260" name="テキスト ボックス 259">
              <a:extLst>
                <a:ext uri="{FF2B5EF4-FFF2-40B4-BE49-F238E27FC236}">
                  <a16:creationId xmlns:a16="http://schemas.microsoft.com/office/drawing/2014/main" id="{4CB17500-A1F3-42B7-B192-9EFAD5260883}"/>
                </a:ext>
              </a:extLst>
            </p:cNvPr>
            <p:cNvSpPr txBox="1"/>
            <p:nvPr/>
          </p:nvSpPr>
          <p:spPr>
            <a:xfrm>
              <a:off x="1792341" y="4117631"/>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61" name="グループ化 260">
            <a:extLst>
              <a:ext uri="{FF2B5EF4-FFF2-40B4-BE49-F238E27FC236}">
                <a16:creationId xmlns:a16="http://schemas.microsoft.com/office/drawing/2014/main" id="{052471C7-201A-459A-B535-E8CB3EAF509E}"/>
              </a:ext>
            </a:extLst>
          </p:cNvPr>
          <p:cNvGrpSpPr/>
          <p:nvPr/>
        </p:nvGrpSpPr>
        <p:grpSpPr>
          <a:xfrm>
            <a:off x="4340245" y="4144071"/>
            <a:ext cx="969910" cy="464976"/>
            <a:chOff x="1749408" y="4010027"/>
            <a:chExt cx="668374" cy="377793"/>
          </a:xfrm>
          <a:solidFill>
            <a:schemeClr val="accent6">
              <a:lumMod val="40000"/>
              <a:lumOff val="60000"/>
            </a:schemeClr>
          </a:solidFill>
        </p:grpSpPr>
        <p:sp>
          <p:nvSpPr>
            <p:cNvPr id="262" name="円柱 261">
              <a:extLst>
                <a:ext uri="{FF2B5EF4-FFF2-40B4-BE49-F238E27FC236}">
                  <a16:creationId xmlns:a16="http://schemas.microsoft.com/office/drawing/2014/main" id="{805757BE-6A15-4EA3-9A05-23DF9B14ADC7}"/>
                </a:ext>
              </a:extLst>
            </p:cNvPr>
            <p:cNvSpPr/>
            <p:nvPr/>
          </p:nvSpPr>
          <p:spPr>
            <a:xfrm>
              <a:off x="1749408" y="4010027"/>
              <a:ext cx="591713" cy="377793"/>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eiryo UI" panose="020B0604030504040204" pitchFamily="50" charset="-128"/>
                <a:ea typeface="Meiryo UI" panose="020B0604030504040204" pitchFamily="50" charset="-128"/>
                <a:cs typeface="Meiryo UI" panose="020B0604030504040204" pitchFamily="50" charset="-128"/>
              </a:endParaRPr>
            </a:p>
          </p:txBody>
        </p:sp>
        <p:sp>
          <p:nvSpPr>
            <p:cNvPr id="263" name="テキスト ボックス 262">
              <a:extLst>
                <a:ext uri="{FF2B5EF4-FFF2-40B4-BE49-F238E27FC236}">
                  <a16:creationId xmlns:a16="http://schemas.microsoft.com/office/drawing/2014/main" id="{70A23586-144D-4326-B8FC-774C35724507}"/>
                </a:ext>
              </a:extLst>
            </p:cNvPr>
            <p:cNvSpPr txBox="1"/>
            <p:nvPr/>
          </p:nvSpPr>
          <p:spPr>
            <a:xfrm>
              <a:off x="1800468" y="4127156"/>
              <a:ext cx="617314" cy="2597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データ</a:t>
              </a:r>
            </a:p>
          </p:txBody>
        </p:sp>
      </p:grpSp>
      <p:grpSp>
        <p:nvGrpSpPr>
          <p:cNvPr id="264" name="グループ化 263">
            <a:extLst>
              <a:ext uri="{FF2B5EF4-FFF2-40B4-BE49-F238E27FC236}">
                <a16:creationId xmlns:a16="http://schemas.microsoft.com/office/drawing/2014/main" id="{B7B76E43-5074-44B9-8D9E-3D472210A99D}"/>
              </a:ext>
            </a:extLst>
          </p:cNvPr>
          <p:cNvGrpSpPr/>
          <p:nvPr/>
        </p:nvGrpSpPr>
        <p:grpSpPr>
          <a:xfrm>
            <a:off x="4302345" y="2900616"/>
            <a:ext cx="910817" cy="712304"/>
            <a:chOff x="467544" y="3005192"/>
            <a:chExt cx="627652" cy="578747"/>
          </a:xfrm>
        </p:grpSpPr>
        <p:sp>
          <p:nvSpPr>
            <p:cNvPr id="265" name="正方形/長方形 264">
              <a:extLst>
                <a:ext uri="{FF2B5EF4-FFF2-40B4-BE49-F238E27FC236}">
                  <a16:creationId xmlns:a16="http://schemas.microsoft.com/office/drawing/2014/main" id="{EE2B4040-5336-4CE2-B5D7-8179D73A0352}"/>
                </a:ext>
              </a:extLst>
            </p:cNvPr>
            <p:cNvSpPr/>
            <p:nvPr/>
          </p:nvSpPr>
          <p:spPr>
            <a:xfrm>
              <a:off x="611560" y="3005192"/>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6" name="正方形/長方形 265">
              <a:extLst>
                <a:ext uri="{FF2B5EF4-FFF2-40B4-BE49-F238E27FC236}">
                  <a16:creationId xmlns:a16="http://schemas.microsoft.com/office/drawing/2014/main" id="{F923C5DB-8367-4A6C-91B4-68AF98D9854E}"/>
                </a:ext>
              </a:extLst>
            </p:cNvPr>
            <p:cNvSpPr/>
            <p:nvPr/>
          </p:nvSpPr>
          <p:spPr>
            <a:xfrm>
              <a:off x="543081" y="3056325"/>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7" name="正方形/長方形 266">
              <a:extLst>
                <a:ext uri="{FF2B5EF4-FFF2-40B4-BE49-F238E27FC236}">
                  <a16:creationId xmlns:a16="http://schemas.microsoft.com/office/drawing/2014/main" id="{870064BC-EE9E-4A93-9273-49DEDFC48BFE}"/>
                </a:ext>
              </a:extLst>
            </p:cNvPr>
            <p:cNvSpPr/>
            <p:nvPr/>
          </p:nvSpPr>
          <p:spPr>
            <a:xfrm>
              <a:off x="467544" y="3107457"/>
              <a:ext cx="483636" cy="476482"/>
            </a:xfrm>
            <a:prstGeom prst="rect">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sz="1023" b="1">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8" name="グループ化 267">
            <a:extLst>
              <a:ext uri="{FF2B5EF4-FFF2-40B4-BE49-F238E27FC236}">
                <a16:creationId xmlns:a16="http://schemas.microsoft.com/office/drawing/2014/main" id="{BAD69473-C02E-433E-AB7A-E7F4643C8D69}"/>
              </a:ext>
            </a:extLst>
          </p:cNvPr>
          <p:cNvGrpSpPr/>
          <p:nvPr/>
        </p:nvGrpSpPr>
        <p:grpSpPr>
          <a:xfrm>
            <a:off x="1482059" y="4117317"/>
            <a:ext cx="1019017" cy="541600"/>
            <a:chOff x="-1333312" y="3960551"/>
            <a:chExt cx="792744" cy="440050"/>
          </a:xfrm>
        </p:grpSpPr>
        <p:sp>
          <p:nvSpPr>
            <p:cNvPr id="269" name="矢印: 左右 268">
              <a:extLst>
                <a:ext uri="{FF2B5EF4-FFF2-40B4-BE49-F238E27FC236}">
                  <a16:creationId xmlns:a16="http://schemas.microsoft.com/office/drawing/2014/main" id="{9EB99ABF-B144-448B-A4A9-3FD09E822D8A}"/>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2215">
                <a:latin typeface="Meiryo UI" panose="020B0604030504040204" pitchFamily="50" charset="-128"/>
                <a:ea typeface="Meiryo UI" panose="020B0604030504040204" pitchFamily="50" charset="-128"/>
              </a:endParaRPr>
            </a:p>
          </p:txBody>
        </p:sp>
        <p:sp>
          <p:nvSpPr>
            <p:cNvPr id="270" name="テキスト ボックス 269">
              <a:extLst>
                <a:ext uri="{FF2B5EF4-FFF2-40B4-BE49-F238E27FC236}">
                  <a16:creationId xmlns:a16="http://schemas.microsoft.com/office/drawing/2014/main" id="{4E6517A6-C782-4D9C-BFC8-88A2A88D2F44}"/>
                </a:ext>
              </a:extLst>
            </p:cNvPr>
            <p:cNvSpPr txBox="1"/>
            <p:nvPr/>
          </p:nvSpPr>
          <p:spPr>
            <a:xfrm>
              <a:off x="-1333312" y="4058235"/>
              <a:ext cx="792744" cy="228917"/>
            </a:xfrm>
            <a:prstGeom prst="rect">
              <a:avLst/>
            </a:prstGeom>
            <a:noFill/>
            <a:ln>
              <a:noFill/>
            </a:ln>
          </p:spPr>
          <p:txBody>
            <a:bodyPr wrap="square" rtlCol="0">
              <a:spAutoFit/>
            </a:bodyPr>
            <a:lstStyle/>
            <a:p>
              <a:pPr algn="ctr"/>
              <a:r>
                <a:rPr lang="ja-JP" altLang="en-US" sz="1231">
                  <a:latin typeface="Meiryo UI" panose="020B0604030504040204" pitchFamily="50" charset="-128"/>
                  <a:ea typeface="Meiryo UI" panose="020B0604030504040204" pitchFamily="50" charset="-128"/>
                </a:rPr>
                <a:t>個別調整</a:t>
              </a:r>
            </a:p>
          </p:txBody>
        </p:sp>
      </p:grpSp>
      <p:grpSp>
        <p:nvGrpSpPr>
          <p:cNvPr id="271" name="グループ化 270">
            <a:extLst>
              <a:ext uri="{FF2B5EF4-FFF2-40B4-BE49-F238E27FC236}">
                <a16:creationId xmlns:a16="http://schemas.microsoft.com/office/drawing/2014/main" id="{C177E4D2-6CA4-4066-8997-D30510716737}"/>
              </a:ext>
            </a:extLst>
          </p:cNvPr>
          <p:cNvGrpSpPr/>
          <p:nvPr/>
        </p:nvGrpSpPr>
        <p:grpSpPr>
          <a:xfrm>
            <a:off x="3324424" y="4122923"/>
            <a:ext cx="1019017" cy="541600"/>
            <a:chOff x="-1333312" y="3960551"/>
            <a:chExt cx="792744" cy="440050"/>
          </a:xfrm>
        </p:grpSpPr>
        <p:sp>
          <p:nvSpPr>
            <p:cNvPr id="272" name="矢印: 左右 271">
              <a:extLst>
                <a:ext uri="{FF2B5EF4-FFF2-40B4-BE49-F238E27FC236}">
                  <a16:creationId xmlns:a16="http://schemas.microsoft.com/office/drawing/2014/main" id="{7CBE18EB-FCC5-45E1-AA0E-42755D5ED707}"/>
                </a:ext>
              </a:extLst>
            </p:cNvPr>
            <p:cNvSpPr/>
            <p:nvPr/>
          </p:nvSpPr>
          <p:spPr bwMode="auto">
            <a:xfrm>
              <a:off x="-1305570" y="3960551"/>
              <a:ext cx="744231" cy="440050"/>
            </a:xfrm>
            <a:prstGeom prst="leftRightArrow">
              <a:avLst/>
            </a:prstGeom>
            <a:solidFill>
              <a:schemeClr val="bg1">
                <a:lumMod val="85000"/>
              </a:schemeClr>
            </a:solidFill>
            <a:ln w="9525">
              <a:noFill/>
              <a:miter lim="800000"/>
              <a:headEnd/>
              <a:tailEnd/>
            </a:ln>
            <a:effectLst/>
          </p:spPr>
          <p:txBody>
            <a:bodyPr wrap="none" rtlCol="0" anchor="ctr" anchorCtr="0">
              <a:noAutofit/>
            </a:bodyPr>
            <a:lstStyle/>
            <a:p>
              <a:pPr algn="ctr"/>
              <a:endParaRPr lang="ja-JP" altLang="en-US" sz="2215">
                <a:latin typeface="Meiryo UI" panose="020B0604030504040204" pitchFamily="50" charset="-128"/>
                <a:ea typeface="Meiryo UI" panose="020B0604030504040204" pitchFamily="50" charset="-128"/>
              </a:endParaRPr>
            </a:p>
          </p:txBody>
        </p:sp>
        <p:sp>
          <p:nvSpPr>
            <p:cNvPr id="273" name="テキスト ボックス 272">
              <a:extLst>
                <a:ext uri="{FF2B5EF4-FFF2-40B4-BE49-F238E27FC236}">
                  <a16:creationId xmlns:a16="http://schemas.microsoft.com/office/drawing/2014/main" id="{0FD01B2E-7788-4DDF-91BB-2BB54755A47C}"/>
                </a:ext>
              </a:extLst>
            </p:cNvPr>
            <p:cNvSpPr txBox="1"/>
            <p:nvPr/>
          </p:nvSpPr>
          <p:spPr>
            <a:xfrm>
              <a:off x="-1333312" y="4058235"/>
              <a:ext cx="792744" cy="228917"/>
            </a:xfrm>
            <a:prstGeom prst="rect">
              <a:avLst/>
            </a:prstGeom>
            <a:noFill/>
            <a:ln>
              <a:noFill/>
            </a:ln>
          </p:spPr>
          <p:txBody>
            <a:bodyPr wrap="square" rtlCol="0">
              <a:spAutoFit/>
            </a:bodyPr>
            <a:lstStyle/>
            <a:p>
              <a:pPr algn="ctr"/>
              <a:r>
                <a:rPr lang="ja-JP" altLang="en-US" sz="1231">
                  <a:latin typeface="Meiryo UI" panose="020B0604030504040204" pitchFamily="50" charset="-128"/>
                  <a:ea typeface="Meiryo UI" panose="020B0604030504040204" pitchFamily="50" charset="-128"/>
                </a:rPr>
                <a:t>個別調整</a:t>
              </a:r>
            </a:p>
          </p:txBody>
        </p:sp>
      </p:grpSp>
      <p:cxnSp>
        <p:nvCxnSpPr>
          <p:cNvPr id="274" name="直線矢印コネクタ 273">
            <a:extLst>
              <a:ext uri="{FF2B5EF4-FFF2-40B4-BE49-F238E27FC236}">
                <a16:creationId xmlns:a16="http://schemas.microsoft.com/office/drawing/2014/main" id="{3164FCB2-DF71-476C-86E9-B96802E59606}"/>
              </a:ext>
            </a:extLst>
          </p:cNvPr>
          <p:cNvCxnSpPr>
            <a:cxnSpLocks/>
          </p:cNvCxnSpPr>
          <p:nvPr/>
        </p:nvCxnSpPr>
        <p:spPr>
          <a:xfrm>
            <a:off x="2904171"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5" name="直線矢印コネクタ 274">
            <a:extLst>
              <a:ext uri="{FF2B5EF4-FFF2-40B4-BE49-F238E27FC236}">
                <a16:creationId xmlns:a16="http://schemas.microsoft.com/office/drawing/2014/main" id="{3D6A8427-DC8D-4CB2-AD48-C4DC7A09B88B}"/>
              </a:ext>
            </a:extLst>
          </p:cNvPr>
          <p:cNvCxnSpPr>
            <a:cxnSpLocks/>
          </p:cNvCxnSpPr>
          <p:nvPr/>
        </p:nvCxnSpPr>
        <p:spPr>
          <a:xfrm>
            <a:off x="2904171"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a:extLst>
              <a:ext uri="{FF2B5EF4-FFF2-40B4-BE49-F238E27FC236}">
                <a16:creationId xmlns:a16="http://schemas.microsoft.com/office/drawing/2014/main" id="{F456EFC3-4337-440F-AD12-CEA36F7035DC}"/>
              </a:ext>
            </a:extLst>
          </p:cNvPr>
          <p:cNvCxnSpPr>
            <a:cxnSpLocks/>
          </p:cNvCxnSpPr>
          <p:nvPr/>
        </p:nvCxnSpPr>
        <p:spPr>
          <a:xfrm>
            <a:off x="4773972" y="3635140"/>
            <a:ext cx="0" cy="4844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7" name="直線矢印コネクタ 276">
            <a:extLst>
              <a:ext uri="{FF2B5EF4-FFF2-40B4-BE49-F238E27FC236}">
                <a16:creationId xmlns:a16="http://schemas.microsoft.com/office/drawing/2014/main" id="{B925BE68-C413-4791-BC47-410D47F00BA8}"/>
              </a:ext>
            </a:extLst>
          </p:cNvPr>
          <p:cNvCxnSpPr>
            <a:cxnSpLocks/>
          </p:cNvCxnSpPr>
          <p:nvPr/>
        </p:nvCxnSpPr>
        <p:spPr>
          <a:xfrm>
            <a:off x="4773972" y="4642088"/>
            <a:ext cx="0" cy="3855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8" name="正方形/長方形 277">
            <a:extLst>
              <a:ext uri="{FF2B5EF4-FFF2-40B4-BE49-F238E27FC236}">
                <a16:creationId xmlns:a16="http://schemas.microsoft.com/office/drawing/2014/main" id="{324F7666-F970-48E9-8DB0-E74B6CB7DF9C}"/>
              </a:ext>
            </a:extLst>
          </p:cNvPr>
          <p:cNvSpPr/>
          <p:nvPr/>
        </p:nvSpPr>
        <p:spPr>
          <a:xfrm>
            <a:off x="8790590"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物流</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最適化</a:t>
            </a:r>
            <a:endParaRPr 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9" name="正方形/長方形 278">
            <a:extLst>
              <a:ext uri="{FF2B5EF4-FFF2-40B4-BE49-F238E27FC236}">
                <a16:creationId xmlns:a16="http://schemas.microsoft.com/office/drawing/2014/main" id="{D9EAF91C-98A3-4D9F-8D87-7F9FFE20AEA4}"/>
              </a:ext>
            </a:extLst>
          </p:cNvPr>
          <p:cNvSpPr/>
          <p:nvPr/>
        </p:nvSpPr>
        <p:spPr>
          <a:xfrm>
            <a:off x="9528132"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避難</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誘導</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0" name="正方形/長方形 279">
            <a:extLst>
              <a:ext uri="{FF2B5EF4-FFF2-40B4-BE49-F238E27FC236}">
                <a16:creationId xmlns:a16="http://schemas.microsoft.com/office/drawing/2014/main" id="{34EE5B3A-2189-412E-9D3B-007693A2D693}"/>
              </a:ext>
            </a:extLst>
          </p:cNvPr>
          <p:cNvSpPr/>
          <p:nvPr/>
        </p:nvSpPr>
        <p:spPr>
          <a:xfrm>
            <a:off x="10265674"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新観光</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1" name="正方形/長方形 280">
            <a:extLst>
              <a:ext uri="{FF2B5EF4-FFF2-40B4-BE49-F238E27FC236}">
                <a16:creationId xmlns:a16="http://schemas.microsoft.com/office/drawing/2014/main" id="{E3E0A0E0-37F0-410E-A937-3E832F072CA6}"/>
              </a:ext>
            </a:extLst>
          </p:cNvPr>
          <p:cNvSpPr/>
          <p:nvPr/>
        </p:nvSpPr>
        <p:spPr>
          <a:xfrm>
            <a:off x="11003216" y="2879112"/>
            <a:ext cx="691200" cy="558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新住民</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108"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82" name="直線矢印コネクタ 281">
            <a:extLst>
              <a:ext uri="{FF2B5EF4-FFF2-40B4-BE49-F238E27FC236}">
                <a16:creationId xmlns:a16="http://schemas.microsoft.com/office/drawing/2014/main" id="{06A80472-7E74-4720-A894-87205C130BDD}"/>
              </a:ext>
            </a:extLst>
          </p:cNvPr>
          <p:cNvCxnSpPr>
            <a:cxnSpLocks/>
          </p:cNvCxnSpPr>
          <p:nvPr/>
        </p:nvCxnSpPr>
        <p:spPr>
          <a:xfrm>
            <a:off x="7547531"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3" name="直線矢印コネクタ 282">
            <a:extLst>
              <a:ext uri="{FF2B5EF4-FFF2-40B4-BE49-F238E27FC236}">
                <a16:creationId xmlns:a16="http://schemas.microsoft.com/office/drawing/2014/main" id="{25A70BFD-D1D3-4200-9F9D-9CE8069ECE8A}"/>
              </a:ext>
            </a:extLst>
          </p:cNvPr>
          <p:cNvCxnSpPr>
            <a:cxnSpLocks/>
          </p:cNvCxnSpPr>
          <p:nvPr/>
        </p:nvCxnSpPr>
        <p:spPr>
          <a:xfrm>
            <a:off x="8026330"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4" name="直線矢印コネクタ 283">
            <a:extLst>
              <a:ext uri="{FF2B5EF4-FFF2-40B4-BE49-F238E27FC236}">
                <a16:creationId xmlns:a16="http://schemas.microsoft.com/office/drawing/2014/main" id="{EC05F176-26FB-40AA-9EC8-27F9A3CF7DCC}"/>
              </a:ext>
            </a:extLst>
          </p:cNvPr>
          <p:cNvCxnSpPr>
            <a:cxnSpLocks/>
          </p:cNvCxnSpPr>
          <p:nvPr/>
        </p:nvCxnSpPr>
        <p:spPr>
          <a:xfrm>
            <a:off x="8505129"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id="{ACC5099E-40BE-4818-BE32-BE223F19E7EB}"/>
              </a:ext>
            </a:extLst>
          </p:cNvPr>
          <p:cNvCxnSpPr>
            <a:cxnSpLocks/>
          </p:cNvCxnSpPr>
          <p:nvPr/>
        </p:nvCxnSpPr>
        <p:spPr>
          <a:xfrm>
            <a:off x="8983928"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a:extLst>
              <a:ext uri="{FF2B5EF4-FFF2-40B4-BE49-F238E27FC236}">
                <a16:creationId xmlns:a16="http://schemas.microsoft.com/office/drawing/2014/main" id="{26F5623D-F161-4DB5-8656-C3D59EB71D03}"/>
              </a:ext>
            </a:extLst>
          </p:cNvPr>
          <p:cNvCxnSpPr>
            <a:cxnSpLocks/>
          </p:cNvCxnSpPr>
          <p:nvPr/>
        </p:nvCxnSpPr>
        <p:spPr>
          <a:xfrm>
            <a:off x="9462727"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7" name="直線矢印コネクタ 286">
            <a:extLst>
              <a:ext uri="{FF2B5EF4-FFF2-40B4-BE49-F238E27FC236}">
                <a16:creationId xmlns:a16="http://schemas.microsoft.com/office/drawing/2014/main" id="{312A7912-1CB3-4A4E-A370-2EB3C8AE4BEF}"/>
              </a:ext>
            </a:extLst>
          </p:cNvPr>
          <p:cNvCxnSpPr>
            <a:cxnSpLocks/>
          </p:cNvCxnSpPr>
          <p:nvPr/>
        </p:nvCxnSpPr>
        <p:spPr>
          <a:xfrm>
            <a:off x="9941526"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直線矢印コネクタ 287">
            <a:extLst>
              <a:ext uri="{FF2B5EF4-FFF2-40B4-BE49-F238E27FC236}">
                <a16:creationId xmlns:a16="http://schemas.microsoft.com/office/drawing/2014/main" id="{9BC85F90-3589-4AB3-AD3C-5910B3B0DD84}"/>
              </a:ext>
            </a:extLst>
          </p:cNvPr>
          <p:cNvCxnSpPr>
            <a:cxnSpLocks/>
          </p:cNvCxnSpPr>
          <p:nvPr/>
        </p:nvCxnSpPr>
        <p:spPr>
          <a:xfrm>
            <a:off x="10420325"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9" name="直線矢印コネクタ 288">
            <a:extLst>
              <a:ext uri="{FF2B5EF4-FFF2-40B4-BE49-F238E27FC236}">
                <a16:creationId xmlns:a16="http://schemas.microsoft.com/office/drawing/2014/main" id="{51012ACF-1E57-4345-AE5F-5A1CF85758A2}"/>
              </a:ext>
            </a:extLst>
          </p:cNvPr>
          <p:cNvCxnSpPr>
            <a:cxnSpLocks/>
          </p:cNvCxnSpPr>
          <p:nvPr/>
        </p:nvCxnSpPr>
        <p:spPr>
          <a:xfrm>
            <a:off x="10899124"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id="{6FC33BA6-4CCF-4B80-8BCC-50A5C57A379D}"/>
              </a:ext>
            </a:extLst>
          </p:cNvPr>
          <p:cNvCxnSpPr>
            <a:cxnSpLocks/>
          </p:cNvCxnSpPr>
          <p:nvPr/>
        </p:nvCxnSpPr>
        <p:spPr>
          <a:xfrm>
            <a:off x="11377925"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テキスト ボックス 49">
            <a:extLst>
              <a:ext uri="{FF2B5EF4-FFF2-40B4-BE49-F238E27FC236}">
                <a16:creationId xmlns:a16="http://schemas.microsoft.com/office/drawing/2014/main" id="{4F5D5ACB-13BF-42C6-8062-5851CA1BBC84}"/>
              </a:ext>
            </a:extLst>
          </p:cNvPr>
          <p:cNvSpPr txBox="1"/>
          <p:nvPr/>
        </p:nvSpPr>
        <p:spPr>
          <a:xfrm>
            <a:off x="8061428" y="5700189"/>
            <a:ext cx="1914307"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各分野のデータ基盤を連携</a:t>
            </a:r>
            <a:endParaRPr lang="en-US" sz="1200" b="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92" name="直線矢印コネクタ 291">
            <a:extLst>
              <a:ext uri="{FF2B5EF4-FFF2-40B4-BE49-F238E27FC236}">
                <a16:creationId xmlns:a16="http://schemas.microsoft.com/office/drawing/2014/main" id="{4912114C-97FC-4351-8870-A8211738C376}"/>
              </a:ext>
            </a:extLst>
          </p:cNvPr>
          <p:cNvCxnSpPr>
            <a:cxnSpLocks/>
          </p:cNvCxnSpPr>
          <p:nvPr/>
        </p:nvCxnSpPr>
        <p:spPr>
          <a:xfrm>
            <a:off x="7508985"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id="{189D9D5B-B07C-4BD5-BC73-8AEC50E3592B}"/>
              </a:ext>
            </a:extLst>
          </p:cNvPr>
          <p:cNvCxnSpPr>
            <a:cxnSpLocks/>
          </p:cNvCxnSpPr>
          <p:nvPr/>
        </p:nvCxnSpPr>
        <p:spPr>
          <a:xfrm>
            <a:off x="829156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5C01D0D2-5067-48E8-B0C1-AEBFF3BA2D15}"/>
              </a:ext>
            </a:extLst>
          </p:cNvPr>
          <p:cNvCxnSpPr>
            <a:cxnSpLocks/>
          </p:cNvCxnSpPr>
          <p:nvPr/>
        </p:nvCxnSpPr>
        <p:spPr>
          <a:xfrm>
            <a:off x="913619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5EB90962-1109-4855-A9A9-1F262FAD9FD9}"/>
              </a:ext>
            </a:extLst>
          </p:cNvPr>
          <p:cNvCxnSpPr>
            <a:cxnSpLocks/>
          </p:cNvCxnSpPr>
          <p:nvPr/>
        </p:nvCxnSpPr>
        <p:spPr>
          <a:xfrm>
            <a:off x="9876850"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直線矢印コネクタ 295">
            <a:extLst>
              <a:ext uri="{FF2B5EF4-FFF2-40B4-BE49-F238E27FC236}">
                <a16:creationId xmlns:a16="http://schemas.microsoft.com/office/drawing/2014/main" id="{84571B3A-7FD1-4DC9-B303-4056889B3F65}"/>
              </a:ext>
            </a:extLst>
          </p:cNvPr>
          <p:cNvCxnSpPr>
            <a:cxnSpLocks/>
          </p:cNvCxnSpPr>
          <p:nvPr/>
        </p:nvCxnSpPr>
        <p:spPr>
          <a:xfrm>
            <a:off x="10624225"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7" name="直線矢印コネクタ 296">
            <a:extLst>
              <a:ext uri="{FF2B5EF4-FFF2-40B4-BE49-F238E27FC236}">
                <a16:creationId xmlns:a16="http://schemas.microsoft.com/office/drawing/2014/main" id="{322939E5-121E-4D10-9BEA-32D979694CF9}"/>
              </a:ext>
            </a:extLst>
          </p:cNvPr>
          <p:cNvCxnSpPr>
            <a:cxnSpLocks/>
          </p:cNvCxnSpPr>
          <p:nvPr/>
        </p:nvCxnSpPr>
        <p:spPr>
          <a:xfrm>
            <a:off x="11334413"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8" name="フローチャート: 抜出し 297">
            <a:extLst>
              <a:ext uri="{FF2B5EF4-FFF2-40B4-BE49-F238E27FC236}">
                <a16:creationId xmlns:a16="http://schemas.microsoft.com/office/drawing/2014/main" id="{ACE2BCC4-2DE2-477F-AB36-23583BAFC82E}"/>
              </a:ext>
            </a:extLst>
          </p:cNvPr>
          <p:cNvSpPr/>
          <p:nvPr/>
        </p:nvSpPr>
        <p:spPr>
          <a:xfrm rot="5400000">
            <a:off x="4805363" y="4058742"/>
            <a:ext cx="2114743" cy="121696"/>
          </a:xfrm>
          <a:prstGeom prst="flowChartExtra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latin typeface="Meiryo UI" panose="020B0604030504040204" pitchFamily="50" charset="-128"/>
              <a:ea typeface="Meiryo UI" panose="020B0604030504040204" pitchFamily="50" charset="-128"/>
            </a:endParaRPr>
          </a:p>
        </p:txBody>
      </p:sp>
      <p:cxnSp>
        <p:nvCxnSpPr>
          <p:cNvPr id="299" name="直線矢印コネクタ 298">
            <a:extLst>
              <a:ext uri="{FF2B5EF4-FFF2-40B4-BE49-F238E27FC236}">
                <a16:creationId xmlns:a16="http://schemas.microsoft.com/office/drawing/2014/main" id="{528733A4-1DCB-4BE6-BD7B-721FB4EAB58A}"/>
              </a:ext>
            </a:extLst>
          </p:cNvPr>
          <p:cNvCxnSpPr>
            <a:cxnSpLocks/>
          </p:cNvCxnSpPr>
          <p:nvPr/>
        </p:nvCxnSpPr>
        <p:spPr>
          <a:xfrm>
            <a:off x="6726437" y="3475158"/>
            <a:ext cx="0" cy="36000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0" name="Picture 2" descr="「電車　イラスト」の画像検索結果">
            <a:extLst>
              <a:ext uri="{FF2B5EF4-FFF2-40B4-BE49-F238E27FC236}">
                <a16:creationId xmlns:a16="http://schemas.microsoft.com/office/drawing/2014/main" id="{FFEA7C73-3C1E-4661-8C59-4E24E779011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85744" y="5320284"/>
            <a:ext cx="348151"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301" name="直線矢印コネクタ 300">
            <a:extLst>
              <a:ext uri="{FF2B5EF4-FFF2-40B4-BE49-F238E27FC236}">
                <a16:creationId xmlns:a16="http://schemas.microsoft.com/office/drawing/2014/main" id="{3CF17838-7CB1-41A8-9329-95542E7B0FD1}"/>
              </a:ext>
            </a:extLst>
          </p:cNvPr>
          <p:cNvCxnSpPr>
            <a:cxnSpLocks/>
          </p:cNvCxnSpPr>
          <p:nvPr/>
        </p:nvCxnSpPr>
        <p:spPr>
          <a:xfrm>
            <a:off x="6559819"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2" name="直線矢印コネクタ 301">
            <a:extLst>
              <a:ext uri="{FF2B5EF4-FFF2-40B4-BE49-F238E27FC236}">
                <a16:creationId xmlns:a16="http://schemas.microsoft.com/office/drawing/2014/main" id="{D8944A72-628B-4605-9ABC-6D64C085D524}"/>
              </a:ext>
            </a:extLst>
          </p:cNvPr>
          <p:cNvCxnSpPr>
            <a:cxnSpLocks/>
          </p:cNvCxnSpPr>
          <p:nvPr/>
        </p:nvCxnSpPr>
        <p:spPr>
          <a:xfrm>
            <a:off x="7082311" y="4847337"/>
            <a:ext cx="0" cy="43910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4" name="正方形/長方形 113">
            <a:extLst>
              <a:ext uri="{FF2B5EF4-FFF2-40B4-BE49-F238E27FC236}">
                <a16:creationId xmlns:a16="http://schemas.microsoft.com/office/drawing/2014/main" id="{13E2FBB6-CA49-450C-85D9-1834FFE956F0}"/>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8424519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E63E3D0C-312D-4D1B-BBC2-073CE8253CD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1449" y="1513952"/>
            <a:ext cx="9219308" cy="5110455"/>
          </a:xfrm>
          <a:prstGeom prst="rect">
            <a:avLst/>
          </a:prstGeom>
        </p:spPr>
      </p:pic>
      <p:sp>
        <p:nvSpPr>
          <p:cNvPr id="14" name="正方形/長方形 13">
            <a:extLst>
              <a:ext uri="{FF2B5EF4-FFF2-40B4-BE49-F238E27FC236}">
                <a16:creationId xmlns:a16="http://schemas.microsoft.com/office/drawing/2014/main" id="{2EDBE974-5549-4927-A97E-83781EA00B8C}"/>
              </a:ext>
            </a:extLst>
          </p:cNvPr>
          <p:cNvSpPr/>
          <p:nvPr/>
        </p:nvSpPr>
        <p:spPr>
          <a:xfrm>
            <a:off x="1204671" y="4129796"/>
            <a:ext cx="8332863" cy="9512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6" name="正方形/長方形 15">
            <a:extLst>
              <a:ext uri="{FF2B5EF4-FFF2-40B4-BE49-F238E27FC236}">
                <a16:creationId xmlns:a16="http://schemas.microsoft.com/office/drawing/2014/main" id="{CB0E60CD-A9B1-4909-B5FF-DA2D7A4CFBB3}"/>
              </a:ext>
            </a:extLst>
          </p:cNvPr>
          <p:cNvSpPr/>
          <p:nvPr/>
        </p:nvSpPr>
        <p:spPr>
          <a:xfrm>
            <a:off x="1204670" y="5081040"/>
            <a:ext cx="8332863" cy="9512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7" name="吹き出し: 四角形 16">
            <a:extLst>
              <a:ext uri="{FF2B5EF4-FFF2-40B4-BE49-F238E27FC236}">
                <a16:creationId xmlns:a16="http://schemas.microsoft.com/office/drawing/2014/main" id="{844BAD67-C765-4609-A6AE-ADC6F2DCE664}"/>
              </a:ext>
            </a:extLst>
          </p:cNvPr>
          <p:cNvSpPr/>
          <p:nvPr/>
        </p:nvSpPr>
        <p:spPr bwMode="auto">
          <a:xfrm>
            <a:off x="5142502" y="5048542"/>
            <a:ext cx="6744508" cy="1609882"/>
          </a:xfrm>
          <a:prstGeom prst="wedgeRectCallout">
            <a:avLst>
              <a:gd name="adj1" fmla="val -79116"/>
              <a:gd name="adj2" fmla="val -48320"/>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#21120</a:t>
            </a:r>
            <a:r>
              <a:rPr lang="ja-JP" altLang="en-US" sz="1400" dirty="0">
                <a:solidFill>
                  <a:schemeClr val="tx1"/>
                </a:solidFill>
                <a:latin typeface="Meiryo UI" panose="020B0604030504040204" pitchFamily="50" charset="-128"/>
                <a:ea typeface="Meiryo UI" panose="020B0604030504040204" pitchFamily="50" charset="-128"/>
              </a:rPr>
              <a:t>　データ配信のダウンロード</a:t>
            </a:r>
            <a:r>
              <a:rPr lang="en-US" altLang="ja-JP" sz="1400" dirty="0">
                <a:solidFill>
                  <a:schemeClr val="tx1"/>
                </a:solidFill>
                <a:latin typeface="Meiryo UI" panose="020B0604030504040204" pitchFamily="50" charset="-128"/>
                <a:ea typeface="Meiryo UI" panose="020B0604030504040204" pitchFamily="50" charset="-128"/>
              </a:rPr>
              <a:t>URL</a:t>
            </a: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・データをダウンロード可能な</a:t>
            </a:r>
            <a:r>
              <a:rPr lang="en-US" altLang="ja-JP" sz="1400" dirty="0">
                <a:solidFill>
                  <a:schemeClr val="tx1"/>
                </a:solidFill>
                <a:latin typeface="Meiryo UI" panose="020B0604030504040204" pitchFamily="50" charset="-128"/>
                <a:ea typeface="Meiryo UI" panose="020B0604030504040204" pitchFamily="50" charset="-128"/>
              </a:rPr>
              <a:t>URL</a:t>
            </a:r>
            <a:r>
              <a:rPr lang="ja-JP" altLang="en-US" sz="1400" dirty="0">
                <a:solidFill>
                  <a:schemeClr val="tx1"/>
                </a:solidFill>
                <a:latin typeface="Meiryo UI" panose="020B0604030504040204" pitchFamily="50" charset="-128"/>
                <a:ea typeface="Meiryo UI" panose="020B0604030504040204" pitchFamily="50" charset="-128"/>
              </a:rPr>
              <a:t>を入力します。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latin typeface="Meiryo UI"/>
                <a:ea typeface="Meiryo UI"/>
              </a:rPr>
              <a:t>#23010 </a:t>
            </a:r>
            <a:r>
              <a:rPr lang="ja-JP" altLang="en-US" sz="1400" dirty="0">
                <a:latin typeface="Meiryo UI"/>
                <a:ea typeface="Meiryo UI"/>
              </a:rPr>
              <a:t>リソース提供手段の識別子」で</a:t>
            </a:r>
            <a:r>
              <a:rPr lang="ja-JP" altLang="en-US" sz="1400" u="sng" dirty="0">
                <a:solidFill>
                  <a:schemeClr val="tx1"/>
                </a:solidFill>
                <a:latin typeface="Meiryo UI" panose="020B0604030504040204" pitchFamily="50" charset="-128"/>
                <a:ea typeface="Meiryo UI" panose="020B0604030504040204" pitchFamily="50" charset="-128"/>
              </a:rPr>
              <a:t>ファイル提供</a:t>
            </a:r>
            <a:r>
              <a:rPr lang="en-US" altLang="ja-JP" sz="1400" u="sng" dirty="0">
                <a:solidFill>
                  <a:schemeClr val="tx1"/>
                </a:solidFill>
                <a:latin typeface="Meiryo UI" panose="020B0604030504040204" pitchFamily="50" charset="-128"/>
                <a:ea typeface="Meiryo UI" panose="020B0604030504040204" pitchFamily="50" charset="-128"/>
              </a:rPr>
              <a:t>(HTTP)</a:t>
            </a:r>
            <a:r>
              <a:rPr lang="ja-JP" altLang="en-US" sz="1400" u="sng" dirty="0">
                <a:solidFill>
                  <a:schemeClr val="tx1"/>
                </a:solidFill>
                <a:latin typeface="Meiryo UI" panose="020B0604030504040204" pitchFamily="50" charset="-128"/>
                <a:ea typeface="Meiryo UI" panose="020B0604030504040204" pitchFamily="50" charset="-128"/>
              </a:rPr>
              <a:t>かファイル提供</a:t>
            </a:r>
            <a:r>
              <a:rPr lang="en-US" altLang="ja-JP" sz="1400" u="sng" dirty="0">
                <a:solidFill>
                  <a:schemeClr val="tx1"/>
                </a:solidFill>
                <a:latin typeface="Meiryo UI" panose="020B0604030504040204" pitchFamily="50" charset="-128"/>
                <a:ea typeface="Meiryo UI" panose="020B0604030504040204" pitchFamily="50" charset="-128"/>
              </a:rPr>
              <a:t>(FTP)</a:t>
            </a:r>
            <a:r>
              <a:rPr lang="ja-JP" altLang="en-US" sz="1400" dirty="0">
                <a:solidFill>
                  <a:schemeClr val="tx1"/>
                </a:solidFill>
                <a:latin typeface="Meiryo UI" panose="020B0604030504040204" pitchFamily="50" charset="-128"/>
                <a:ea typeface="Meiryo UI" panose="020B0604030504040204" pitchFamily="50" charset="-128"/>
              </a:rPr>
              <a:t>を</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選択した場合に限り、 「</a:t>
            </a:r>
            <a:r>
              <a:rPr lang="en-US" altLang="ja-JP" sz="1400" dirty="0">
                <a:solidFill>
                  <a:schemeClr val="tx1"/>
                </a:solidFill>
                <a:latin typeface="Meiryo UI" panose="020B0604030504040204" pitchFamily="50" charset="-128"/>
                <a:ea typeface="Meiryo UI" panose="020B0604030504040204" pitchFamily="50" charset="-128"/>
              </a:rPr>
              <a:t>#21100</a:t>
            </a:r>
            <a:r>
              <a:rPr lang="ja-JP" altLang="en-US" sz="1400" dirty="0">
                <a:solidFill>
                  <a:schemeClr val="tx1"/>
                </a:solidFill>
                <a:latin typeface="Meiryo UI" panose="020B0604030504040204" pitchFamily="50" charset="-128"/>
                <a:ea typeface="Meiryo UI" panose="020B0604030504040204" pitchFamily="50" charset="-128"/>
              </a:rPr>
              <a:t> データ配信の情報提供ページ</a:t>
            </a:r>
            <a:r>
              <a:rPr lang="en-US" altLang="ja-JP" sz="1400" dirty="0">
                <a:solidFill>
                  <a:schemeClr val="tx1"/>
                </a:solidFill>
                <a:latin typeface="Meiryo UI" panose="020B0604030504040204" pitchFamily="50" charset="-128"/>
                <a:ea typeface="Meiryo UI" panose="020B0604030504040204" pitchFamily="50" charset="-128"/>
              </a:rPr>
              <a:t>URL</a:t>
            </a:r>
            <a:r>
              <a:rPr lang="ja-JP" altLang="en-US" sz="1400" dirty="0">
                <a:solidFill>
                  <a:schemeClr val="tx1"/>
                </a:solidFill>
                <a:latin typeface="Meiryo UI" panose="020B0604030504040204" pitchFamily="50" charset="-128"/>
                <a:ea typeface="Meiryo UI" panose="020B0604030504040204" pitchFamily="50" charset="-128"/>
              </a:rPr>
              <a:t>」に入力した値が</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自動で入力されます。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D64C1A88-70DD-4864-AF3A-7408B395366E}"/>
              </a:ext>
            </a:extLst>
          </p:cNvPr>
          <p:cNvSpPr/>
          <p:nvPr/>
        </p:nvSpPr>
        <p:spPr>
          <a:xfrm>
            <a:off x="285404" y="572814"/>
            <a:ext cx="11621192" cy="666769"/>
          </a:xfrm>
          <a:prstGeom prst="roundRect">
            <a:avLst>
              <a:gd name="adj" fmla="val 17017"/>
            </a:avLst>
          </a:prstGeom>
          <a:noFill/>
          <a:ln w="19050">
            <a:noFill/>
          </a:ln>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a:latin typeface="Meiryo UI"/>
                <a:ea typeface="Meiryo UI"/>
              </a:rPr>
              <a:t>　</a:t>
            </a:r>
            <a:r>
              <a:rPr lang="ja-JP" altLang="en-US" sz="1600" dirty="0">
                <a:latin typeface="Meiryo UI"/>
                <a:ea typeface="Meiryo UI"/>
              </a:rPr>
              <a:t>データを提供する目的として定義する項目である、</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「データ配信のアクセス</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」「データ配信のダウンロード</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」について、データ</a:t>
            </a:r>
            <a:r>
              <a:rPr lang="ja-JP" altLang="en-US" sz="1600" dirty="0">
                <a:latin typeface="Meiryo UI" panose="020B0604030504040204" pitchFamily="50" charset="-128"/>
                <a:ea typeface="Meiryo UI" panose="020B0604030504040204" pitchFamily="50" charset="-128"/>
              </a:rPr>
              <a:t>カタログ作成ツールを用いた場合のイメージは、以下に示すイメージのようになります。</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 </a:t>
            </a:r>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cs typeface="Meiryo UI" panose="020B0604030504040204" pitchFamily="50" charset="-128"/>
              </a:rPr>
              <a:t>　「リソース提供手段の識別子」の選択結果に応じて、自動で入力される項目が異なります。</a:t>
            </a:r>
            <a:endParaRPr lang="en-US" altLang="ja-JP" sz="1600" dirty="0">
              <a:latin typeface="Meiryo UI"/>
              <a:ea typeface="Meiryo UI"/>
            </a:endParaRPr>
          </a:p>
        </p:txBody>
      </p:sp>
      <p:sp>
        <p:nvSpPr>
          <p:cNvPr id="15" name="吹き出し: 四角形 14">
            <a:extLst>
              <a:ext uri="{FF2B5EF4-FFF2-40B4-BE49-F238E27FC236}">
                <a16:creationId xmlns:a16="http://schemas.microsoft.com/office/drawing/2014/main" id="{96EF4ABF-CE9A-45CB-99D0-41DAA6A17AE6}"/>
              </a:ext>
            </a:extLst>
          </p:cNvPr>
          <p:cNvSpPr/>
          <p:nvPr/>
        </p:nvSpPr>
        <p:spPr bwMode="auto">
          <a:xfrm>
            <a:off x="5220324" y="2245545"/>
            <a:ext cx="6588866" cy="1609882"/>
          </a:xfrm>
          <a:prstGeom prst="wedgeRectCallout">
            <a:avLst>
              <a:gd name="adj1" fmla="val -83661"/>
              <a:gd name="adj2" fmla="val 78173"/>
            </a:avLst>
          </a:prstGeom>
          <a:solidFill>
            <a:schemeClr val="accent4">
              <a:lumMod val="20000"/>
              <a:lumOff val="80000"/>
            </a:schemeClr>
          </a:solid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r>
              <a:rPr lang="en-US" altLang="ja-JP" sz="1400" dirty="0">
                <a:solidFill>
                  <a:schemeClr val="tx1"/>
                </a:solidFill>
                <a:latin typeface="Meiryo UI" panose="020B0604030504040204" pitchFamily="50" charset="-128"/>
                <a:ea typeface="Meiryo UI" panose="020B0604030504040204" pitchFamily="50" charset="-128"/>
              </a:rPr>
              <a:t>#21110  </a:t>
            </a:r>
            <a:r>
              <a:rPr lang="ja-JP" altLang="en-US" sz="1400" dirty="0">
                <a:solidFill>
                  <a:schemeClr val="tx1"/>
                </a:solidFill>
                <a:latin typeface="Meiryo UI" panose="020B0604030504040204" pitchFamily="50" charset="-128"/>
                <a:ea typeface="Meiryo UI" panose="020B0604030504040204" pitchFamily="50" charset="-128"/>
              </a:rPr>
              <a:t>データ配信のアクセス</a:t>
            </a:r>
            <a:r>
              <a:rPr lang="en-US" altLang="ja-JP" sz="1400" dirty="0">
                <a:solidFill>
                  <a:schemeClr val="tx1"/>
                </a:solidFill>
                <a:latin typeface="Meiryo UI" panose="020B0604030504040204" pitchFamily="50" charset="-128"/>
                <a:ea typeface="Meiryo UI" panose="020B0604030504040204" pitchFamily="50" charset="-128"/>
              </a:rPr>
              <a:t>URL</a:t>
            </a:r>
          </a:p>
          <a:p>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・データをダウンロード可能な</a:t>
            </a:r>
            <a:r>
              <a:rPr lang="en-US" altLang="ja-JP" sz="1400" dirty="0">
                <a:solidFill>
                  <a:schemeClr val="tx1"/>
                </a:solidFill>
                <a:latin typeface="Meiryo UI" panose="020B0604030504040204" pitchFamily="50" charset="-128"/>
                <a:ea typeface="Meiryo UI" panose="020B0604030504040204" pitchFamily="50" charset="-128"/>
              </a:rPr>
              <a:t>URL</a:t>
            </a:r>
            <a:r>
              <a:rPr lang="ja-JP" altLang="en-US" sz="1400" dirty="0">
                <a:solidFill>
                  <a:schemeClr val="tx1"/>
                </a:solidFill>
                <a:latin typeface="Meiryo UI" panose="020B0604030504040204" pitchFamily="50" charset="-128"/>
                <a:ea typeface="Meiryo UI" panose="020B0604030504040204" pitchFamily="50" charset="-128"/>
              </a:rPr>
              <a:t>を入力します。</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a:t>
            </a:r>
            <a:r>
              <a:rPr lang="en-US" altLang="ja-JP" sz="1400" dirty="0">
                <a:latin typeface="Meiryo UI"/>
                <a:ea typeface="Meiryo UI"/>
              </a:rPr>
              <a:t>#23010 </a:t>
            </a:r>
            <a:r>
              <a:rPr lang="ja-JP" altLang="en-US" sz="1400" dirty="0">
                <a:latin typeface="Meiryo UI"/>
                <a:ea typeface="Meiryo UI"/>
              </a:rPr>
              <a:t>リソース提供手段の識別子」で</a:t>
            </a:r>
            <a:r>
              <a:rPr lang="en-US" altLang="ja-JP" sz="1400" u="sng" dirty="0">
                <a:solidFill>
                  <a:schemeClr val="tx1"/>
                </a:solidFill>
                <a:latin typeface="Meiryo UI" panose="020B0604030504040204" pitchFamily="50" charset="-128"/>
                <a:ea typeface="Meiryo UI" panose="020B0604030504040204" pitchFamily="50" charset="-128"/>
              </a:rPr>
              <a:t>API</a:t>
            </a:r>
            <a:r>
              <a:rPr lang="ja-JP" altLang="en-US" sz="1400" u="sng" dirty="0">
                <a:solidFill>
                  <a:schemeClr val="tx1"/>
                </a:solidFill>
                <a:latin typeface="Meiryo UI" panose="020B0604030504040204" pitchFamily="50" charset="-128"/>
                <a:ea typeface="Meiryo UI" panose="020B0604030504040204" pitchFamily="50" charset="-128"/>
              </a:rPr>
              <a:t>提供</a:t>
            </a:r>
            <a:r>
              <a:rPr lang="en-US" altLang="ja-JP" sz="1400" u="sng" dirty="0">
                <a:solidFill>
                  <a:schemeClr val="tx1"/>
                </a:solidFill>
                <a:latin typeface="Meiryo UI" panose="020B0604030504040204" pitchFamily="50" charset="-128"/>
                <a:ea typeface="Meiryo UI" panose="020B0604030504040204" pitchFamily="50" charset="-128"/>
              </a:rPr>
              <a:t>(NGSI API)</a:t>
            </a:r>
            <a:r>
              <a:rPr lang="ja-JP" altLang="en-US" sz="1400" dirty="0">
                <a:solidFill>
                  <a:schemeClr val="tx1"/>
                </a:solidFill>
                <a:latin typeface="Meiryo UI" panose="020B0604030504040204" pitchFamily="50" charset="-128"/>
                <a:ea typeface="Meiryo UI" panose="020B0604030504040204" pitchFamily="50" charset="-128"/>
              </a:rPr>
              <a:t>を選択した場合に</a:t>
            </a:r>
            <a:br>
              <a:rPr lang="en-US" altLang="ja-JP" sz="1400" dirty="0">
                <a:solidFill>
                  <a:schemeClr val="tx1"/>
                </a:solidFill>
                <a:latin typeface="Meiryo UI" panose="020B0604030504040204" pitchFamily="50" charset="-128"/>
                <a:ea typeface="Meiryo UI" panose="020B0604030504040204" pitchFamily="50" charset="-128"/>
              </a:rPr>
            </a:br>
            <a:r>
              <a:rPr lang="ja-JP" altLang="en-US" sz="1400" dirty="0">
                <a:solidFill>
                  <a:schemeClr val="tx1"/>
                </a:solidFill>
                <a:latin typeface="Meiryo UI" panose="020B0604030504040204" pitchFamily="50" charset="-128"/>
                <a:ea typeface="Meiryo UI" panose="020B0604030504040204" pitchFamily="50" charset="-128"/>
              </a:rPr>
              <a:t>　限り、「</a:t>
            </a:r>
            <a:r>
              <a:rPr lang="en-US" altLang="ja-JP" sz="1400" dirty="0">
                <a:solidFill>
                  <a:schemeClr val="tx1"/>
                </a:solidFill>
                <a:latin typeface="Meiryo UI" panose="020B0604030504040204" pitchFamily="50" charset="-128"/>
                <a:ea typeface="Meiryo UI" panose="020B0604030504040204" pitchFamily="50" charset="-128"/>
              </a:rPr>
              <a:t>#21100</a:t>
            </a:r>
            <a:r>
              <a:rPr lang="ja-JP" altLang="en-US" sz="1400" dirty="0">
                <a:solidFill>
                  <a:schemeClr val="tx1"/>
                </a:solidFill>
                <a:latin typeface="Meiryo UI" panose="020B0604030504040204" pitchFamily="50" charset="-128"/>
                <a:ea typeface="Meiryo UI" panose="020B0604030504040204" pitchFamily="50" charset="-128"/>
              </a:rPr>
              <a:t> データ配信の情報提供ページ</a:t>
            </a:r>
            <a:r>
              <a:rPr lang="en-US" altLang="ja-JP" sz="1400" dirty="0">
                <a:solidFill>
                  <a:schemeClr val="tx1"/>
                </a:solidFill>
                <a:latin typeface="Meiryo UI" panose="020B0604030504040204" pitchFamily="50" charset="-128"/>
                <a:ea typeface="Meiryo UI" panose="020B0604030504040204" pitchFamily="50" charset="-128"/>
              </a:rPr>
              <a:t>URL</a:t>
            </a:r>
            <a:r>
              <a:rPr lang="ja-JP" altLang="en-US" sz="1400" dirty="0">
                <a:solidFill>
                  <a:schemeClr val="tx1"/>
                </a:solidFill>
                <a:latin typeface="Meiryo UI" panose="020B0604030504040204" pitchFamily="50" charset="-128"/>
                <a:ea typeface="Meiryo UI" panose="020B0604030504040204" pitchFamily="50" charset="-128"/>
              </a:rPr>
              <a:t>」に入力した値が自動で入力</a:t>
            </a:r>
            <a:br>
              <a:rPr lang="en-US" altLang="ja-JP" sz="1400" dirty="0">
                <a:solidFill>
                  <a:schemeClr val="tx1"/>
                </a:solidFill>
                <a:latin typeface="Meiryo UI" panose="020B0604030504040204" pitchFamily="50" charset="-128"/>
                <a:ea typeface="Meiryo UI" panose="020B0604030504040204" pitchFamily="50" charset="-128"/>
              </a:rPr>
            </a:br>
            <a:r>
              <a:rPr lang="ja-JP" altLang="en-US" sz="1400" dirty="0">
                <a:solidFill>
                  <a:schemeClr val="tx1"/>
                </a:solidFill>
                <a:latin typeface="Meiryo UI" panose="020B0604030504040204" pitchFamily="50" charset="-128"/>
                <a:ea typeface="Meiryo UI" panose="020B0604030504040204" pitchFamily="50" charset="-128"/>
              </a:rPr>
              <a:t>　されます。</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9233C99D-37FA-4699-888B-7BDF3A4EC35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TIPS-13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：「データ配信のアクセス</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」「データ配信のダウンロード</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」の項目入力イメージ</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C5A3F49A-067B-4BC2-8346-353852C1DF8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Tree>
    <p:extLst>
      <p:ext uri="{BB962C8B-B14F-4D97-AF65-F5344CB8AC3E}">
        <p14:creationId xmlns:p14="http://schemas.microsoft.com/office/powerpoint/2010/main" val="567885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76415" y="700466"/>
            <a:ext cx="11639169" cy="64020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13120 </a:t>
            </a:r>
            <a:r>
              <a:rPr lang="ja-JP" altLang="en-US" sz="1600" dirty="0">
                <a:latin typeface="Meiryo UI"/>
                <a:ea typeface="Meiryo UI"/>
              </a:rPr>
              <a:t>価格帯</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このデータセットを販売できる価格帯を示す。</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3CBD0D51-96E2-4C99-8487-936B376B1211}"/>
              </a:ext>
            </a:extLst>
          </p:cNvPr>
          <p:cNvSpPr/>
          <p:nvPr/>
        </p:nvSpPr>
        <p:spPr>
          <a:xfrm>
            <a:off x="276415" y="1402743"/>
            <a:ext cx="11639169" cy="2872853"/>
          </a:xfrm>
          <a:prstGeom prst="roundRect">
            <a:avLst>
              <a:gd name="adj" fmla="val 338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a:t>
            </a:r>
            <a:r>
              <a:rPr lang="en-US" altLang="ja-JP" sz="1600" b="1" dirty="0">
                <a:latin typeface="Meiryo UI"/>
                <a:ea typeface="Meiryo UI"/>
              </a:rPr>
              <a:t>#</a:t>
            </a:r>
            <a:r>
              <a:rPr lang="en-US" altLang="ja-JP" sz="1600" dirty="0">
                <a:latin typeface="Meiryo UI"/>
                <a:ea typeface="Meiryo UI"/>
              </a:rPr>
              <a:t>13120 </a:t>
            </a:r>
            <a:r>
              <a:rPr lang="ja-JP" altLang="en-US" sz="1600" dirty="0">
                <a:latin typeface="Meiryo UI"/>
                <a:ea typeface="Meiryo UI"/>
              </a:rPr>
              <a:t>価格帯には、データセットを販売できる価格帯を記入してください。</a:t>
            </a:r>
            <a:br>
              <a:rPr lang="en-US" altLang="ja-JP" sz="1600" dirty="0">
                <a:latin typeface="Meiryo UI"/>
                <a:ea typeface="Meiryo UI"/>
              </a:rPr>
            </a:br>
            <a:r>
              <a:rPr lang="ja-JP" altLang="en-US" sz="1600" dirty="0">
                <a:latin typeface="Meiryo UI"/>
                <a:ea typeface="Meiryo UI"/>
              </a:rPr>
              <a:t>通貨（円</a:t>
            </a:r>
            <a:r>
              <a:rPr lang="en-US" altLang="ja-JP" sz="1600" dirty="0">
                <a:latin typeface="Meiryo UI"/>
                <a:ea typeface="Meiryo UI"/>
              </a:rPr>
              <a:t>,</a:t>
            </a:r>
            <a:r>
              <a:rPr lang="ja-JP" altLang="en-US" sz="1600" dirty="0">
                <a:latin typeface="Meiryo UI"/>
                <a:ea typeface="Meiryo UI"/>
              </a:rPr>
              <a:t>米ドル等）と、下限価格、上限価格を記入してください。価格が決まっている場合には下限価格と上限価格は同じ値にしてください。</a:t>
            </a:r>
            <a:endParaRPr lang="en-US" altLang="ja-JP" sz="1600" dirty="0">
              <a:latin typeface="Meiryo UI"/>
              <a:ea typeface="Meiryo UI"/>
            </a:endParaRPr>
          </a:p>
          <a:p>
            <a:r>
              <a:rPr lang="en-US" altLang="ja-JP" sz="1600" dirty="0">
                <a:latin typeface="Meiryo UI"/>
                <a:ea typeface="Meiryo UI"/>
              </a:rPr>
              <a:t>&lt;</a:t>
            </a:r>
            <a:r>
              <a:rPr lang="ja-JP" altLang="en-US" sz="1600" b="1" dirty="0">
                <a:latin typeface="Meiryo UI"/>
                <a:ea typeface="Meiryo UI"/>
              </a:rPr>
              <a:t>通貨の書き方</a:t>
            </a:r>
            <a:r>
              <a:rPr lang="en-US" altLang="ja-JP" sz="1600" dirty="0">
                <a:latin typeface="Meiryo UI"/>
                <a:ea typeface="Meiryo UI"/>
              </a:rPr>
              <a:t>&gt;</a:t>
            </a:r>
          </a:p>
          <a:p>
            <a:r>
              <a:rPr lang="ja-JP" altLang="en-US" sz="1600" dirty="0">
                <a:latin typeface="Meiryo UI"/>
                <a:ea typeface="Meiryo UI"/>
              </a:rPr>
              <a:t>　</a:t>
            </a:r>
            <a:r>
              <a:rPr lang="en-US" altLang="ja-JP" sz="1600" dirty="0">
                <a:latin typeface="Meiryo UI"/>
                <a:ea typeface="Meiryo UI"/>
              </a:rPr>
              <a:t>ISO</a:t>
            </a:r>
            <a:r>
              <a:rPr lang="ja-JP" altLang="en-US" sz="1600" dirty="0">
                <a:latin typeface="Meiryo UI"/>
                <a:ea typeface="Meiryo UI"/>
              </a:rPr>
              <a:t> </a:t>
            </a:r>
            <a:r>
              <a:rPr lang="en-US" altLang="ja-JP" sz="1600" dirty="0">
                <a:latin typeface="Meiryo UI"/>
                <a:ea typeface="Meiryo UI"/>
              </a:rPr>
              <a:t>4217</a:t>
            </a:r>
            <a:r>
              <a:rPr lang="ja-JP" altLang="en-US" sz="1600" dirty="0">
                <a:latin typeface="Meiryo UI"/>
                <a:ea typeface="Meiryo UI"/>
              </a:rPr>
              <a:t>で定義された</a:t>
            </a:r>
            <a:r>
              <a:rPr lang="en-US" altLang="ja-JP" sz="1600" dirty="0">
                <a:latin typeface="Meiryo UI"/>
                <a:ea typeface="Meiryo UI"/>
              </a:rPr>
              <a:t>3</a:t>
            </a:r>
            <a:r>
              <a:rPr lang="ja-JP" altLang="en-US" sz="1600" dirty="0">
                <a:latin typeface="Meiryo UI"/>
                <a:ea typeface="Meiryo UI"/>
              </a:rPr>
              <a:t>桁の英文字で表される通貨コードを記載ください。　　例）</a:t>
            </a:r>
            <a:r>
              <a:rPr lang="en-US" altLang="ja-JP" sz="1600" dirty="0">
                <a:latin typeface="Meiryo UI"/>
                <a:ea typeface="Meiryo UI"/>
              </a:rPr>
              <a:t>JPN,USD</a:t>
            </a:r>
          </a:p>
          <a:p>
            <a:r>
              <a:rPr lang="en-US" altLang="ja-JP" sz="1600" dirty="0">
                <a:latin typeface="Meiryo UI"/>
                <a:ea typeface="Meiryo UI"/>
              </a:rPr>
              <a:t>&lt;</a:t>
            </a:r>
            <a:r>
              <a:rPr lang="ja-JP" altLang="en-US" sz="1600" b="1" dirty="0">
                <a:latin typeface="Meiryo UI"/>
                <a:ea typeface="Meiryo UI"/>
              </a:rPr>
              <a:t>数値の書き方</a:t>
            </a:r>
            <a:r>
              <a:rPr lang="en-US" altLang="ja-JP" sz="1600" dirty="0">
                <a:latin typeface="Meiryo UI"/>
                <a:ea typeface="Meiryo UI"/>
              </a:rPr>
              <a:t>&gt;</a:t>
            </a:r>
          </a:p>
          <a:p>
            <a:r>
              <a:rPr lang="ja-JP" altLang="en-US" sz="1600" dirty="0">
                <a:latin typeface="Meiryo UI"/>
                <a:ea typeface="Meiryo UI"/>
              </a:rPr>
              <a:t>　半角数字とカンマ（</a:t>
            </a:r>
            <a:r>
              <a:rPr lang="en-US" altLang="ja-JP" sz="1600" dirty="0">
                <a:latin typeface="Meiryo UI"/>
                <a:ea typeface="Meiryo UI"/>
              </a:rPr>
              <a:t>3</a:t>
            </a:r>
            <a:r>
              <a:rPr lang="ja-JP" altLang="en-US" sz="1600" dirty="0">
                <a:latin typeface="Meiryo UI"/>
                <a:ea typeface="Meiryo UI"/>
              </a:rPr>
              <a:t>桁区切り）を用いて記載ください。　　例）</a:t>
            </a:r>
            <a:r>
              <a:rPr lang="en-US" altLang="ja-JP" sz="1600" dirty="0">
                <a:latin typeface="Meiryo UI"/>
                <a:ea typeface="Meiryo UI"/>
              </a:rPr>
              <a:t>1,000,000</a:t>
            </a:r>
          </a:p>
          <a:p>
            <a:r>
              <a:rPr lang="en-US" altLang="ja-JP" sz="1600" dirty="0">
                <a:latin typeface="Meiryo UI"/>
                <a:ea typeface="Meiryo UI"/>
              </a:rPr>
              <a:t>&lt;</a:t>
            </a:r>
            <a:r>
              <a:rPr lang="ja-JP" altLang="en-US" sz="1600" b="1" dirty="0">
                <a:latin typeface="Meiryo UI"/>
                <a:ea typeface="Meiryo UI"/>
              </a:rPr>
              <a:t>下限価格と上限価格の書き方</a:t>
            </a:r>
            <a:r>
              <a:rPr lang="en-US" altLang="ja-JP" sz="1600" dirty="0">
                <a:latin typeface="Meiryo UI"/>
                <a:ea typeface="Meiryo UI"/>
              </a:rPr>
              <a:t>&gt;</a:t>
            </a:r>
          </a:p>
          <a:p>
            <a:r>
              <a:rPr lang="ja-JP" altLang="en-US" sz="1600" dirty="0">
                <a:latin typeface="Meiryo UI"/>
                <a:ea typeface="Meiryo UI"/>
              </a:rPr>
              <a:t>　半角のハイフン「</a:t>
            </a:r>
            <a:r>
              <a:rPr lang="en-US" altLang="ja-JP" sz="1600" dirty="0">
                <a:latin typeface="Meiryo UI"/>
                <a:ea typeface="Meiryo UI"/>
              </a:rPr>
              <a:t>-</a:t>
            </a:r>
            <a:r>
              <a:rPr lang="ja-JP" altLang="en-US" sz="1600" dirty="0">
                <a:latin typeface="Meiryo UI"/>
                <a:ea typeface="Meiryo UI"/>
              </a:rPr>
              <a:t>」を利用し、「下限価格」</a:t>
            </a:r>
            <a:r>
              <a:rPr lang="en-US" altLang="ja-JP" sz="1600" dirty="0">
                <a:latin typeface="Meiryo UI"/>
                <a:ea typeface="Meiryo UI"/>
              </a:rPr>
              <a:t>-</a:t>
            </a:r>
            <a:r>
              <a:rPr lang="ja-JP" altLang="en-US" sz="1600" dirty="0">
                <a:latin typeface="Meiryo UI"/>
                <a:ea typeface="Meiryo UI"/>
              </a:rPr>
              <a:t>「上限価格」のように記載ください。</a:t>
            </a:r>
            <a:endParaRPr lang="en-US" altLang="ja-JP" sz="1600" dirty="0">
              <a:latin typeface="Meiryo UI"/>
              <a:ea typeface="Meiryo UI"/>
            </a:endParaRPr>
          </a:p>
          <a:p>
            <a:r>
              <a:rPr lang="ja-JP" altLang="en-US" sz="1600" dirty="0">
                <a:latin typeface="Meiryo UI"/>
                <a:ea typeface="Meiryo UI"/>
              </a:rPr>
              <a:t>　また下限価格と上限価格の通貨は必ず揃えてください。　　例）</a:t>
            </a:r>
            <a:r>
              <a:rPr lang="en-US" altLang="ja-JP" sz="1600" dirty="0">
                <a:latin typeface="Meiryo UI"/>
                <a:ea typeface="Meiryo UI"/>
              </a:rPr>
              <a:t>1,000USD-10,000USD</a:t>
            </a:r>
          </a:p>
          <a:p>
            <a:r>
              <a:rPr lang="ja-JP" altLang="en-US" sz="1600" dirty="0">
                <a:latin typeface="Meiryo UI"/>
                <a:ea typeface="Meiryo UI"/>
              </a:rPr>
              <a:t>＜</a:t>
            </a:r>
            <a:r>
              <a:rPr lang="ja-JP" altLang="en-US" sz="1600" b="1" dirty="0">
                <a:latin typeface="Meiryo UI"/>
                <a:ea typeface="Meiryo UI"/>
              </a:rPr>
              <a:t>その他注意事項</a:t>
            </a:r>
            <a:r>
              <a:rPr lang="ja-JP" altLang="en-US" sz="1600" dirty="0">
                <a:latin typeface="Meiryo UI"/>
                <a:ea typeface="Meiryo UI"/>
              </a:rPr>
              <a:t>＞</a:t>
            </a:r>
            <a:endParaRPr lang="en-US" altLang="ja-JP" sz="1600" dirty="0">
              <a:latin typeface="Meiryo UI"/>
              <a:ea typeface="Meiryo UI"/>
            </a:endParaRPr>
          </a:p>
          <a:p>
            <a:r>
              <a:rPr lang="ja-JP" altLang="en-US" sz="1600" dirty="0">
                <a:latin typeface="Meiryo UI"/>
                <a:ea typeface="Meiryo UI"/>
              </a:rPr>
              <a:t>　価格は消費税を含まず記載ください。価格に対して小数点は利用できません。</a:t>
            </a:r>
            <a:endParaRPr lang="en-US" altLang="ja-JP" sz="1600" dirty="0">
              <a:latin typeface="Meiryo UI"/>
              <a:ea typeface="Meiryo UI"/>
            </a:endParaRPr>
          </a:p>
          <a:p>
            <a:endParaRPr lang="en-US" altLang="ja-JP" sz="1600" dirty="0">
              <a:latin typeface="Meiryo UI"/>
              <a:ea typeface="Meiryo UI"/>
            </a:endParaRPr>
          </a:p>
        </p:txBody>
      </p:sp>
      <p:sp>
        <p:nvSpPr>
          <p:cNvPr id="11" name="四角形: 角を丸くする 10">
            <a:extLst>
              <a:ext uri="{FF2B5EF4-FFF2-40B4-BE49-F238E27FC236}">
                <a16:creationId xmlns:a16="http://schemas.microsoft.com/office/drawing/2014/main" id="{47BD9088-FE63-4AFF-84F5-E3F385707925}"/>
              </a:ext>
            </a:extLst>
          </p:cNvPr>
          <p:cNvSpPr/>
          <p:nvPr/>
        </p:nvSpPr>
        <p:spPr>
          <a:xfrm>
            <a:off x="276415" y="4365035"/>
            <a:ext cx="5830183" cy="1012588"/>
          </a:xfrm>
          <a:prstGeom prst="roundRect">
            <a:avLst>
              <a:gd name="adj" fmla="val 941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a:t>
            </a:r>
            <a:r>
              <a:rPr lang="en-US" altLang="ja-JP" sz="1600" b="1" dirty="0">
                <a:latin typeface="Meiryo UI"/>
                <a:ea typeface="Meiryo UI"/>
              </a:rPr>
              <a:t>1</a:t>
            </a:r>
            <a:r>
              <a:rPr lang="ja-JP" altLang="en-US" sz="1600" b="1" dirty="0">
                <a:latin typeface="Meiryo UI"/>
                <a:ea typeface="Meiryo UI"/>
              </a:rPr>
              <a:t>：データセットを販売できる価格が決まっていない場合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記載不要。データセットを販売できる価格が決定した後、本項目を更新ください。</a:t>
            </a:r>
            <a:r>
              <a:rPr lang="ja-JP" altLang="en-US" sz="1600" b="1" dirty="0">
                <a:latin typeface="Meiryo UI"/>
                <a:ea typeface="Meiryo UI"/>
              </a:rPr>
              <a:t>　　　　　　</a:t>
            </a:r>
            <a:endParaRPr lang="zh-TW" altLang="en-US" sz="1600" dirty="0">
              <a:latin typeface="Meiryo UI"/>
              <a:ea typeface="Meiryo UI"/>
            </a:endParaRPr>
          </a:p>
          <a:p>
            <a:pPr marL="1549439" indent="-1549439" defTabSz="775697"/>
            <a:endParaRPr lang="en-US" altLang="ja-JP" sz="1600" dirty="0">
              <a:latin typeface="Meiryo UI"/>
              <a:ea typeface="Meiryo UI"/>
            </a:endParaRPr>
          </a:p>
        </p:txBody>
      </p:sp>
      <p:sp>
        <p:nvSpPr>
          <p:cNvPr id="13" name="四角形: 角を丸くする 12">
            <a:extLst>
              <a:ext uri="{FF2B5EF4-FFF2-40B4-BE49-F238E27FC236}">
                <a16:creationId xmlns:a16="http://schemas.microsoft.com/office/drawing/2014/main" id="{6AAD7683-608A-463A-9735-347503925E01}"/>
              </a:ext>
            </a:extLst>
          </p:cNvPr>
          <p:cNvSpPr/>
          <p:nvPr/>
        </p:nvSpPr>
        <p:spPr>
          <a:xfrm>
            <a:off x="6210659" y="4365035"/>
            <a:ext cx="5704925" cy="2328278"/>
          </a:xfrm>
          <a:prstGeom prst="roundRect">
            <a:avLst>
              <a:gd name="adj" fmla="val 5669"/>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ケース</a:t>
            </a:r>
            <a:r>
              <a:rPr lang="en-US" altLang="ja-JP" sz="1600" b="1" dirty="0">
                <a:latin typeface="Meiryo UI"/>
                <a:ea typeface="Meiryo UI"/>
              </a:rPr>
              <a:t>3</a:t>
            </a:r>
            <a:r>
              <a:rPr lang="ja-JP" altLang="en-US" sz="1600" b="1" dirty="0">
                <a:latin typeface="Meiryo UI"/>
                <a:ea typeface="Meiryo UI"/>
              </a:rPr>
              <a:t>：データセットを販売できる価格が決まっている場合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データセットの販売できる価格の通貨（</a:t>
            </a:r>
            <a:r>
              <a:rPr lang="en-US" altLang="ja-JP" sz="1600" dirty="0">
                <a:latin typeface="Meiryo UI"/>
                <a:ea typeface="Meiryo UI"/>
              </a:rPr>
              <a:t>JPN,USD</a:t>
            </a:r>
            <a:r>
              <a:rPr lang="ja-JP" altLang="en-US" sz="1600" dirty="0">
                <a:latin typeface="Meiryo UI"/>
                <a:ea typeface="Meiryo UI"/>
              </a:rPr>
              <a:t>等）と、下限価格、上限価格を記入してください。</a:t>
            </a:r>
            <a:endParaRPr lang="en-US" altLang="ja-JP" sz="1600" dirty="0">
              <a:latin typeface="Meiryo UI"/>
              <a:ea typeface="Meiryo UI"/>
            </a:endParaRPr>
          </a:p>
          <a:p>
            <a:pPr marL="1101997" indent="-1101997" defTabSz="775697"/>
            <a:r>
              <a:rPr lang="ja-JP" altLang="en-US" sz="1600" dirty="0">
                <a:latin typeface="Meiryo UI"/>
                <a:ea typeface="Meiryo UI"/>
              </a:rPr>
              <a:t>             　下限価格と上限価格は同じ内容を記載してください。</a:t>
            </a:r>
            <a:endParaRPr lang="en-US" altLang="ja-JP" sz="1600"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539669" indent="-1539669" defTabSz="775697"/>
            <a:r>
              <a:rPr lang="ja-JP" altLang="en-US" sz="1600" b="1" dirty="0">
                <a:latin typeface="Meiryo UI"/>
                <a:ea typeface="Meiryo UI"/>
              </a:rPr>
              <a:t>記載例①：</a:t>
            </a:r>
            <a:r>
              <a:rPr lang="en-US" altLang="ja-JP" sz="1600" b="1" dirty="0">
                <a:latin typeface="Meiryo UI"/>
                <a:ea typeface="Meiryo UI"/>
              </a:rPr>
              <a:t>1,000,000JPN-1,000,000JPN</a:t>
            </a:r>
          </a:p>
          <a:p>
            <a:pPr marL="1539669" indent="-1539669" defTabSz="775697"/>
            <a:r>
              <a:rPr lang="en-US" altLang="ja-JP" sz="1600" b="1" dirty="0">
                <a:latin typeface="Meiryo UI"/>
                <a:ea typeface="Meiryo UI"/>
              </a:rPr>
              <a:t>         </a:t>
            </a:r>
            <a:r>
              <a:rPr lang="ja-JP" altLang="en-US" sz="1600" b="1" dirty="0">
                <a:latin typeface="Meiryo UI"/>
                <a:ea typeface="Meiryo UI"/>
              </a:rPr>
              <a:t>②：</a:t>
            </a:r>
            <a:r>
              <a:rPr lang="en-US" altLang="ja-JP" sz="1600" b="1" dirty="0">
                <a:latin typeface="Meiryo UI"/>
                <a:ea typeface="Meiryo UI"/>
              </a:rPr>
              <a:t>35,198JPN-35,198JPN</a:t>
            </a:r>
          </a:p>
          <a:p>
            <a:pPr marL="1539669" indent="-1539669" defTabSz="775697"/>
            <a:endParaRPr lang="en-US" altLang="ja-JP" sz="1400" b="1" dirty="0">
              <a:latin typeface="Meiryo UI"/>
              <a:ea typeface="Meiryo UI"/>
            </a:endParaRPr>
          </a:p>
          <a:p>
            <a:pPr marL="1539669" indent="-1539669" defTabSz="775697"/>
            <a:r>
              <a:rPr lang="ja-JP" altLang="en-US" sz="1600" dirty="0">
                <a:latin typeface="Meiryo UI"/>
                <a:ea typeface="Meiryo UI"/>
              </a:rPr>
              <a:t>＊記載例②のように</a:t>
            </a:r>
            <a:r>
              <a:rPr lang="en-US" altLang="ja-JP" sz="1600" dirty="0">
                <a:latin typeface="Meiryo UI"/>
                <a:ea typeface="Meiryo UI"/>
              </a:rPr>
              <a:t>1</a:t>
            </a:r>
            <a:r>
              <a:rPr lang="ja-JP" altLang="en-US" sz="1600" dirty="0">
                <a:latin typeface="Meiryo UI"/>
                <a:ea typeface="Meiryo UI"/>
              </a:rPr>
              <a:t>円単位で価格を記述することも可能です。</a:t>
            </a:r>
            <a:endParaRPr lang="en-US" altLang="ja-JP" sz="16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0BCF886F-E193-4E92-B0DA-2737B61FF4AE}"/>
              </a:ext>
            </a:extLst>
          </p:cNvPr>
          <p:cNvSpPr/>
          <p:nvPr/>
        </p:nvSpPr>
        <p:spPr>
          <a:xfrm>
            <a:off x="276415" y="5472168"/>
            <a:ext cx="5830182" cy="1221145"/>
          </a:xfrm>
          <a:prstGeom prst="roundRect">
            <a:avLst>
              <a:gd name="adj" fmla="val 9002"/>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r>
              <a:rPr lang="ja-JP" altLang="en-US" sz="1600" b="1" dirty="0">
                <a:latin typeface="Meiryo UI"/>
                <a:ea typeface="Meiryo UI"/>
              </a:rPr>
              <a:t>ケース</a:t>
            </a:r>
            <a:r>
              <a:rPr lang="en-US" altLang="ja-JP" sz="1600" b="1" dirty="0">
                <a:latin typeface="Meiryo UI"/>
                <a:ea typeface="Meiryo UI"/>
              </a:rPr>
              <a:t>2</a:t>
            </a:r>
            <a:r>
              <a:rPr lang="ja-JP" altLang="en-US" sz="1600" b="1" dirty="0">
                <a:latin typeface="Meiryo UI"/>
                <a:ea typeface="Meiryo UI"/>
              </a:rPr>
              <a:t>：データセットを販売できるおおよそ価格が決まっている場合</a:t>
            </a:r>
            <a:endParaRPr lang="en-US" altLang="ja-JP" sz="1600" b="1" dirty="0">
              <a:latin typeface="Meiryo UI"/>
              <a:ea typeface="Meiryo UI"/>
            </a:endParaRPr>
          </a:p>
          <a:p>
            <a:pPr marL="879253" indent="-879253" defTabSz="775697">
              <a:lnSpc>
                <a:spcPts val="1231"/>
              </a:lnSpc>
            </a:pPr>
            <a:r>
              <a:rPr lang="ja-JP" altLang="en-US" sz="1600" dirty="0">
                <a:latin typeface="Meiryo UI"/>
                <a:ea typeface="Meiryo UI"/>
              </a:rPr>
              <a:t>　</a:t>
            </a:r>
            <a:endParaRPr lang="en-US" altLang="ja-JP" sz="1600" dirty="0">
              <a:latin typeface="Meiryo UI"/>
              <a:ea typeface="Meiryo UI"/>
            </a:endParaRPr>
          </a:p>
          <a:p>
            <a:pPr marL="1101997" indent="-1101997" defTabSz="775697"/>
            <a:r>
              <a:rPr lang="ja-JP" altLang="en-US" sz="1600" b="1" dirty="0">
                <a:latin typeface="Meiryo UI"/>
                <a:ea typeface="Meiryo UI"/>
              </a:rPr>
              <a:t>記載方法：</a:t>
            </a:r>
            <a:r>
              <a:rPr lang="ja-JP" altLang="en-US" sz="1600" dirty="0">
                <a:latin typeface="Meiryo UI"/>
                <a:ea typeface="Meiryo UI"/>
              </a:rPr>
              <a:t>データセットの販売できる価格の通貨（</a:t>
            </a:r>
            <a:r>
              <a:rPr lang="en-US" altLang="ja-JP" sz="1600" dirty="0">
                <a:latin typeface="Meiryo UI"/>
                <a:ea typeface="Meiryo UI"/>
              </a:rPr>
              <a:t>JPN,USD</a:t>
            </a:r>
            <a:r>
              <a:rPr lang="ja-JP" altLang="en-US" sz="1600" dirty="0">
                <a:latin typeface="Meiryo UI"/>
                <a:ea typeface="Meiryo UI"/>
              </a:rPr>
              <a:t>等）と、おおよその下限価格、上限価格を記入してください。</a:t>
            </a:r>
            <a:endParaRPr lang="en-US" altLang="ja-JP" sz="1600" dirty="0">
              <a:latin typeface="Meiryo UI"/>
              <a:ea typeface="Meiryo UI"/>
            </a:endParaRPr>
          </a:p>
          <a:p>
            <a:pPr marL="1549439" indent="-1549439" defTabSz="775697"/>
            <a:r>
              <a:rPr lang="ja-JP" altLang="en-US" sz="1600" b="1" dirty="0">
                <a:latin typeface="Meiryo UI"/>
                <a:ea typeface="Meiryo UI"/>
              </a:rPr>
              <a:t>記載例：</a:t>
            </a:r>
            <a:r>
              <a:rPr lang="en-US" altLang="ja-JP" sz="1600" b="1" dirty="0">
                <a:latin typeface="Meiryo UI"/>
                <a:ea typeface="Meiryo UI"/>
              </a:rPr>
              <a:t>500,000JPN-1,000,000JPN</a:t>
            </a:r>
          </a:p>
          <a:p>
            <a:pPr marL="1549439" indent="-1549439" defTabSz="775697"/>
            <a:r>
              <a:rPr lang="ja-JP" altLang="en-US" sz="1600" b="1" dirty="0">
                <a:latin typeface="Meiryo UI"/>
                <a:ea typeface="Meiryo UI"/>
              </a:rPr>
              <a:t>　　　　　　</a:t>
            </a:r>
            <a:endParaRPr lang="zh-TW" altLang="en-US" sz="1600" dirty="0">
              <a:latin typeface="Meiryo UI"/>
              <a:ea typeface="Meiryo UI"/>
            </a:endParaRPr>
          </a:p>
          <a:p>
            <a:pPr marL="1549439" indent="-1549439" defTabSz="775697"/>
            <a:endParaRPr lang="en-US" altLang="ja-JP" sz="1600" dirty="0">
              <a:latin typeface="Meiryo UI"/>
              <a:ea typeface="Meiryo UI"/>
            </a:endParaRPr>
          </a:p>
        </p:txBody>
      </p:sp>
      <p:sp>
        <p:nvSpPr>
          <p:cNvPr id="15" name="正方形/長方形 14">
            <a:extLst>
              <a:ext uri="{FF2B5EF4-FFF2-40B4-BE49-F238E27FC236}">
                <a16:creationId xmlns:a16="http://schemas.microsoft.com/office/drawing/2014/main" id="{763E9447-5347-4A3C-9614-F56240D199C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：「価格帯」</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タイトル 4">
            <a:extLst>
              <a:ext uri="{FF2B5EF4-FFF2-40B4-BE49-F238E27FC236}">
                <a16:creationId xmlns:a16="http://schemas.microsoft.com/office/drawing/2014/main" id="{DD6654DD-2ED6-4865-A5B7-775031737CE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9" name="正方形/長方形 18">
            <a:extLst>
              <a:ext uri="{FF2B5EF4-FFF2-40B4-BE49-F238E27FC236}">
                <a16:creationId xmlns:a16="http://schemas.microsoft.com/office/drawing/2014/main" id="{7CF559F9-F6FE-43FE-A040-2C8E60DB9E0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101368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226643" y="669838"/>
            <a:ext cx="11660363" cy="641892"/>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dirty="0">
                <a:latin typeface="Meiryo UI"/>
                <a:ea typeface="Meiryo UI"/>
              </a:rPr>
              <a:t>#11130 </a:t>
            </a:r>
            <a:r>
              <a:rPr lang="ja-JP" altLang="en-US" sz="1600" dirty="0">
                <a:latin typeface="Meiryo UI"/>
                <a:ea typeface="Meiryo UI"/>
              </a:rPr>
              <a:t>データセットの識別子</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このデータセットをユニークにするための識別子である。</a:t>
            </a:r>
            <a:endParaRPr lang="en-US" altLang="ja-JP" sz="1600" dirty="0">
              <a:latin typeface="Meiryo UI"/>
              <a:ea typeface="Meiryo UI"/>
            </a:endParaRPr>
          </a:p>
        </p:txBody>
      </p:sp>
      <p:sp>
        <p:nvSpPr>
          <p:cNvPr id="30" name="四角形: 角を丸くする 29">
            <a:extLst>
              <a:ext uri="{FF2B5EF4-FFF2-40B4-BE49-F238E27FC236}">
                <a16:creationId xmlns:a16="http://schemas.microsoft.com/office/drawing/2014/main" id="{106B340C-6709-4A5B-8042-299505F56D80}"/>
              </a:ext>
            </a:extLst>
          </p:cNvPr>
          <p:cNvSpPr/>
          <p:nvPr/>
        </p:nvSpPr>
        <p:spPr>
          <a:xfrm>
            <a:off x="226643" y="1377011"/>
            <a:ext cx="11660363" cy="1137219"/>
          </a:xfrm>
          <a:prstGeom prst="roundRect">
            <a:avLst>
              <a:gd name="adj" fmla="val 851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データカタログの作成は、データカタログ作成ツールを使って作成する場合と</a:t>
            </a:r>
            <a:r>
              <a:rPr lang="en-US" altLang="ja-JP" sz="1600" dirty="0">
                <a:latin typeface="Meiryo UI"/>
                <a:ea typeface="Meiryo UI"/>
              </a:rPr>
              <a:t>CKAN</a:t>
            </a:r>
            <a:r>
              <a:rPr lang="ja-JP" altLang="en-US" sz="1600" dirty="0">
                <a:latin typeface="Meiryo UI"/>
                <a:ea typeface="Meiryo UI"/>
              </a:rPr>
              <a:t>上で作成する場合が考えらますが、</a:t>
            </a:r>
            <a:endParaRPr lang="en-US" altLang="ja-JP" sz="1600" dirty="0">
              <a:latin typeface="Meiryo UI"/>
              <a:ea typeface="Meiryo UI"/>
            </a:endParaRPr>
          </a:p>
          <a:p>
            <a:r>
              <a:rPr lang="ja-JP" altLang="en-US" sz="1600" dirty="0">
                <a:latin typeface="Meiryo UI"/>
                <a:ea typeface="Meiryo UI"/>
              </a:rPr>
              <a:t>どちらの場合もデータセット</a:t>
            </a:r>
            <a:r>
              <a:rPr lang="en-US" altLang="ja-JP" sz="1600" dirty="0">
                <a:latin typeface="Meiryo UI"/>
                <a:ea typeface="Meiryo UI"/>
              </a:rPr>
              <a:t>ID</a:t>
            </a:r>
            <a:r>
              <a:rPr lang="ja-JP" altLang="en-US" sz="1600" dirty="0">
                <a:latin typeface="Meiryo UI"/>
                <a:ea typeface="Meiryo UI"/>
              </a:rPr>
              <a:t>については、</a:t>
            </a:r>
            <a:r>
              <a:rPr lang="en-US" altLang="ja-JP" sz="1600" dirty="0">
                <a:latin typeface="Meiryo UI"/>
                <a:ea typeface="Meiryo UI"/>
              </a:rPr>
              <a:t>CKAN</a:t>
            </a:r>
            <a:r>
              <a:rPr lang="ja-JP" altLang="en-US" sz="1600" dirty="0">
                <a:latin typeface="Meiryo UI"/>
                <a:ea typeface="Meiryo UI"/>
              </a:rPr>
              <a:t>で自動で採番されるためデータ提供者が意識する必要はありません。</a:t>
            </a:r>
            <a:endParaRPr lang="en-US" altLang="ja-JP" sz="1600" dirty="0">
              <a:latin typeface="Meiryo UI"/>
              <a:ea typeface="Meiryo UI"/>
            </a:endParaRPr>
          </a:p>
          <a:p>
            <a:r>
              <a:rPr lang="ja-JP" altLang="en-US" sz="1600" dirty="0">
                <a:latin typeface="Meiryo UI"/>
                <a:ea typeface="Meiryo UI"/>
              </a:rPr>
              <a:t>　また、分野横断検索サービスでは独自の</a:t>
            </a:r>
            <a:r>
              <a:rPr lang="en-US" altLang="ja-JP" sz="1600" dirty="0">
                <a:latin typeface="Meiryo UI"/>
                <a:ea typeface="Meiryo UI"/>
              </a:rPr>
              <a:t>ID</a:t>
            </a:r>
            <a:r>
              <a:rPr lang="ja-JP" altLang="en-US" sz="1600" dirty="0">
                <a:latin typeface="Meiryo UI"/>
                <a:ea typeface="Meiryo UI"/>
              </a:rPr>
              <a:t>でデータセットを管理しておりますので、</a:t>
            </a:r>
            <a:endParaRPr lang="en-US" altLang="ja-JP" sz="1600" dirty="0">
              <a:latin typeface="Meiryo UI"/>
              <a:ea typeface="Meiryo UI"/>
            </a:endParaRPr>
          </a:p>
          <a:p>
            <a:r>
              <a:rPr lang="ja-JP" altLang="en-US" sz="1600" dirty="0">
                <a:latin typeface="Meiryo UI"/>
                <a:ea typeface="Meiryo UI"/>
              </a:rPr>
              <a:t>複数のデータ提供者が同じデータセット</a:t>
            </a:r>
            <a:r>
              <a:rPr lang="en-US" altLang="ja-JP" sz="1600" dirty="0">
                <a:latin typeface="Meiryo UI"/>
                <a:ea typeface="Meiryo UI"/>
              </a:rPr>
              <a:t>ID</a:t>
            </a:r>
            <a:r>
              <a:rPr lang="ja-JP" altLang="en-US" sz="1600" dirty="0">
                <a:latin typeface="Meiryo UI"/>
                <a:ea typeface="Meiryo UI"/>
              </a:rPr>
              <a:t>を持っている場合でも、分野横断検索サービスには支障ありません。</a:t>
            </a:r>
            <a:endParaRPr lang="en-US" altLang="ja-JP" sz="1600" dirty="0">
              <a:latin typeface="Meiryo UI"/>
              <a:ea typeface="Meiryo UI"/>
            </a:endParaRPr>
          </a:p>
        </p:txBody>
      </p:sp>
      <p:sp>
        <p:nvSpPr>
          <p:cNvPr id="32" name="四角形: 角を丸くする 31">
            <a:extLst>
              <a:ext uri="{FF2B5EF4-FFF2-40B4-BE49-F238E27FC236}">
                <a16:creationId xmlns:a16="http://schemas.microsoft.com/office/drawing/2014/main" id="{C0D1195E-AD0B-442F-BA02-767C5EAF750B}"/>
              </a:ext>
            </a:extLst>
          </p:cNvPr>
          <p:cNvSpPr/>
          <p:nvPr/>
        </p:nvSpPr>
        <p:spPr>
          <a:xfrm>
            <a:off x="226643" y="2588721"/>
            <a:ext cx="5779689" cy="4101275"/>
          </a:xfrm>
          <a:prstGeom prst="roundRect">
            <a:avLst>
              <a:gd name="adj" fmla="val 255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データカタログとデータセット</a:t>
            </a:r>
            <a:r>
              <a:rPr lang="en-US" altLang="ja-JP" sz="1600" b="1" dirty="0">
                <a:latin typeface="Meiryo UI"/>
                <a:ea typeface="Meiryo UI"/>
              </a:rPr>
              <a:t>ID</a:t>
            </a:r>
            <a:r>
              <a:rPr lang="ja-JP" altLang="en-US" sz="1600" b="1" dirty="0">
                <a:latin typeface="Meiryo UI"/>
                <a:ea typeface="Meiryo UI"/>
              </a:rPr>
              <a:t>の関係</a:t>
            </a:r>
            <a:endParaRPr lang="en-US" altLang="ja-JP" sz="1600" dirty="0">
              <a:latin typeface="Meiryo UI"/>
              <a:ea typeface="Meiryo UI"/>
            </a:endParaRPr>
          </a:p>
        </p:txBody>
      </p:sp>
      <p:sp>
        <p:nvSpPr>
          <p:cNvPr id="33" name="四角形: 角を丸くする 32">
            <a:extLst>
              <a:ext uri="{FF2B5EF4-FFF2-40B4-BE49-F238E27FC236}">
                <a16:creationId xmlns:a16="http://schemas.microsoft.com/office/drawing/2014/main" id="{E0202DF4-0981-4FDB-86C9-54AD55E6E9DB}"/>
              </a:ext>
            </a:extLst>
          </p:cNvPr>
          <p:cNvSpPr/>
          <p:nvPr/>
        </p:nvSpPr>
        <p:spPr>
          <a:xfrm>
            <a:off x="6096001" y="2588721"/>
            <a:ext cx="5791007" cy="4101275"/>
          </a:xfrm>
          <a:prstGeom prst="roundRect">
            <a:avLst>
              <a:gd name="adj" fmla="val 276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複数のデータ提供者間でデータセット</a:t>
            </a:r>
            <a:r>
              <a:rPr lang="en-US" altLang="ja-JP" sz="1600" b="1" dirty="0">
                <a:latin typeface="Meiryo UI"/>
                <a:ea typeface="Meiryo UI"/>
              </a:rPr>
              <a:t>ID</a:t>
            </a:r>
            <a:r>
              <a:rPr lang="ja-JP" altLang="en-US" sz="1600" b="1" dirty="0">
                <a:latin typeface="Meiryo UI"/>
                <a:ea typeface="Meiryo UI"/>
              </a:rPr>
              <a:t>が重複する場合</a:t>
            </a:r>
            <a:endParaRPr lang="en-US" altLang="ja-JP" sz="1600" b="1" dirty="0">
              <a:latin typeface="Meiryo UI"/>
              <a:ea typeface="Meiryo UI"/>
            </a:endParaRPr>
          </a:p>
        </p:txBody>
      </p:sp>
      <p:pic>
        <p:nvPicPr>
          <p:cNvPr id="58" name="グラフィックス 57">
            <a:extLst>
              <a:ext uri="{FF2B5EF4-FFF2-40B4-BE49-F238E27FC236}">
                <a16:creationId xmlns:a16="http://schemas.microsoft.com/office/drawing/2014/main" id="{D7FAFCB0-FE70-4488-BA95-A92645BA967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9378" y="5564398"/>
            <a:ext cx="640645" cy="640645"/>
          </a:xfrm>
          <a:prstGeom prst="rect">
            <a:avLst/>
          </a:prstGeom>
        </p:spPr>
      </p:pic>
      <p:cxnSp>
        <p:nvCxnSpPr>
          <p:cNvPr id="59" name="直線矢印コネクタ 58">
            <a:extLst>
              <a:ext uri="{FF2B5EF4-FFF2-40B4-BE49-F238E27FC236}">
                <a16:creationId xmlns:a16="http://schemas.microsoft.com/office/drawing/2014/main" id="{192CEEEF-6185-49E1-9FA1-DF9A194E24E7}"/>
              </a:ext>
            </a:extLst>
          </p:cNvPr>
          <p:cNvCxnSpPr>
            <a:cxnSpLocks/>
          </p:cNvCxnSpPr>
          <p:nvPr/>
        </p:nvCxnSpPr>
        <p:spPr>
          <a:xfrm>
            <a:off x="1973359" y="5949404"/>
            <a:ext cx="84184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59D25E86-F017-4A45-895E-05E9E02A2E3C}"/>
              </a:ext>
            </a:extLst>
          </p:cNvPr>
          <p:cNvSpPr txBox="1"/>
          <p:nvPr/>
        </p:nvSpPr>
        <p:spPr>
          <a:xfrm>
            <a:off x="584552" y="3119491"/>
            <a:ext cx="186781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ケース</a:t>
            </a:r>
            <a:r>
              <a:rPr lang="en-US" altLang="ja-JP" sz="1200" b="1" dirty="0">
                <a:solidFill>
                  <a:srgbClr val="4B4B4B"/>
                </a:solidFill>
                <a:latin typeface="Meiryo UI" panose="020B0604030504040204" pitchFamily="50" charset="-128"/>
                <a:ea typeface="Meiryo UI" panose="020B0604030504040204" pitchFamily="50" charset="-128"/>
              </a:rPr>
              <a:t>1:</a:t>
            </a:r>
            <a:r>
              <a:rPr lang="ja-JP" altLang="en-US" sz="1200" b="1" dirty="0">
                <a:solidFill>
                  <a:srgbClr val="4B4B4B"/>
                </a:solidFill>
                <a:latin typeface="Meiryo UI" panose="020B0604030504040204" pitchFamily="50" charset="-128"/>
                <a:ea typeface="Meiryo UI" panose="020B0604030504040204" pitchFamily="50" charset="-128"/>
              </a:rPr>
              <a:t>作成ツールを利用</a:t>
            </a:r>
            <a:endParaRPr lang="en-US" altLang="ja-JP" sz="1200" b="1" dirty="0">
              <a:solidFill>
                <a:srgbClr val="4B4B4B"/>
              </a:solidFill>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6E364026-1B0C-4254-8096-27798ED29139}"/>
              </a:ext>
            </a:extLst>
          </p:cNvPr>
          <p:cNvSpPr txBox="1"/>
          <p:nvPr/>
        </p:nvSpPr>
        <p:spPr>
          <a:xfrm>
            <a:off x="3429669" y="6143622"/>
            <a:ext cx="144142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5" name="図 4" descr="アイコン&#10;&#10;自動的に生成された説明">
            <a:extLst>
              <a:ext uri="{FF2B5EF4-FFF2-40B4-BE49-F238E27FC236}">
                <a16:creationId xmlns:a16="http://schemas.microsoft.com/office/drawing/2014/main" id="{5CECD9A8-BBBB-4EB6-9876-69E8E17BD6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383" y="3961365"/>
            <a:ext cx="443077" cy="443077"/>
          </a:xfrm>
          <a:prstGeom prst="rect">
            <a:avLst/>
          </a:prstGeom>
        </p:spPr>
      </p:pic>
      <p:pic>
        <p:nvPicPr>
          <p:cNvPr id="13" name="図 12" descr="テキスト, アイコン&#10;&#10;自動的に生成された説明">
            <a:extLst>
              <a:ext uri="{FF2B5EF4-FFF2-40B4-BE49-F238E27FC236}">
                <a16:creationId xmlns:a16="http://schemas.microsoft.com/office/drawing/2014/main" id="{94054C4C-9220-460B-B1B7-2330B70DD75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369425" y="3467793"/>
            <a:ext cx="534586" cy="620308"/>
          </a:xfrm>
          <a:prstGeom prst="rect">
            <a:avLst/>
          </a:prstGeom>
        </p:spPr>
      </p:pic>
      <p:pic>
        <p:nvPicPr>
          <p:cNvPr id="75" name="図 74" descr="テキスト, アイコン&#10;&#10;自動的に生成された説明">
            <a:extLst>
              <a:ext uri="{FF2B5EF4-FFF2-40B4-BE49-F238E27FC236}">
                <a16:creationId xmlns:a16="http://schemas.microsoft.com/office/drawing/2014/main" id="{E4B3A096-348D-477E-8906-5BE8B691B0D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90264" y="5597330"/>
            <a:ext cx="534586" cy="620308"/>
          </a:xfrm>
          <a:prstGeom prst="rect">
            <a:avLst/>
          </a:prstGeom>
        </p:spPr>
      </p:pic>
      <p:sp>
        <p:nvSpPr>
          <p:cNvPr id="77" name="テキスト ボックス 76">
            <a:extLst>
              <a:ext uri="{FF2B5EF4-FFF2-40B4-BE49-F238E27FC236}">
                <a16:creationId xmlns:a16="http://schemas.microsoft.com/office/drawing/2014/main" id="{6F5E3C53-66A6-4D01-9CC3-61E8EAE7EB62}"/>
              </a:ext>
            </a:extLst>
          </p:cNvPr>
          <p:cNvSpPr txBox="1"/>
          <p:nvPr/>
        </p:nvSpPr>
        <p:spPr>
          <a:xfrm>
            <a:off x="955225" y="4441845"/>
            <a:ext cx="107593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作成ツール</a:t>
            </a:r>
            <a:endParaRPr lang="ja-JP" altLang="en-US" sz="1200" dirty="0"/>
          </a:p>
        </p:txBody>
      </p:sp>
      <p:sp>
        <p:nvSpPr>
          <p:cNvPr id="78" name="テキスト ボックス 77">
            <a:extLst>
              <a:ext uri="{FF2B5EF4-FFF2-40B4-BE49-F238E27FC236}">
                <a16:creationId xmlns:a16="http://schemas.microsoft.com/office/drawing/2014/main" id="{03330C05-595E-4B19-9524-5045B785B8A6}"/>
              </a:ext>
            </a:extLst>
          </p:cNvPr>
          <p:cNvSpPr txBox="1"/>
          <p:nvPr/>
        </p:nvSpPr>
        <p:spPr>
          <a:xfrm>
            <a:off x="691972" y="5961122"/>
            <a:ext cx="689612"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カタログ</a:t>
            </a:r>
            <a:endParaRPr lang="en-US" altLang="ja-JP" sz="1200" b="1" dirty="0">
              <a:solidFill>
                <a:srgbClr val="4B4B4B"/>
              </a:solidFill>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4E7F435D-C942-44C2-AAB6-3A84CA8DA9E3}"/>
              </a:ext>
            </a:extLst>
          </p:cNvPr>
          <p:cNvSpPr txBox="1"/>
          <p:nvPr/>
        </p:nvSpPr>
        <p:spPr>
          <a:xfrm>
            <a:off x="567967" y="5242417"/>
            <a:ext cx="1792477"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ケース</a:t>
            </a:r>
            <a:r>
              <a:rPr lang="en-US" altLang="ja-JP" sz="1200" b="1" dirty="0">
                <a:solidFill>
                  <a:srgbClr val="4B4B4B"/>
                </a:solidFill>
                <a:latin typeface="Meiryo UI" panose="020B0604030504040204" pitchFamily="50" charset="-128"/>
                <a:ea typeface="Meiryo UI" panose="020B0604030504040204" pitchFamily="50" charset="-128"/>
              </a:rPr>
              <a:t>2:CKAN</a:t>
            </a:r>
            <a:r>
              <a:rPr lang="ja-JP" altLang="en-US" sz="1200" b="1" dirty="0">
                <a:solidFill>
                  <a:srgbClr val="4B4B4B"/>
                </a:solidFill>
                <a:latin typeface="Meiryo UI" panose="020B0604030504040204" pitchFamily="50" charset="-128"/>
                <a:ea typeface="Meiryo UI" panose="020B0604030504040204" pitchFamily="50" charset="-128"/>
              </a:rPr>
              <a:t>上で作成</a:t>
            </a:r>
            <a:endParaRPr lang="en-US" altLang="ja-JP" sz="1200" b="1" dirty="0">
              <a:solidFill>
                <a:srgbClr val="4B4B4B"/>
              </a:solidFill>
              <a:latin typeface="Meiryo UI" panose="020B0604030504040204" pitchFamily="50" charset="-128"/>
              <a:ea typeface="Meiryo UI" panose="020B0604030504040204" pitchFamily="50" charset="-128"/>
            </a:endParaRPr>
          </a:p>
        </p:txBody>
      </p:sp>
      <p:pic>
        <p:nvPicPr>
          <p:cNvPr id="80" name="グラフィックス 79">
            <a:extLst>
              <a:ext uri="{FF2B5EF4-FFF2-40B4-BE49-F238E27FC236}">
                <a16:creationId xmlns:a16="http://schemas.microsoft.com/office/drawing/2014/main" id="{2B6E48CE-A5E4-4887-8248-18A36B86243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4871" y="3574375"/>
            <a:ext cx="640645" cy="640645"/>
          </a:xfrm>
          <a:prstGeom prst="rect">
            <a:avLst/>
          </a:prstGeom>
        </p:spPr>
      </p:pic>
      <p:sp>
        <p:nvSpPr>
          <p:cNvPr id="81" name="テキスト ボックス 80">
            <a:extLst>
              <a:ext uri="{FF2B5EF4-FFF2-40B4-BE49-F238E27FC236}">
                <a16:creationId xmlns:a16="http://schemas.microsoft.com/office/drawing/2014/main" id="{F95730E6-2BB9-4164-82E0-3DBAC75FDF07}"/>
              </a:ext>
            </a:extLst>
          </p:cNvPr>
          <p:cNvSpPr txBox="1"/>
          <p:nvPr/>
        </p:nvSpPr>
        <p:spPr>
          <a:xfrm>
            <a:off x="2482754" y="4289600"/>
            <a:ext cx="144142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83" name="テキスト ボックス 82">
            <a:extLst>
              <a:ext uri="{FF2B5EF4-FFF2-40B4-BE49-F238E27FC236}">
                <a16:creationId xmlns:a16="http://schemas.microsoft.com/office/drawing/2014/main" id="{FD03948A-FBA2-468D-935A-F596DF392C41}"/>
              </a:ext>
            </a:extLst>
          </p:cNvPr>
          <p:cNvSpPr txBox="1"/>
          <p:nvPr/>
        </p:nvSpPr>
        <p:spPr>
          <a:xfrm>
            <a:off x="685744" y="3444405"/>
            <a:ext cx="689612"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カタログ</a:t>
            </a:r>
            <a:endParaRPr lang="en-US" altLang="ja-JP" sz="1200" b="1" dirty="0">
              <a:solidFill>
                <a:srgbClr val="4B4B4B"/>
              </a:solidFill>
              <a:latin typeface="Meiryo UI" panose="020B0604030504040204" pitchFamily="50" charset="-128"/>
              <a:ea typeface="Meiryo UI" panose="020B0604030504040204" pitchFamily="50" charset="-128"/>
            </a:endParaRPr>
          </a:p>
        </p:txBody>
      </p:sp>
      <p:cxnSp>
        <p:nvCxnSpPr>
          <p:cNvPr id="85" name="直線矢印コネクタ 84">
            <a:extLst>
              <a:ext uri="{FF2B5EF4-FFF2-40B4-BE49-F238E27FC236}">
                <a16:creationId xmlns:a16="http://schemas.microsoft.com/office/drawing/2014/main" id="{4D04830E-3CF0-4141-95C9-3008F095F766}"/>
              </a:ext>
            </a:extLst>
          </p:cNvPr>
          <p:cNvCxnSpPr>
            <a:cxnSpLocks/>
          </p:cNvCxnSpPr>
          <p:nvPr/>
        </p:nvCxnSpPr>
        <p:spPr>
          <a:xfrm>
            <a:off x="1973359" y="3926076"/>
            <a:ext cx="841846" cy="0"/>
          </a:xfrm>
          <a:prstGeom prst="straightConnector1">
            <a:avLst/>
          </a:pr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11ABC680-2A89-48D1-BC12-C136B55B50A4}"/>
              </a:ext>
            </a:extLst>
          </p:cNvPr>
          <p:cNvSpPr/>
          <p:nvPr/>
        </p:nvSpPr>
        <p:spPr>
          <a:xfrm>
            <a:off x="2651253" y="2959616"/>
            <a:ext cx="3080231" cy="490708"/>
          </a:xfrm>
          <a:prstGeom prst="wedgeRoundRectCallout">
            <a:avLst>
              <a:gd name="adj1" fmla="val -33869"/>
              <a:gd name="adj2" fmla="val 68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ID:CKAN</a:t>
            </a:r>
            <a:r>
              <a:rPr lang="ja-JP" altLang="en-US" sz="1000" dirty="0">
                <a:solidFill>
                  <a:schemeClr val="tx1"/>
                </a:solidFill>
                <a:latin typeface="Meiryo UI" panose="020B0604030504040204" pitchFamily="50" charset="-128"/>
                <a:ea typeface="Meiryo UI" panose="020B0604030504040204" pitchFamily="50" charset="-128"/>
              </a:rPr>
              <a:t>による自動採番</a:t>
            </a:r>
          </a:p>
          <a:p>
            <a:r>
              <a:rPr lang="ja-JP" altLang="en-US" sz="1000" dirty="0">
                <a:solidFill>
                  <a:schemeClr val="tx1"/>
                </a:solidFill>
                <a:latin typeface="Meiryo UI" panose="020B0604030504040204" pitchFamily="50" charset="-128"/>
                <a:ea typeface="Meiryo UI" panose="020B0604030504040204" pitchFamily="50" charset="-128"/>
              </a:rPr>
              <a:t>例</a:t>
            </a:r>
            <a:r>
              <a:rPr lang="en-US" altLang="ja-JP" sz="1000" dirty="0">
                <a:solidFill>
                  <a:schemeClr val="tx1"/>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0621ea05-319d-44ba-ab11-883a6efdc87f</a:t>
            </a:r>
          </a:p>
        </p:txBody>
      </p:sp>
      <p:sp>
        <p:nvSpPr>
          <p:cNvPr id="86" name="吹き出し: 角を丸めた四角形 85">
            <a:extLst>
              <a:ext uri="{FF2B5EF4-FFF2-40B4-BE49-F238E27FC236}">
                <a16:creationId xmlns:a16="http://schemas.microsoft.com/office/drawing/2014/main" id="{F3599192-1544-4B23-96B2-29C58E32879F}"/>
              </a:ext>
            </a:extLst>
          </p:cNvPr>
          <p:cNvSpPr/>
          <p:nvPr/>
        </p:nvSpPr>
        <p:spPr>
          <a:xfrm>
            <a:off x="2778177" y="4901897"/>
            <a:ext cx="3080231" cy="515497"/>
          </a:xfrm>
          <a:prstGeom prst="wedgeRoundRectCallout">
            <a:avLst>
              <a:gd name="adj1" fmla="val -33869"/>
              <a:gd name="adj2" fmla="val 68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ID:CKAN</a:t>
            </a:r>
            <a:r>
              <a:rPr lang="ja-JP" altLang="en-US" sz="1000" dirty="0">
                <a:solidFill>
                  <a:schemeClr val="tx1"/>
                </a:solidFill>
                <a:latin typeface="Meiryo UI" panose="020B0604030504040204" pitchFamily="50" charset="-128"/>
                <a:ea typeface="Meiryo UI" panose="020B0604030504040204" pitchFamily="50" charset="-128"/>
              </a:rPr>
              <a:t>による自動採番</a:t>
            </a:r>
          </a:p>
          <a:p>
            <a:r>
              <a:rPr lang="ja-JP" altLang="en-US" sz="1000" dirty="0">
                <a:solidFill>
                  <a:schemeClr val="tx1"/>
                </a:solidFill>
                <a:latin typeface="Meiryo UI" panose="020B0604030504040204" pitchFamily="50" charset="-128"/>
                <a:ea typeface="Meiryo UI" panose="020B0604030504040204" pitchFamily="50" charset="-128"/>
              </a:rPr>
              <a:t>例</a:t>
            </a:r>
            <a:r>
              <a:rPr lang="en-US" altLang="ja-JP" sz="1000" dirty="0">
                <a:solidFill>
                  <a:schemeClr val="tx1"/>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ce2b86a0-e0c3-403e-82ab-9e38acfd33e9</a:t>
            </a:r>
          </a:p>
        </p:txBody>
      </p:sp>
      <p:sp>
        <p:nvSpPr>
          <p:cNvPr id="105" name="四角形: 角を丸くする 104">
            <a:extLst>
              <a:ext uri="{FF2B5EF4-FFF2-40B4-BE49-F238E27FC236}">
                <a16:creationId xmlns:a16="http://schemas.microsoft.com/office/drawing/2014/main" id="{94C40781-4CF1-43E0-8EA0-3012716B12BB}"/>
              </a:ext>
            </a:extLst>
          </p:cNvPr>
          <p:cNvSpPr/>
          <p:nvPr/>
        </p:nvSpPr>
        <p:spPr>
          <a:xfrm>
            <a:off x="8846353" y="3254815"/>
            <a:ext cx="1133141" cy="3943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a:t>
            </a:r>
            <a:r>
              <a:rPr lang="ja-JP" altLang="en-US" sz="1000" dirty="0">
                <a:solidFill>
                  <a:schemeClr val="tx1"/>
                </a:solidFill>
                <a:latin typeface="Meiryo UI" panose="020B0604030504040204" pitchFamily="50" charset="-128"/>
                <a:ea typeface="Meiryo UI" panose="020B0604030504040204" pitchFamily="50" charset="-128"/>
              </a:rPr>
              <a:t>：</a:t>
            </a:r>
            <a:endParaRPr lang="en-US" altLang="ja-JP" sz="1000" dirty="0">
              <a:solidFill>
                <a:schemeClr val="tx1"/>
              </a:solidFill>
              <a:latin typeface="Meiryo UI" panose="020B0604030504040204" pitchFamily="50" charset="-128"/>
              <a:ea typeface="Meiryo UI" panose="020B0604030504040204" pitchFamily="50" charset="-128"/>
            </a:endParaRPr>
          </a:p>
          <a:p>
            <a:pPr algn="r"/>
            <a:r>
              <a:rPr lang="en-US" altLang="ja-JP" sz="1000" dirty="0">
                <a:solidFill>
                  <a:srgbClr val="FF0000"/>
                </a:solidFill>
                <a:latin typeface="Meiryo UI" panose="020B0604030504040204" pitchFamily="50" charset="-128"/>
                <a:ea typeface="Meiryo UI" panose="020B0604030504040204" pitchFamily="50" charset="-128"/>
              </a:rPr>
              <a:t>abc12345</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116" name="四角形: 角を丸くする 115">
            <a:extLst>
              <a:ext uri="{FF2B5EF4-FFF2-40B4-BE49-F238E27FC236}">
                <a16:creationId xmlns:a16="http://schemas.microsoft.com/office/drawing/2014/main" id="{8440AD93-52F8-4C0C-A4AA-0EBEB5D7DAAA}"/>
              </a:ext>
            </a:extLst>
          </p:cNvPr>
          <p:cNvSpPr/>
          <p:nvPr/>
        </p:nvSpPr>
        <p:spPr>
          <a:xfrm>
            <a:off x="8890938" y="5863780"/>
            <a:ext cx="1133141" cy="3943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000" dirty="0">
                <a:solidFill>
                  <a:schemeClr val="tx1"/>
                </a:solidFill>
                <a:latin typeface="Meiryo UI" panose="020B0604030504040204" pitchFamily="50" charset="-128"/>
                <a:ea typeface="Meiryo UI" panose="020B0604030504040204" pitchFamily="50" charset="-128"/>
              </a:rPr>
              <a:t>データセット</a:t>
            </a:r>
            <a:r>
              <a:rPr lang="en-US" altLang="ja-JP" sz="1000" dirty="0">
                <a:solidFill>
                  <a:schemeClr val="tx1"/>
                </a:solidFill>
                <a:latin typeface="Meiryo UI" panose="020B0604030504040204" pitchFamily="50" charset="-128"/>
                <a:ea typeface="Meiryo UI" panose="020B0604030504040204" pitchFamily="50" charset="-128"/>
              </a:rPr>
              <a:t>ID</a:t>
            </a:r>
            <a:r>
              <a:rPr lang="ja-JP" altLang="en-US" sz="1000" dirty="0">
                <a:solidFill>
                  <a:schemeClr val="tx1"/>
                </a:solidFill>
                <a:latin typeface="Meiryo UI" panose="020B0604030504040204" pitchFamily="50" charset="-128"/>
                <a:ea typeface="Meiryo UI" panose="020B0604030504040204" pitchFamily="50" charset="-128"/>
              </a:rPr>
              <a:t>：</a:t>
            </a:r>
            <a:endParaRPr lang="en-US" altLang="ja-JP" sz="1000" dirty="0">
              <a:solidFill>
                <a:schemeClr val="tx1"/>
              </a:solidFill>
              <a:latin typeface="Meiryo UI" panose="020B0604030504040204" pitchFamily="50" charset="-128"/>
              <a:ea typeface="Meiryo UI" panose="020B0604030504040204" pitchFamily="50" charset="-128"/>
            </a:endParaRPr>
          </a:p>
          <a:p>
            <a:pPr algn="r"/>
            <a:r>
              <a:rPr lang="en-US" altLang="ja-JP" sz="1000" dirty="0">
                <a:solidFill>
                  <a:srgbClr val="FF0000"/>
                </a:solidFill>
                <a:latin typeface="Meiryo UI" panose="020B0604030504040204" pitchFamily="50" charset="-128"/>
                <a:ea typeface="Meiryo UI" panose="020B0604030504040204" pitchFamily="50" charset="-128"/>
              </a:rPr>
              <a:t>abc12345</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119" name="四角形: 角を丸くする 118">
            <a:extLst>
              <a:ext uri="{FF2B5EF4-FFF2-40B4-BE49-F238E27FC236}">
                <a16:creationId xmlns:a16="http://schemas.microsoft.com/office/drawing/2014/main" id="{D8E00AFD-A702-4747-A1E8-55CE352E4994}"/>
              </a:ext>
            </a:extLst>
          </p:cNvPr>
          <p:cNvSpPr/>
          <p:nvPr/>
        </p:nvSpPr>
        <p:spPr>
          <a:xfrm>
            <a:off x="6245842" y="3974401"/>
            <a:ext cx="1527351" cy="4873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ja-JP" altLang="en-US" sz="1000" dirty="0">
                <a:solidFill>
                  <a:schemeClr val="tx1"/>
                </a:solidFill>
                <a:latin typeface="Meiryo UI" panose="020B0604030504040204" pitchFamily="50" charset="-128"/>
                <a:ea typeface="Meiryo UI" panose="020B0604030504040204" pitchFamily="50" charset="-128"/>
              </a:rPr>
              <a:t>・横断検索データセット</a:t>
            </a:r>
            <a:r>
              <a:rPr lang="en-US" altLang="ja-JP" sz="1000" dirty="0">
                <a:solidFill>
                  <a:schemeClr val="tx1"/>
                </a:solidFill>
                <a:latin typeface="Meiryo UI" panose="020B0604030504040204" pitchFamily="50" charset="-128"/>
                <a:ea typeface="Meiryo UI" panose="020B0604030504040204" pitchFamily="50" charset="-128"/>
              </a:rPr>
              <a:t>ID:</a:t>
            </a:r>
          </a:p>
          <a:p>
            <a:r>
              <a:rPr lang="en-US" altLang="ja-JP" sz="1000" dirty="0">
                <a:solidFill>
                  <a:schemeClr val="tx1"/>
                </a:solidFill>
                <a:latin typeface="Meiryo UI" panose="020B0604030504040204" pitchFamily="50" charset="-128"/>
                <a:ea typeface="Meiryo UI" panose="020B0604030504040204" pitchFamily="50" charset="-128"/>
              </a:rPr>
              <a:t>  </a:t>
            </a:r>
            <a:r>
              <a:rPr lang="en-US" altLang="ja-JP" sz="1000" dirty="0">
                <a:solidFill>
                  <a:srgbClr val="FF0000"/>
                </a:solidFill>
                <a:latin typeface="Meiryo UI" panose="020B0604030504040204" pitchFamily="50" charset="-128"/>
                <a:ea typeface="Meiryo UI" panose="020B0604030504040204" pitchFamily="50" charset="-128"/>
              </a:rPr>
              <a:t>sipxabcde12345a</a:t>
            </a:r>
          </a:p>
        </p:txBody>
      </p:sp>
      <p:sp>
        <p:nvSpPr>
          <p:cNvPr id="120" name="四角形: 角を丸くする 119">
            <a:extLst>
              <a:ext uri="{FF2B5EF4-FFF2-40B4-BE49-F238E27FC236}">
                <a16:creationId xmlns:a16="http://schemas.microsoft.com/office/drawing/2014/main" id="{5F446312-D4A7-4763-9A4A-E78E20E74C6D}"/>
              </a:ext>
            </a:extLst>
          </p:cNvPr>
          <p:cNvSpPr/>
          <p:nvPr/>
        </p:nvSpPr>
        <p:spPr>
          <a:xfrm>
            <a:off x="6202044" y="5089014"/>
            <a:ext cx="1527351" cy="4873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ja-JP" altLang="en-US" sz="1000" dirty="0">
                <a:solidFill>
                  <a:schemeClr val="tx1"/>
                </a:solidFill>
                <a:latin typeface="Meiryo UI" panose="020B0604030504040204" pitchFamily="50" charset="-128"/>
                <a:ea typeface="Meiryo UI" panose="020B0604030504040204" pitchFamily="50" charset="-128"/>
              </a:rPr>
              <a:t>・横断検索データセット</a:t>
            </a:r>
            <a:r>
              <a:rPr lang="en-US" altLang="ja-JP" sz="1000" dirty="0">
                <a:solidFill>
                  <a:schemeClr val="tx1"/>
                </a:solidFill>
                <a:latin typeface="Meiryo UI" panose="020B0604030504040204" pitchFamily="50" charset="-128"/>
                <a:ea typeface="Meiryo UI" panose="020B0604030504040204" pitchFamily="50" charset="-128"/>
              </a:rPr>
              <a:t>ID:</a:t>
            </a:r>
          </a:p>
          <a:p>
            <a:r>
              <a:rPr lang="en-US" altLang="ja-JP" sz="1000" dirty="0">
                <a:solidFill>
                  <a:srgbClr val="FF0000"/>
                </a:solidFill>
                <a:latin typeface="Meiryo UI" panose="020B0604030504040204" pitchFamily="50" charset="-128"/>
                <a:ea typeface="Meiryo UI" panose="020B0604030504040204" pitchFamily="50" charset="-128"/>
              </a:rPr>
              <a:t>  sipxfghijkl12345b</a:t>
            </a:r>
          </a:p>
        </p:txBody>
      </p:sp>
      <p:pic>
        <p:nvPicPr>
          <p:cNvPr id="49" name="図 48" descr="アイコン&#10;&#10;自動的に生成された説明">
            <a:extLst>
              <a:ext uri="{FF2B5EF4-FFF2-40B4-BE49-F238E27FC236}">
                <a16:creationId xmlns:a16="http://schemas.microsoft.com/office/drawing/2014/main" id="{456A4655-6BDB-4234-83ED-54846545B4D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24791" y="3945542"/>
            <a:ext cx="490708" cy="490708"/>
          </a:xfrm>
          <a:prstGeom prst="rect">
            <a:avLst/>
          </a:prstGeom>
        </p:spPr>
      </p:pic>
      <p:pic>
        <p:nvPicPr>
          <p:cNvPr id="51" name="グラフィックス 50">
            <a:extLst>
              <a:ext uri="{FF2B5EF4-FFF2-40B4-BE49-F238E27FC236}">
                <a16:creationId xmlns:a16="http://schemas.microsoft.com/office/drawing/2014/main" id="{120AB0C6-2B55-4FE6-950E-DB338ED15D0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50294" y="4464883"/>
            <a:ext cx="640645" cy="640645"/>
          </a:xfrm>
          <a:prstGeom prst="rect">
            <a:avLst/>
          </a:prstGeom>
        </p:spPr>
      </p:pic>
      <p:pic>
        <p:nvPicPr>
          <p:cNvPr id="52" name="グラフィックス 51">
            <a:extLst>
              <a:ext uri="{FF2B5EF4-FFF2-40B4-BE49-F238E27FC236}">
                <a16:creationId xmlns:a16="http://schemas.microsoft.com/office/drawing/2014/main" id="{C091E609-4A27-4A92-9A20-08333FE1F3B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1095" y="3759767"/>
            <a:ext cx="640645" cy="640645"/>
          </a:xfrm>
          <a:prstGeom prst="rect">
            <a:avLst/>
          </a:prstGeom>
        </p:spPr>
      </p:pic>
      <p:pic>
        <p:nvPicPr>
          <p:cNvPr id="53" name="図 52" descr="テキスト, アイコン&#10;&#10;自動的に生成された説明">
            <a:extLst>
              <a:ext uri="{FF2B5EF4-FFF2-40B4-BE49-F238E27FC236}">
                <a16:creationId xmlns:a16="http://schemas.microsoft.com/office/drawing/2014/main" id="{C7F84C58-195B-489F-82FB-8F858DDE2B8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064385" y="3545881"/>
            <a:ext cx="534586" cy="620308"/>
          </a:xfrm>
          <a:prstGeom prst="rect">
            <a:avLst/>
          </a:prstGeom>
        </p:spPr>
      </p:pic>
      <p:pic>
        <p:nvPicPr>
          <p:cNvPr id="54" name="グラフィックス 53">
            <a:extLst>
              <a:ext uri="{FF2B5EF4-FFF2-40B4-BE49-F238E27FC236}">
                <a16:creationId xmlns:a16="http://schemas.microsoft.com/office/drawing/2014/main" id="{AFE2BBFE-064D-41CE-9C32-C84F8E5AE1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10623" y="5502977"/>
            <a:ext cx="640645" cy="640645"/>
          </a:xfrm>
          <a:prstGeom prst="rect">
            <a:avLst/>
          </a:prstGeom>
        </p:spPr>
      </p:pic>
      <p:sp>
        <p:nvSpPr>
          <p:cNvPr id="55" name="テキスト ボックス 54">
            <a:extLst>
              <a:ext uri="{FF2B5EF4-FFF2-40B4-BE49-F238E27FC236}">
                <a16:creationId xmlns:a16="http://schemas.microsoft.com/office/drawing/2014/main" id="{EA68A34B-2325-4D29-88EB-B9289FC5181B}"/>
              </a:ext>
            </a:extLst>
          </p:cNvPr>
          <p:cNvSpPr txBox="1"/>
          <p:nvPr/>
        </p:nvSpPr>
        <p:spPr>
          <a:xfrm>
            <a:off x="10034637" y="4415137"/>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56" name="テキスト ボックス 55">
            <a:extLst>
              <a:ext uri="{FF2B5EF4-FFF2-40B4-BE49-F238E27FC236}">
                <a16:creationId xmlns:a16="http://schemas.microsoft.com/office/drawing/2014/main" id="{6BB22B86-F259-4AC4-8112-9808E9462E94}"/>
              </a:ext>
            </a:extLst>
          </p:cNvPr>
          <p:cNvSpPr txBox="1"/>
          <p:nvPr/>
        </p:nvSpPr>
        <p:spPr>
          <a:xfrm>
            <a:off x="10132732" y="6210913"/>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57" name="図 56" descr="テキスト, アイコン&#10;&#10;自動的に生成された説明">
            <a:extLst>
              <a:ext uri="{FF2B5EF4-FFF2-40B4-BE49-F238E27FC236}">
                <a16:creationId xmlns:a16="http://schemas.microsoft.com/office/drawing/2014/main" id="{13C0DA8D-F01B-4AEA-ABF3-3BAF3165D21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092351" y="5311878"/>
            <a:ext cx="534586" cy="620308"/>
          </a:xfrm>
          <a:prstGeom prst="rect">
            <a:avLst/>
          </a:prstGeom>
        </p:spPr>
      </p:pic>
      <p:pic>
        <p:nvPicPr>
          <p:cNvPr id="60" name="図 59" descr="テキスト, アイコン&#10;&#10;自動的に生成された説明">
            <a:extLst>
              <a:ext uri="{FF2B5EF4-FFF2-40B4-BE49-F238E27FC236}">
                <a16:creationId xmlns:a16="http://schemas.microsoft.com/office/drawing/2014/main" id="{F4157DC7-6C98-421F-A8F7-EDD03073C78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889253" y="3919379"/>
            <a:ext cx="534586" cy="620308"/>
          </a:xfrm>
          <a:prstGeom prst="rect">
            <a:avLst/>
          </a:prstGeom>
        </p:spPr>
      </p:pic>
      <p:sp>
        <p:nvSpPr>
          <p:cNvPr id="61" name="テキスト ボックス 60">
            <a:extLst>
              <a:ext uri="{FF2B5EF4-FFF2-40B4-BE49-F238E27FC236}">
                <a16:creationId xmlns:a16="http://schemas.microsoft.com/office/drawing/2014/main" id="{F5157A0F-645A-4F32-8133-480564667592}"/>
              </a:ext>
            </a:extLst>
          </p:cNvPr>
          <p:cNvSpPr txBox="1"/>
          <p:nvPr/>
        </p:nvSpPr>
        <p:spPr>
          <a:xfrm>
            <a:off x="7117506" y="4496294"/>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62" name="図 61" descr="テキスト, アイコン&#10;&#10;自動的に生成された説明">
            <a:extLst>
              <a:ext uri="{FF2B5EF4-FFF2-40B4-BE49-F238E27FC236}">
                <a16:creationId xmlns:a16="http://schemas.microsoft.com/office/drawing/2014/main" id="{E3E39A2C-34CB-462E-9105-62D060E7D6A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832061" y="4953283"/>
            <a:ext cx="534586" cy="620308"/>
          </a:xfrm>
          <a:prstGeom prst="rect">
            <a:avLst/>
          </a:prstGeom>
        </p:spPr>
      </p:pic>
      <p:sp>
        <p:nvSpPr>
          <p:cNvPr id="63" name="フリーフォーム: 図形 62">
            <a:extLst>
              <a:ext uri="{FF2B5EF4-FFF2-40B4-BE49-F238E27FC236}">
                <a16:creationId xmlns:a16="http://schemas.microsoft.com/office/drawing/2014/main" id="{D2D7C4C3-E80F-4A45-8F0A-4A1B9A6C4CC7}"/>
              </a:ext>
            </a:extLst>
          </p:cNvPr>
          <p:cNvSpPr/>
          <p:nvPr/>
        </p:nvSpPr>
        <p:spPr>
          <a:xfrm flipH="1">
            <a:off x="8946285" y="3889164"/>
            <a:ext cx="1004870" cy="823913"/>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64" name="テキスト ボックス 63">
            <a:extLst>
              <a:ext uri="{FF2B5EF4-FFF2-40B4-BE49-F238E27FC236}">
                <a16:creationId xmlns:a16="http://schemas.microsoft.com/office/drawing/2014/main" id="{EDCEA71F-E2B0-4665-8DB7-E0F1CBC413FE}"/>
              </a:ext>
            </a:extLst>
          </p:cNvPr>
          <p:cNvSpPr txBox="1"/>
          <p:nvPr/>
        </p:nvSpPr>
        <p:spPr>
          <a:xfrm>
            <a:off x="11081291" y="3410331"/>
            <a:ext cx="760143"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5" name="テキスト ボックス 64">
            <a:extLst>
              <a:ext uri="{FF2B5EF4-FFF2-40B4-BE49-F238E27FC236}">
                <a16:creationId xmlns:a16="http://schemas.microsoft.com/office/drawing/2014/main" id="{B2E12216-76F4-40E4-BF48-136DB965D41C}"/>
              </a:ext>
            </a:extLst>
          </p:cNvPr>
          <p:cNvSpPr txBox="1"/>
          <p:nvPr/>
        </p:nvSpPr>
        <p:spPr>
          <a:xfrm>
            <a:off x="10011919" y="3223900"/>
            <a:ext cx="118974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6" name="テキスト ボックス 65">
            <a:extLst>
              <a:ext uri="{FF2B5EF4-FFF2-40B4-BE49-F238E27FC236}">
                <a16:creationId xmlns:a16="http://schemas.microsoft.com/office/drawing/2014/main" id="{D4F01749-253A-48CD-8BD7-C6A1CB8A6FD2}"/>
              </a:ext>
            </a:extLst>
          </p:cNvPr>
          <p:cNvSpPr txBox="1"/>
          <p:nvPr/>
        </p:nvSpPr>
        <p:spPr>
          <a:xfrm>
            <a:off x="10073383" y="5011524"/>
            <a:ext cx="1188146"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7" name="テキスト ボックス 66">
            <a:extLst>
              <a:ext uri="{FF2B5EF4-FFF2-40B4-BE49-F238E27FC236}">
                <a16:creationId xmlns:a16="http://schemas.microsoft.com/office/drawing/2014/main" id="{BA8A651F-BD99-43C0-BFA2-8DABC34CA0A0}"/>
              </a:ext>
            </a:extLst>
          </p:cNvPr>
          <p:cNvSpPr txBox="1"/>
          <p:nvPr/>
        </p:nvSpPr>
        <p:spPr>
          <a:xfrm>
            <a:off x="7144131" y="3622625"/>
            <a:ext cx="1189749"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68" name="テキスト ボックス 67">
            <a:extLst>
              <a:ext uri="{FF2B5EF4-FFF2-40B4-BE49-F238E27FC236}">
                <a16:creationId xmlns:a16="http://schemas.microsoft.com/office/drawing/2014/main" id="{E2E65BB8-D3E5-4335-8DF3-2E0FD6105749}"/>
              </a:ext>
            </a:extLst>
          </p:cNvPr>
          <p:cNvSpPr txBox="1"/>
          <p:nvPr/>
        </p:nvSpPr>
        <p:spPr>
          <a:xfrm>
            <a:off x="7022731" y="5581510"/>
            <a:ext cx="1361714" cy="276999"/>
          </a:xfrm>
          <a:prstGeom prst="rect">
            <a:avLst/>
          </a:prstGeom>
          <a:noFill/>
        </p:spPr>
        <p:txBody>
          <a:bodyPr wrap="squar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9" name="フリーフォーム: 図形 68">
            <a:extLst>
              <a:ext uri="{FF2B5EF4-FFF2-40B4-BE49-F238E27FC236}">
                <a16:creationId xmlns:a16="http://schemas.microsoft.com/office/drawing/2014/main" id="{9C671581-09A9-4C7C-8D2A-C682278B4509}"/>
              </a:ext>
            </a:extLst>
          </p:cNvPr>
          <p:cNvSpPr/>
          <p:nvPr/>
        </p:nvSpPr>
        <p:spPr>
          <a:xfrm flipH="1" flipV="1">
            <a:off x="8953508" y="4890395"/>
            <a:ext cx="1004870" cy="823913"/>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pic>
        <p:nvPicPr>
          <p:cNvPr id="74" name="図 73" descr="アイコン&#10;&#10;自動的に生成された説明">
            <a:extLst>
              <a:ext uri="{FF2B5EF4-FFF2-40B4-BE49-F238E27FC236}">
                <a16:creationId xmlns:a16="http://schemas.microsoft.com/office/drawing/2014/main" id="{8D71E855-77AE-44A5-9869-39EB165944D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24791" y="5727255"/>
            <a:ext cx="490708" cy="490708"/>
          </a:xfrm>
          <a:prstGeom prst="rect">
            <a:avLst/>
          </a:prstGeom>
        </p:spPr>
      </p:pic>
      <p:sp>
        <p:nvSpPr>
          <p:cNvPr id="76" name="テキスト ボックス 75">
            <a:extLst>
              <a:ext uri="{FF2B5EF4-FFF2-40B4-BE49-F238E27FC236}">
                <a16:creationId xmlns:a16="http://schemas.microsoft.com/office/drawing/2014/main" id="{05F348E7-1549-4842-8D57-03F194F0B4B8}"/>
              </a:ext>
            </a:extLst>
          </p:cNvPr>
          <p:cNvSpPr txBox="1"/>
          <p:nvPr/>
        </p:nvSpPr>
        <p:spPr>
          <a:xfrm>
            <a:off x="11082093" y="5192044"/>
            <a:ext cx="758541"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70" name="正方形/長方形 69">
            <a:extLst>
              <a:ext uri="{FF2B5EF4-FFF2-40B4-BE49-F238E27FC236}">
                <a16:creationId xmlns:a16="http://schemas.microsoft.com/office/drawing/2014/main" id="{17B22886-C85E-4C85-A11D-E7C828CBCBB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ID</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タイトル 4">
            <a:extLst>
              <a:ext uri="{FF2B5EF4-FFF2-40B4-BE49-F238E27FC236}">
                <a16:creationId xmlns:a16="http://schemas.microsoft.com/office/drawing/2014/main" id="{6004D93C-77F3-44D3-97F3-9EF268C1C72D}"/>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84" name="正方形/長方形 83">
            <a:extLst>
              <a:ext uri="{FF2B5EF4-FFF2-40B4-BE49-F238E27FC236}">
                <a16:creationId xmlns:a16="http://schemas.microsoft.com/office/drawing/2014/main" id="{DF9C650C-B395-494A-B53C-907098C016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13117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D0DB160-6737-4A45-B3ED-7486F7DC668B}"/>
              </a:ext>
            </a:extLst>
          </p:cNvPr>
          <p:cNvSpPr/>
          <p:nvPr/>
        </p:nvSpPr>
        <p:spPr>
          <a:xfrm>
            <a:off x="265818" y="1333552"/>
            <a:ext cx="11660362" cy="1368843"/>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a:t>
            </a:r>
            <a:r>
              <a:rPr lang="en-US" altLang="ja-JP" sz="1600" dirty="0">
                <a:latin typeface="Meiryo UI"/>
                <a:ea typeface="Meiryo UI"/>
              </a:rPr>
              <a:t>DCAT2</a:t>
            </a:r>
            <a:r>
              <a:rPr lang="ja-JP" altLang="en-US" sz="1600" dirty="0">
                <a:latin typeface="Meiryo UI"/>
                <a:ea typeface="Meiryo UI"/>
              </a:rPr>
              <a:t>のデータセットクラスに新設された </a:t>
            </a:r>
            <a:r>
              <a:rPr lang="en-US" altLang="ja-JP" sz="1600" dirty="0" err="1">
                <a:latin typeface="Meiryo UI"/>
                <a:ea typeface="Meiryo UI"/>
              </a:rPr>
              <a:t>prov:wasGeneratedBy</a:t>
            </a:r>
            <a:r>
              <a:rPr lang="ja-JP" altLang="en-US" sz="1600" dirty="0">
                <a:latin typeface="Meiryo UI"/>
                <a:ea typeface="Meiryo UI"/>
              </a:rPr>
              <a:t>プロパティに対応したデータセットの出自の表現方法を記載します。</a:t>
            </a:r>
            <a:endParaRPr lang="en-US" altLang="ja-JP" sz="1600" dirty="0">
              <a:latin typeface="Meiryo UI"/>
              <a:ea typeface="Meiryo UI"/>
            </a:endParaRPr>
          </a:p>
          <a:p>
            <a:r>
              <a:rPr lang="ja-JP" altLang="en-US" sz="1600" dirty="0">
                <a:latin typeface="Meiryo UI"/>
                <a:ea typeface="Meiryo UI"/>
              </a:rPr>
              <a:t>　</a:t>
            </a:r>
            <a:r>
              <a:rPr lang="en-US" altLang="ja-JP" sz="1600" dirty="0">
                <a:latin typeface="Meiryo UI"/>
                <a:ea typeface="Meiryo UI"/>
              </a:rPr>
              <a:t>DCAT2</a:t>
            </a:r>
            <a:r>
              <a:rPr lang="ja-JP" altLang="en-US" sz="1600" dirty="0">
                <a:latin typeface="Meiryo UI"/>
                <a:ea typeface="Meiryo UI"/>
              </a:rPr>
              <a:t>では</a:t>
            </a:r>
            <a:r>
              <a:rPr lang="en-US" altLang="ja-JP" sz="1600" dirty="0">
                <a:latin typeface="Meiryo UI"/>
                <a:ea typeface="Meiryo UI"/>
              </a:rPr>
              <a:t>PROV-O</a:t>
            </a:r>
            <a:r>
              <a:rPr lang="ja-JP" altLang="en-US" sz="1600" dirty="0">
                <a:latin typeface="Meiryo UI"/>
                <a:ea typeface="Meiryo UI"/>
              </a:rPr>
              <a:t>オントロジーのプロパティ </a:t>
            </a:r>
            <a:r>
              <a:rPr lang="en-US" altLang="ja-JP" sz="1600" dirty="0" err="1">
                <a:latin typeface="Meiryo UI"/>
                <a:ea typeface="Meiryo UI"/>
              </a:rPr>
              <a:t>prov:wasGeneratedBy</a:t>
            </a:r>
            <a:r>
              <a:rPr lang="en-US" altLang="ja-JP" sz="1600" dirty="0">
                <a:latin typeface="Meiryo UI"/>
                <a:ea typeface="Meiryo UI"/>
              </a:rPr>
              <a:t> </a:t>
            </a:r>
            <a:r>
              <a:rPr lang="ja-JP" altLang="en-US" sz="1600" dirty="0">
                <a:latin typeface="Meiryo UI"/>
                <a:ea typeface="Meiryo UI"/>
              </a:rPr>
              <a:t>を使い、データセットがどのようなイニシアチブ、プロジェクト、ミッション、調査などの業務的・ビジネスプロセス的な活動から生成されたかを表現できるようになりました。</a:t>
            </a:r>
            <a:endParaRPr lang="en-US" altLang="ja-JP" sz="1600" dirty="0">
              <a:latin typeface="Meiryo UI"/>
              <a:ea typeface="Meiryo UI"/>
            </a:endParaRPr>
          </a:p>
          <a:p>
            <a:r>
              <a:rPr lang="ja-JP" altLang="en-US" sz="1600" dirty="0">
                <a:latin typeface="Meiryo UI"/>
                <a:ea typeface="Meiryo UI"/>
              </a:rPr>
              <a:t>　</a:t>
            </a:r>
            <a:r>
              <a:rPr lang="en-US" altLang="ja-JP" sz="1600" dirty="0">
                <a:latin typeface="Meiryo UI"/>
                <a:ea typeface="Meiryo UI"/>
              </a:rPr>
              <a:t>CADDE</a:t>
            </a:r>
            <a:r>
              <a:rPr lang="ja-JP" altLang="en-US" sz="1600" dirty="0">
                <a:latin typeface="Meiryo UI"/>
                <a:ea typeface="Meiryo UI"/>
              </a:rPr>
              <a:t>では、項目値として、このデータセットを生成した活動に関する機械可読な説明</a:t>
            </a:r>
            <a:r>
              <a:rPr lang="en-US" altLang="ja-JP" sz="1600" dirty="0">
                <a:latin typeface="Meiryo UI"/>
                <a:ea typeface="Meiryo UI"/>
              </a:rPr>
              <a:t>(RDF</a:t>
            </a:r>
            <a:r>
              <a:rPr lang="ja-JP" altLang="en-US" sz="1600" dirty="0">
                <a:latin typeface="Meiryo UI"/>
                <a:ea typeface="Meiryo UI"/>
              </a:rPr>
              <a:t>形式</a:t>
            </a:r>
            <a:r>
              <a:rPr lang="en-US" altLang="ja-JP" sz="1600" dirty="0">
                <a:latin typeface="Meiryo UI"/>
                <a:ea typeface="Meiryo UI"/>
              </a:rPr>
              <a:t>)</a:t>
            </a:r>
            <a:r>
              <a:rPr lang="ja-JP" altLang="en-US" sz="1600" dirty="0">
                <a:latin typeface="Meiryo UI"/>
                <a:ea typeface="Meiryo UI"/>
              </a:rPr>
              <a:t>の</a:t>
            </a:r>
            <a:r>
              <a:rPr lang="en-US" altLang="ja-JP" sz="1600" dirty="0">
                <a:latin typeface="Meiryo UI"/>
                <a:ea typeface="Meiryo UI"/>
              </a:rPr>
              <a:t>URL</a:t>
            </a:r>
            <a:r>
              <a:rPr lang="ja-JP" altLang="en-US" sz="1600" dirty="0">
                <a:solidFill>
                  <a:schemeClr val="tx1"/>
                </a:solidFill>
                <a:latin typeface="Meiryo UI"/>
                <a:ea typeface="Meiryo UI"/>
              </a:rPr>
              <a:t>のみ</a:t>
            </a:r>
            <a:r>
              <a:rPr lang="ja-JP" altLang="en-US" sz="1600" dirty="0">
                <a:latin typeface="Meiryo UI"/>
                <a:ea typeface="Meiryo UI"/>
              </a:rPr>
              <a:t>指定できます。</a:t>
            </a:r>
            <a:endParaRPr lang="en-US" altLang="ja-JP" sz="1600" dirty="0">
              <a:latin typeface="Meiryo UI"/>
              <a:ea typeface="Meiryo UI"/>
            </a:endParaRPr>
          </a:p>
          <a:p>
            <a:r>
              <a:rPr lang="ja-JP" altLang="en-US" sz="1600" dirty="0">
                <a:latin typeface="Meiryo UI"/>
                <a:ea typeface="Meiryo UI"/>
              </a:rPr>
              <a:t>　</a:t>
            </a:r>
            <a:r>
              <a:rPr lang="en-US" altLang="ja-JP" sz="1600" dirty="0">
                <a:latin typeface="Meiryo UI"/>
                <a:ea typeface="Meiryo UI"/>
              </a:rPr>
              <a:t>PROV-O</a:t>
            </a:r>
            <a:r>
              <a:rPr lang="ja-JP" altLang="en-US" sz="1600" dirty="0">
                <a:latin typeface="Meiryo UI"/>
                <a:ea typeface="Meiryo UI"/>
              </a:rPr>
              <a:t>オントロジーの詳細については、</a:t>
            </a:r>
            <a:r>
              <a:rPr lang="en-US" altLang="ja-JP" sz="1600" dirty="0">
                <a:latin typeface="Meiryo UI"/>
                <a:ea typeface="Meiryo UI"/>
                <a:hlinkClick r:id="rId3"/>
              </a:rPr>
              <a:t>DCAT2</a:t>
            </a:r>
            <a:r>
              <a:rPr lang="ja-JP" altLang="en-US" sz="1600" dirty="0">
                <a:latin typeface="Meiryo UI"/>
                <a:ea typeface="Meiryo UI"/>
              </a:rPr>
              <a:t>や</a:t>
            </a:r>
            <a:r>
              <a:rPr lang="en-US" altLang="ja-JP" sz="1600" dirty="0">
                <a:latin typeface="Meiryo UI"/>
                <a:ea typeface="Meiryo UI"/>
                <a:hlinkClick r:id="rId4"/>
              </a:rPr>
              <a:t>PROV-O</a:t>
            </a:r>
            <a:r>
              <a:rPr lang="ja-JP" altLang="en-US" sz="1600" dirty="0">
                <a:latin typeface="Meiryo UI"/>
                <a:ea typeface="Meiryo UI"/>
                <a:hlinkClick r:id="rId4"/>
              </a:rPr>
              <a:t>オントロジー</a:t>
            </a:r>
            <a:r>
              <a:rPr lang="ja-JP" altLang="en-US" sz="1600" dirty="0">
                <a:latin typeface="Meiryo UI"/>
                <a:ea typeface="Meiryo UI"/>
              </a:rPr>
              <a:t>のドキュメントを参照ください。</a:t>
            </a:r>
          </a:p>
        </p:txBody>
      </p:sp>
      <p:sp>
        <p:nvSpPr>
          <p:cNvPr id="42" name="四角形: 角を丸くする 41">
            <a:extLst>
              <a:ext uri="{FF2B5EF4-FFF2-40B4-BE49-F238E27FC236}">
                <a16:creationId xmlns:a16="http://schemas.microsoft.com/office/drawing/2014/main" id="{AEE1778F-2099-4241-9651-399F9DBBDE1F}"/>
              </a:ext>
            </a:extLst>
          </p:cNvPr>
          <p:cNvSpPr/>
          <p:nvPr/>
        </p:nvSpPr>
        <p:spPr>
          <a:xfrm>
            <a:off x="265818" y="673120"/>
            <a:ext cx="11660364" cy="595466"/>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11310</a:t>
            </a:r>
            <a:r>
              <a:rPr lang="ja-JP" altLang="en-US" sz="1600" dirty="0">
                <a:latin typeface="Meiryo UI"/>
                <a:ea typeface="Meiryo UI"/>
              </a:rPr>
              <a:t>　データセットを生成した活動</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データセットの作成をもたらした、またはそのためのビジネス・コンテキストを提供する活動を示す</a:t>
            </a:r>
            <a:r>
              <a:rPr lang="en-US" altLang="ja-JP" sz="1600" dirty="0">
                <a:latin typeface="Meiryo UI"/>
                <a:ea typeface="Meiryo UI"/>
              </a:rPr>
              <a:t>URL</a:t>
            </a:r>
            <a:r>
              <a:rPr lang="ja-JP" altLang="en-US" sz="1600" dirty="0">
                <a:latin typeface="Meiryo UI"/>
                <a:ea typeface="Meiryo UI"/>
              </a:rPr>
              <a:t>。</a:t>
            </a:r>
            <a:endParaRPr lang="en-US" altLang="ja-JP" sz="1600" dirty="0">
              <a:latin typeface="Meiryo UI" panose="020B0604030504040204" pitchFamily="50" charset="-128"/>
              <a:ea typeface="Meiryo UI" panose="020B0604030504040204" pitchFamily="50" charset="-128"/>
            </a:endParaRPr>
          </a:p>
        </p:txBody>
      </p:sp>
      <p:grpSp>
        <p:nvGrpSpPr>
          <p:cNvPr id="4" name="グループ化 3">
            <a:extLst>
              <a:ext uri="{FF2B5EF4-FFF2-40B4-BE49-F238E27FC236}">
                <a16:creationId xmlns:a16="http://schemas.microsoft.com/office/drawing/2014/main" id="{DF18C1CB-EC00-407B-B270-6BBA47ABCED1}"/>
              </a:ext>
            </a:extLst>
          </p:cNvPr>
          <p:cNvGrpSpPr/>
          <p:nvPr/>
        </p:nvGrpSpPr>
        <p:grpSpPr>
          <a:xfrm>
            <a:off x="267611" y="2767361"/>
            <a:ext cx="11658569" cy="3938239"/>
            <a:chOff x="228695" y="2693134"/>
            <a:chExt cx="11656774" cy="4814076"/>
          </a:xfrm>
        </p:grpSpPr>
        <p:grpSp>
          <p:nvGrpSpPr>
            <p:cNvPr id="3" name="グループ化 2">
              <a:extLst>
                <a:ext uri="{FF2B5EF4-FFF2-40B4-BE49-F238E27FC236}">
                  <a16:creationId xmlns:a16="http://schemas.microsoft.com/office/drawing/2014/main" id="{BB2E4D59-6016-485C-B086-951ABFA7ED62}"/>
                </a:ext>
              </a:extLst>
            </p:cNvPr>
            <p:cNvGrpSpPr/>
            <p:nvPr/>
          </p:nvGrpSpPr>
          <p:grpSpPr>
            <a:xfrm>
              <a:off x="228695" y="2693134"/>
              <a:ext cx="11656774" cy="4814076"/>
              <a:chOff x="247806" y="2831108"/>
              <a:chExt cx="9471129" cy="3911437"/>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47806" y="2831108"/>
                <a:ext cx="9471129" cy="3911437"/>
              </a:xfrm>
              <a:prstGeom prst="roundRect">
                <a:avLst>
                  <a:gd name="adj" fmla="val 281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err="1">
                    <a:latin typeface="Meiryo UI"/>
                    <a:ea typeface="Meiryo UI"/>
                  </a:rPr>
                  <a:t>prov:wasGeneratedBy</a:t>
                </a:r>
                <a:r>
                  <a:rPr lang="en-US" altLang="ja-JP" sz="1200" b="1" dirty="0">
                    <a:latin typeface="Meiryo UI"/>
                    <a:ea typeface="Meiryo UI"/>
                  </a:rPr>
                  <a:t> </a:t>
                </a:r>
                <a:r>
                  <a:rPr lang="ja-JP" altLang="en-US" sz="1200" b="1" dirty="0">
                    <a:latin typeface="Meiryo UI"/>
                    <a:ea typeface="Meiryo UI"/>
                  </a:rPr>
                  <a:t>のデータカタログ実装例（</a:t>
                </a:r>
                <a:r>
                  <a:rPr lang="en-US" altLang="ja-JP" sz="1200" b="1" dirty="0">
                    <a:latin typeface="Meiryo UI"/>
                    <a:ea typeface="Meiryo UI"/>
                  </a:rPr>
                  <a:t>RDF(Turtle)</a:t>
                </a:r>
                <a:r>
                  <a:rPr lang="ja-JP" altLang="en-US" sz="1200" b="1" dirty="0">
                    <a:latin typeface="Meiryo UI"/>
                    <a:ea typeface="Meiryo UI"/>
                  </a:rPr>
                  <a:t>）</a:t>
                </a:r>
                <a:r>
                  <a:rPr lang="en-US" altLang="ja-JP" sz="1200" dirty="0">
                    <a:latin typeface="Meiryo UI"/>
                    <a:ea typeface="Meiryo UI"/>
                  </a:rPr>
                  <a:t>(DCAT2</a:t>
                </a:r>
                <a:r>
                  <a:rPr lang="ja-JP" altLang="en-US" sz="1200" dirty="0">
                    <a:latin typeface="Meiryo UI"/>
                    <a:ea typeface="Meiryo UI"/>
                  </a:rPr>
                  <a:t>ドキュメントより）　</a:t>
                </a:r>
                <a:endParaRPr lang="en-US" altLang="ja-JP" sz="1200" dirty="0">
                  <a:latin typeface="Meiryo UI"/>
                  <a:ea typeface="Meiryo UI"/>
                </a:endParaRPr>
              </a:p>
            </p:txBody>
          </p:sp>
          <p:grpSp>
            <p:nvGrpSpPr>
              <p:cNvPr id="5" name="グループ化 4">
                <a:extLst>
                  <a:ext uri="{FF2B5EF4-FFF2-40B4-BE49-F238E27FC236}">
                    <a16:creationId xmlns:a16="http://schemas.microsoft.com/office/drawing/2014/main" id="{38CD09F7-B65C-4D64-965F-B9F23FFD0A21}"/>
                  </a:ext>
                </a:extLst>
              </p:cNvPr>
              <p:cNvGrpSpPr/>
              <p:nvPr/>
            </p:nvGrpSpPr>
            <p:grpSpPr>
              <a:xfrm>
                <a:off x="331878" y="3152570"/>
                <a:ext cx="4712614" cy="2205879"/>
                <a:chOff x="331878" y="3263060"/>
                <a:chExt cx="4712614" cy="2205879"/>
              </a:xfrm>
            </p:grpSpPr>
            <p:pic>
              <p:nvPicPr>
                <p:cNvPr id="43" name="図 42">
                  <a:extLst>
                    <a:ext uri="{FF2B5EF4-FFF2-40B4-BE49-F238E27FC236}">
                      <a16:creationId xmlns:a16="http://schemas.microsoft.com/office/drawing/2014/main" id="{9CA6341B-C38F-4679-95CC-92E7CED7A206}"/>
                    </a:ext>
                  </a:extLst>
                </p:cNvPr>
                <p:cNvPicPr>
                  <a:picLocks noChangeAspect="1"/>
                </p:cNvPicPr>
                <p:nvPr/>
              </p:nvPicPr>
              <p:blipFill rotWithShape="1">
                <a:blip r:embed="rId5"/>
                <a:srcRect l="1753" t="9901" b="-744"/>
                <a:stretch/>
              </p:blipFill>
              <p:spPr>
                <a:xfrm>
                  <a:off x="331878" y="3263060"/>
                  <a:ext cx="4712614" cy="2205879"/>
                </a:xfrm>
                <a:prstGeom prst="rect">
                  <a:avLst/>
                </a:prstGeom>
              </p:spPr>
            </p:pic>
            <p:sp>
              <p:nvSpPr>
                <p:cNvPr id="54" name="正方形/長方形 53">
                  <a:extLst>
                    <a:ext uri="{FF2B5EF4-FFF2-40B4-BE49-F238E27FC236}">
                      <a16:creationId xmlns:a16="http://schemas.microsoft.com/office/drawing/2014/main" id="{D5B6F99C-2289-4476-9359-394AD15C113C}"/>
                    </a:ext>
                  </a:extLst>
                </p:cNvPr>
                <p:cNvSpPr/>
                <p:nvPr/>
              </p:nvSpPr>
              <p:spPr>
                <a:xfrm>
                  <a:off x="438096" y="3946094"/>
                  <a:ext cx="947871" cy="150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grpSp>
            <p:nvGrpSpPr>
              <p:cNvPr id="135" name="グループ化 134">
                <a:extLst>
                  <a:ext uri="{FF2B5EF4-FFF2-40B4-BE49-F238E27FC236}">
                    <a16:creationId xmlns:a16="http://schemas.microsoft.com/office/drawing/2014/main" id="{7169D802-6FAE-4EA4-8F9A-8204C96972F3}"/>
                  </a:ext>
                </a:extLst>
              </p:cNvPr>
              <p:cNvGrpSpPr/>
              <p:nvPr/>
            </p:nvGrpSpPr>
            <p:grpSpPr>
              <a:xfrm>
                <a:off x="3839933" y="3924960"/>
                <a:ext cx="5771650" cy="2656023"/>
                <a:chOff x="3839933" y="3924960"/>
                <a:chExt cx="5771650" cy="2656023"/>
              </a:xfrm>
            </p:grpSpPr>
            <p:grpSp>
              <p:nvGrpSpPr>
                <p:cNvPr id="8" name="グラフィックス 43">
                  <a:extLst>
                    <a:ext uri="{FF2B5EF4-FFF2-40B4-BE49-F238E27FC236}">
                      <a16:creationId xmlns:a16="http://schemas.microsoft.com/office/drawing/2014/main" id="{BF4D9B63-87D4-480C-B001-D3C8291DCFBF}"/>
                    </a:ext>
                  </a:extLst>
                </p:cNvPr>
                <p:cNvGrpSpPr/>
                <p:nvPr/>
              </p:nvGrpSpPr>
              <p:grpSpPr>
                <a:xfrm>
                  <a:off x="3839933" y="4124030"/>
                  <a:ext cx="5771650" cy="2456953"/>
                  <a:chOff x="3839933" y="4124030"/>
                  <a:chExt cx="5771650" cy="2456953"/>
                </a:xfrm>
                <a:solidFill>
                  <a:srgbClr val="000000"/>
                </a:solidFill>
              </p:grpSpPr>
              <p:grpSp>
                <p:nvGrpSpPr>
                  <p:cNvPr id="10" name="グラフィックス 43">
                    <a:extLst>
                      <a:ext uri="{FF2B5EF4-FFF2-40B4-BE49-F238E27FC236}">
                        <a16:creationId xmlns:a16="http://schemas.microsoft.com/office/drawing/2014/main" id="{F4D3863A-086D-4574-AF44-BDAA3FB9F2D6}"/>
                      </a:ext>
                    </a:extLst>
                  </p:cNvPr>
                  <p:cNvGrpSpPr/>
                  <p:nvPr/>
                </p:nvGrpSpPr>
                <p:grpSpPr>
                  <a:xfrm>
                    <a:off x="3839933" y="4634902"/>
                    <a:ext cx="1085352" cy="514847"/>
                    <a:chOff x="3839933" y="4634902"/>
                    <a:chExt cx="1085352" cy="514847"/>
                  </a:xfrm>
                </p:grpSpPr>
                <p:sp>
                  <p:nvSpPr>
                    <p:cNvPr id="11" name="フリーフォーム: 図形 10">
                      <a:extLst>
                        <a:ext uri="{FF2B5EF4-FFF2-40B4-BE49-F238E27FC236}">
                          <a16:creationId xmlns:a16="http://schemas.microsoft.com/office/drawing/2014/main" id="{E7D5F5AB-AC83-46CB-86BA-16701410DAB6}"/>
                        </a:ext>
                      </a:extLst>
                    </p:cNvPr>
                    <p:cNvSpPr/>
                    <p:nvPr/>
                  </p:nvSpPr>
                  <p:spPr>
                    <a:xfrm>
                      <a:off x="3907519" y="4648817"/>
                      <a:ext cx="1017766" cy="500932"/>
                    </a:xfrm>
                    <a:custGeom>
                      <a:avLst/>
                      <a:gdLst>
                        <a:gd name="connsiteX0" fmla="*/ 4 w 1017766"/>
                        <a:gd name="connsiteY0" fmla="*/ 501246 h 500932"/>
                        <a:gd name="connsiteX1" fmla="*/ 4 w 1017766"/>
                        <a:gd name="connsiteY1" fmla="*/ 314 h 500932"/>
                        <a:gd name="connsiteX2" fmla="*/ 1017771 w 1017766"/>
                        <a:gd name="connsiteY2" fmla="*/ 314 h 500932"/>
                        <a:gd name="connsiteX3" fmla="*/ 1017771 w 1017766"/>
                        <a:gd name="connsiteY3" fmla="*/ 501246 h 500932"/>
                        <a:gd name="connsiteX4" fmla="*/ 4 w 1017766"/>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66" h="500932">
                          <a:moveTo>
                            <a:pt x="4" y="501246"/>
                          </a:moveTo>
                          <a:lnTo>
                            <a:pt x="4" y="314"/>
                          </a:lnTo>
                          <a:lnTo>
                            <a:pt x="1017771" y="314"/>
                          </a:lnTo>
                          <a:lnTo>
                            <a:pt x="1017771" y="501246"/>
                          </a:lnTo>
                          <a:lnTo>
                            <a:pt x="4" y="501246"/>
                          </a:lnTo>
                          <a:close/>
                        </a:path>
                      </a:pathLst>
                    </a:custGeom>
                    <a:solidFill>
                      <a:srgbClr val="E7FFDF"/>
                    </a:solidFill>
                    <a:ln w="7951" cap="flat">
                      <a:solidFill>
                        <a:srgbClr val="47AF3F"/>
                      </a:solidFill>
                      <a:prstDash val="solid"/>
                      <a:miter/>
                    </a:ln>
                  </p:spPr>
                  <p:txBody>
                    <a:bodyPr rtlCol="0" anchor="ctr"/>
                    <a:lstStyle/>
                    <a:p>
                      <a:endParaRPr lang="ja-JP" altLang="en-US" sz="2215"/>
                    </a:p>
                  </p:txBody>
                </p:sp>
                <p:sp>
                  <p:nvSpPr>
                    <p:cNvPr id="12" name="テキスト ボックス 11">
                      <a:extLst>
                        <a:ext uri="{FF2B5EF4-FFF2-40B4-BE49-F238E27FC236}">
                          <a16:creationId xmlns:a16="http://schemas.microsoft.com/office/drawing/2014/main" id="{3A8994EE-76EE-4872-B1DB-65D9DEB97245}"/>
                        </a:ext>
                      </a:extLst>
                    </p:cNvPr>
                    <p:cNvSpPr txBox="1"/>
                    <p:nvPr/>
                  </p:nvSpPr>
                  <p:spPr>
                    <a:xfrm>
                      <a:off x="4094374" y="4634902"/>
                      <a:ext cx="60189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dcat:Dataset</a:t>
                      </a:r>
                    </a:p>
                  </p:txBody>
                </p:sp>
                <p:sp>
                  <p:nvSpPr>
                    <p:cNvPr id="13" name="フリーフォーム: 図形 12">
                      <a:extLst>
                        <a:ext uri="{FF2B5EF4-FFF2-40B4-BE49-F238E27FC236}">
                          <a16:creationId xmlns:a16="http://schemas.microsoft.com/office/drawing/2014/main" id="{3316631A-F9CD-42E6-89AA-BDACCD9D6180}"/>
                        </a:ext>
                      </a:extLst>
                    </p:cNvPr>
                    <p:cNvSpPr/>
                    <p:nvPr/>
                  </p:nvSpPr>
                  <p:spPr>
                    <a:xfrm>
                      <a:off x="3907519" y="4815794"/>
                      <a:ext cx="1017766" cy="7951"/>
                    </a:xfrm>
                    <a:custGeom>
                      <a:avLst/>
                      <a:gdLst>
                        <a:gd name="connsiteX0" fmla="*/ 4 w 1017766"/>
                        <a:gd name="connsiteY0" fmla="*/ 314 h 7951"/>
                        <a:gd name="connsiteX1" fmla="*/ 1017771 w 1017766"/>
                        <a:gd name="connsiteY1" fmla="*/ 314 h 7951"/>
                      </a:gdLst>
                      <a:ahLst/>
                      <a:cxnLst>
                        <a:cxn ang="0">
                          <a:pos x="connsiteX0" y="connsiteY0"/>
                        </a:cxn>
                        <a:cxn ang="0">
                          <a:pos x="connsiteX1" y="connsiteY1"/>
                        </a:cxn>
                      </a:cxnLst>
                      <a:rect l="l" t="t" r="r" b="b"/>
                      <a:pathLst>
                        <a:path w="1017766" h="7951">
                          <a:moveTo>
                            <a:pt x="4" y="314"/>
                          </a:moveTo>
                          <a:lnTo>
                            <a:pt x="1017771" y="314"/>
                          </a:lnTo>
                        </a:path>
                      </a:pathLst>
                    </a:custGeom>
                    <a:noFill/>
                    <a:ln w="7951" cap="flat">
                      <a:solidFill>
                        <a:srgbClr val="47AF3F"/>
                      </a:solidFill>
                      <a:prstDash val="solid"/>
                      <a:miter/>
                    </a:ln>
                  </p:spPr>
                  <p:txBody>
                    <a:bodyPr rtlCol="0" anchor="ctr"/>
                    <a:lstStyle/>
                    <a:p>
                      <a:endParaRPr lang="ja-JP" altLang="en-US" sz="2215"/>
                    </a:p>
                  </p:txBody>
                </p:sp>
                <p:sp>
                  <p:nvSpPr>
                    <p:cNvPr id="14" name="テキスト ボックス 13">
                      <a:extLst>
                        <a:ext uri="{FF2B5EF4-FFF2-40B4-BE49-F238E27FC236}">
                          <a16:creationId xmlns:a16="http://schemas.microsoft.com/office/drawing/2014/main" id="{B389A7AF-2803-492A-AAF0-6F49E073FC8E}"/>
                        </a:ext>
                      </a:extLst>
                    </p:cNvPr>
                    <p:cNvSpPr txBox="1"/>
                    <p:nvPr/>
                  </p:nvSpPr>
                  <p:spPr>
                    <a:xfrm>
                      <a:off x="3839933" y="4801879"/>
                      <a:ext cx="1060284"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dap:atnf-P366-2003SEPT</a:t>
                      </a:r>
                    </a:p>
                  </p:txBody>
                </p:sp>
                <p:sp>
                  <p:nvSpPr>
                    <p:cNvPr id="15" name="フリーフォーム: 図形 14">
                      <a:extLst>
                        <a:ext uri="{FF2B5EF4-FFF2-40B4-BE49-F238E27FC236}">
                          <a16:creationId xmlns:a16="http://schemas.microsoft.com/office/drawing/2014/main" id="{DDB62C17-0D4A-4F96-968B-A08EF29A92BE}"/>
                        </a:ext>
                      </a:extLst>
                    </p:cNvPr>
                    <p:cNvSpPr/>
                    <p:nvPr/>
                  </p:nvSpPr>
                  <p:spPr>
                    <a:xfrm>
                      <a:off x="3907519" y="4982771"/>
                      <a:ext cx="1017766" cy="7951"/>
                    </a:xfrm>
                    <a:custGeom>
                      <a:avLst/>
                      <a:gdLst>
                        <a:gd name="connsiteX0" fmla="*/ 4 w 1017766"/>
                        <a:gd name="connsiteY0" fmla="*/ 314 h 7951"/>
                        <a:gd name="connsiteX1" fmla="*/ 1017771 w 1017766"/>
                        <a:gd name="connsiteY1" fmla="*/ 314 h 7951"/>
                      </a:gdLst>
                      <a:ahLst/>
                      <a:cxnLst>
                        <a:cxn ang="0">
                          <a:pos x="connsiteX0" y="connsiteY0"/>
                        </a:cxn>
                        <a:cxn ang="0">
                          <a:pos x="connsiteX1" y="connsiteY1"/>
                        </a:cxn>
                      </a:cxnLst>
                      <a:rect l="l" t="t" r="r" b="b"/>
                      <a:pathLst>
                        <a:path w="1017766" h="7951">
                          <a:moveTo>
                            <a:pt x="4" y="314"/>
                          </a:moveTo>
                          <a:lnTo>
                            <a:pt x="1017771" y="314"/>
                          </a:lnTo>
                        </a:path>
                      </a:pathLst>
                    </a:custGeom>
                    <a:noFill/>
                    <a:ln w="7951" cap="flat">
                      <a:solidFill>
                        <a:srgbClr val="47AF3F"/>
                      </a:solidFill>
                      <a:prstDash val="solid"/>
                      <a:miter/>
                    </a:ln>
                  </p:spPr>
                  <p:txBody>
                    <a:bodyPr rtlCol="0" anchor="ctr"/>
                    <a:lstStyle/>
                    <a:p>
                      <a:endParaRPr lang="ja-JP" altLang="en-US" sz="2215"/>
                    </a:p>
                  </p:txBody>
                </p:sp>
              </p:grpSp>
              <p:grpSp>
                <p:nvGrpSpPr>
                  <p:cNvPr id="16" name="グラフィックス 43">
                    <a:extLst>
                      <a:ext uri="{FF2B5EF4-FFF2-40B4-BE49-F238E27FC236}">
                        <a16:creationId xmlns:a16="http://schemas.microsoft.com/office/drawing/2014/main" id="{611ED4F5-73C3-41F1-AB62-E408E7B85AA9}"/>
                      </a:ext>
                    </a:extLst>
                  </p:cNvPr>
                  <p:cNvGrpSpPr/>
                  <p:nvPr/>
                </p:nvGrpSpPr>
                <p:grpSpPr>
                  <a:xfrm>
                    <a:off x="5923174" y="4350643"/>
                    <a:ext cx="1228476" cy="604299"/>
                    <a:chOff x="5923174" y="4350643"/>
                    <a:chExt cx="1228476" cy="604299"/>
                  </a:xfrm>
                </p:grpSpPr>
                <p:sp>
                  <p:nvSpPr>
                    <p:cNvPr id="17" name="フリーフォーム: 図形 16">
                      <a:extLst>
                        <a:ext uri="{FF2B5EF4-FFF2-40B4-BE49-F238E27FC236}">
                          <a16:creationId xmlns:a16="http://schemas.microsoft.com/office/drawing/2014/main" id="{86D701E1-4F7A-490E-9276-7B7A86410BD2}"/>
                        </a:ext>
                      </a:extLst>
                    </p:cNvPr>
                    <p:cNvSpPr/>
                    <p:nvPr/>
                  </p:nvSpPr>
                  <p:spPr>
                    <a:xfrm>
                      <a:off x="5990760" y="4350643"/>
                      <a:ext cx="1160890" cy="604299"/>
                    </a:xfrm>
                    <a:custGeom>
                      <a:avLst/>
                      <a:gdLst>
                        <a:gd name="connsiteX0" fmla="*/ 4 w 1160890"/>
                        <a:gd name="connsiteY0" fmla="*/ 604613 h 604299"/>
                        <a:gd name="connsiteX1" fmla="*/ 4 w 1160890"/>
                        <a:gd name="connsiteY1" fmla="*/ 314 h 604299"/>
                        <a:gd name="connsiteX2" fmla="*/ 1160894 w 1160890"/>
                        <a:gd name="connsiteY2" fmla="*/ 314 h 604299"/>
                        <a:gd name="connsiteX3" fmla="*/ 1160894 w 1160890"/>
                        <a:gd name="connsiteY3" fmla="*/ 604613 h 604299"/>
                        <a:gd name="connsiteX4" fmla="*/ 4 w 1160890"/>
                        <a:gd name="connsiteY4" fmla="*/ 604613 h 60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890" h="604299">
                          <a:moveTo>
                            <a:pt x="4" y="604613"/>
                          </a:moveTo>
                          <a:lnTo>
                            <a:pt x="4" y="314"/>
                          </a:lnTo>
                          <a:lnTo>
                            <a:pt x="1160894" y="314"/>
                          </a:lnTo>
                          <a:lnTo>
                            <a:pt x="1160894" y="604613"/>
                          </a:lnTo>
                          <a:lnTo>
                            <a:pt x="4" y="604613"/>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8" name="フリーフォーム: 図形 17">
                      <a:extLst>
                        <a:ext uri="{FF2B5EF4-FFF2-40B4-BE49-F238E27FC236}">
                          <a16:creationId xmlns:a16="http://schemas.microsoft.com/office/drawing/2014/main" id="{BAE155A6-8F38-4C4B-A4BA-C5A6CD6F6F7B}"/>
                        </a:ext>
                      </a:extLst>
                    </p:cNvPr>
                    <p:cNvSpPr/>
                    <p:nvPr/>
                  </p:nvSpPr>
                  <p:spPr>
                    <a:xfrm>
                      <a:off x="5990760" y="4517620"/>
                      <a:ext cx="1160890" cy="7951"/>
                    </a:xfrm>
                    <a:custGeom>
                      <a:avLst/>
                      <a:gdLst>
                        <a:gd name="connsiteX0" fmla="*/ 4 w 1160890"/>
                        <a:gd name="connsiteY0" fmla="*/ 314 h 7951"/>
                        <a:gd name="connsiteX1" fmla="*/ 1160894 w 1160890"/>
                        <a:gd name="connsiteY1" fmla="*/ 314 h 7951"/>
                      </a:gdLst>
                      <a:ahLst/>
                      <a:cxnLst>
                        <a:cxn ang="0">
                          <a:pos x="connsiteX0" y="connsiteY0"/>
                        </a:cxn>
                        <a:cxn ang="0">
                          <a:pos x="connsiteX1" y="connsiteY1"/>
                        </a:cxn>
                      </a:cxnLst>
                      <a:rect l="l" t="t" r="r" b="b"/>
                      <a:pathLst>
                        <a:path w="1160890" h="7951">
                          <a:moveTo>
                            <a:pt x="4" y="314"/>
                          </a:moveTo>
                          <a:lnTo>
                            <a:pt x="1160894" y="314"/>
                          </a:lnTo>
                        </a:path>
                      </a:pathLst>
                    </a:custGeom>
                    <a:noFill/>
                    <a:ln w="7951" cap="flat">
                      <a:solidFill>
                        <a:srgbClr val="808080"/>
                      </a:solidFill>
                      <a:prstDash val="solid"/>
                      <a:miter/>
                    </a:ln>
                  </p:spPr>
                  <p:txBody>
                    <a:bodyPr rtlCol="0" anchor="ctr"/>
                    <a:lstStyle/>
                    <a:p>
                      <a:endParaRPr lang="ja-JP" altLang="en-US" sz="2215"/>
                    </a:p>
                  </p:txBody>
                </p:sp>
                <p:sp>
                  <p:nvSpPr>
                    <p:cNvPr id="19" name="テキスト ボックス 18">
                      <a:extLst>
                        <a:ext uri="{FF2B5EF4-FFF2-40B4-BE49-F238E27FC236}">
                          <a16:creationId xmlns:a16="http://schemas.microsoft.com/office/drawing/2014/main" id="{E138D08B-BEC7-4A48-BC0B-316B7244ABD1}"/>
                        </a:ext>
                      </a:extLst>
                    </p:cNvPr>
                    <p:cNvSpPr txBox="1"/>
                    <p:nvPr/>
                  </p:nvSpPr>
                  <p:spPr>
                    <a:xfrm>
                      <a:off x="5954979" y="4503705"/>
                      <a:ext cx="1147534"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data.csiro.au:...landingpage</a:t>
                      </a:r>
                    </a:p>
                  </p:txBody>
                </p:sp>
                <p:sp>
                  <p:nvSpPr>
                    <p:cNvPr id="20" name="テキスト ボックス 19">
                      <a:extLst>
                        <a:ext uri="{FF2B5EF4-FFF2-40B4-BE49-F238E27FC236}">
                          <a16:creationId xmlns:a16="http://schemas.microsoft.com/office/drawing/2014/main" id="{8F8115DC-6377-4935-AFD2-18584BC6222C}"/>
                        </a:ext>
                      </a:extLst>
                    </p:cNvPr>
                    <p:cNvSpPr txBox="1"/>
                    <p:nvPr/>
                  </p:nvSpPr>
                  <p:spPr>
                    <a:xfrm>
                      <a:off x="5923174" y="4607072"/>
                      <a:ext cx="120483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?pid=csiro:P366-2003SEPT...</a:t>
                      </a:r>
                    </a:p>
                  </p:txBody>
                </p:sp>
                <p:sp>
                  <p:nvSpPr>
                    <p:cNvPr id="21" name="フリーフォーム: 図形 20">
                      <a:extLst>
                        <a:ext uri="{FF2B5EF4-FFF2-40B4-BE49-F238E27FC236}">
                          <a16:creationId xmlns:a16="http://schemas.microsoft.com/office/drawing/2014/main" id="{C7A84A12-CBDE-458D-A3A2-27433B06E88E}"/>
                        </a:ext>
                      </a:extLst>
                    </p:cNvPr>
                    <p:cNvSpPr/>
                    <p:nvPr/>
                  </p:nvSpPr>
                  <p:spPr>
                    <a:xfrm>
                      <a:off x="5990760" y="4787964"/>
                      <a:ext cx="1160890" cy="7951"/>
                    </a:xfrm>
                    <a:custGeom>
                      <a:avLst/>
                      <a:gdLst>
                        <a:gd name="connsiteX0" fmla="*/ 4 w 1160890"/>
                        <a:gd name="connsiteY0" fmla="*/ 314 h 7951"/>
                        <a:gd name="connsiteX1" fmla="*/ 1160894 w 1160890"/>
                        <a:gd name="connsiteY1" fmla="*/ 314 h 7951"/>
                      </a:gdLst>
                      <a:ahLst/>
                      <a:cxnLst>
                        <a:cxn ang="0">
                          <a:pos x="connsiteX0" y="connsiteY0"/>
                        </a:cxn>
                        <a:cxn ang="0">
                          <a:pos x="connsiteX1" y="connsiteY1"/>
                        </a:cxn>
                      </a:cxnLst>
                      <a:rect l="l" t="t" r="r" b="b"/>
                      <a:pathLst>
                        <a:path w="1160890" h="7951">
                          <a:moveTo>
                            <a:pt x="4" y="314"/>
                          </a:moveTo>
                          <a:lnTo>
                            <a:pt x="1160894" y="314"/>
                          </a:lnTo>
                        </a:path>
                      </a:pathLst>
                    </a:custGeom>
                    <a:noFill/>
                    <a:ln w="7951" cap="flat">
                      <a:solidFill>
                        <a:srgbClr val="808080"/>
                      </a:solidFill>
                      <a:prstDash val="solid"/>
                      <a:miter/>
                    </a:ln>
                  </p:spPr>
                  <p:txBody>
                    <a:bodyPr rtlCol="0" anchor="ctr"/>
                    <a:lstStyle/>
                    <a:p>
                      <a:endParaRPr lang="ja-JP" altLang="en-US" sz="2215"/>
                    </a:p>
                  </p:txBody>
                </p:sp>
              </p:grpSp>
              <p:grpSp>
                <p:nvGrpSpPr>
                  <p:cNvPr id="22" name="グラフィックス 43">
                    <a:extLst>
                      <a:ext uri="{FF2B5EF4-FFF2-40B4-BE49-F238E27FC236}">
                        <a16:creationId xmlns:a16="http://schemas.microsoft.com/office/drawing/2014/main" id="{21F6C4DD-73A3-4A1A-8389-6801FD11DEE3}"/>
                      </a:ext>
                    </a:extLst>
                  </p:cNvPr>
                  <p:cNvGrpSpPr/>
                  <p:nvPr/>
                </p:nvGrpSpPr>
                <p:grpSpPr>
                  <a:xfrm>
                    <a:off x="4927059" y="4591170"/>
                    <a:ext cx="1061021" cy="249694"/>
                    <a:chOff x="4927059" y="4591170"/>
                    <a:chExt cx="1061021" cy="249694"/>
                  </a:xfrm>
                  <a:solidFill>
                    <a:srgbClr val="000000"/>
                  </a:solidFill>
                </p:grpSpPr>
                <p:grpSp>
                  <p:nvGrpSpPr>
                    <p:cNvPr id="23" name="グラフィックス 43">
                      <a:extLst>
                        <a:ext uri="{FF2B5EF4-FFF2-40B4-BE49-F238E27FC236}">
                          <a16:creationId xmlns:a16="http://schemas.microsoft.com/office/drawing/2014/main" id="{9DFEAEC5-F412-4FDD-ACF3-2E1111782B26}"/>
                        </a:ext>
                      </a:extLst>
                    </p:cNvPr>
                    <p:cNvGrpSpPr/>
                    <p:nvPr/>
                  </p:nvGrpSpPr>
                  <p:grpSpPr>
                    <a:xfrm>
                      <a:off x="4927059" y="4700882"/>
                      <a:ext cx="1061021" cy="139982"/>
                      <a:chOff x="4927059" y="4700882"/>
                      <a:chExt cx="1061021" cy="139982"/>
                    </a:xfrm>
                  </p:grpSpPr>
                  <p:sp>
                    <p:nvSpPr>
                      <p:cNvPr id="24" name="フリーフォーム: 図形 23">
                        <a:extLst>
                          <a:ext uri="{FF2B5EF4-FFF2-40B4-BE49-F238E27FC236}">
                            <a16:creationId xmlns:a16="http://schemas.microsoft.com/office/drawing/2014/main" id="{62BDE2AC-5B39-482B-B629-F8E38D04D56E}"/>
                          </a:ext>
                        </a:extLst>
                      </p:cNvPr>
                      <p:cNvSpPr/>
                      <p:nvPr/>
                    </p:nvSpPr>
                    <p:spPr>
                      <a:xfrm>
                        <a:off x="4927059" y="4728536"/>
                        <a:ext cx="981978" cy="112328"/>
                      </a:xfrm>
                      <a:custGeom>
                        <a:avLst/>
                        <a:gdLst>
                          <a:gd name="connsiteX0" fmla="*/ 4 w 981978"/>
                          <a:gd name="connsiteY0" fmla="*/ 112642 h 112328"/>
                          <a:gd name="connsiteX1" fmla="*/ 981982 w 981978"/>
                          <a:gd name="connsiteY1" fmla="*/ 314 h 112328"/>
                        </a:gdLst>
                        <a:ahLst/>
                        <a:cxnLst>
                          <a:cxn ang="0">
                            <a:pos x="connsiteX0" y="connsiteY0"/>
                          </a:cxn>
                          <a:cxn ang="0">
                            <a:pos x="connsiteX1" y="connsiteY1"/>
                          </a:cxn>
                        </a:cxnLst>
                        <a:rect l="l" t="t" r="r" b="b"/>
                        <a:pathLst>
                          <a:path w="981978" h="112328">
                            <a:moveTo>
                              <a:pt x="4" y="112642"/>
                            </a:moveTo>
                            <a:cubicBezTo>
                              <a:pt x="293717" y="79048"/>
                              <a:pt x="665981" y="36461"/>
                              <a:pt x="981982" y="314"/>
                            </a:cubicBezTo>
                          </a:path>
                        </a:pathLst>
                      </a:custGeom>
                      <a:noFill/>
                      <a:ln w="7951" cap="flat">
                        <a:solidFill>
                          <a:srgbClr val="000000"/>
                        </a:solidFill>
                        <a:prstDash val="solid"/>
                        <a:miter/>
                      </a:ln>
                    </p:spPr>
                    <p:txBody>
                      <a:bodyPr rtlCol="0" anchor="ctr"/>
                      <a:lstStyle/>
                      <a:p>
                        <a:endParaRPr lang="ja-JP" altLang="en-US" sz="2215"/>
                      </a:p>
                    </p:txBody>
                  </p:sp>
                  <p:sp>
                    <p:nvSpPr>
                      <p:cNvPr id="25" name="フリーフォーム: 図形 24">
                        <a:extLst>
                          <a:ext uri="{FF2B5EF4-FFF2-40B4-BE49-F238E27FC236}">
                            <a16:creationId xmlns:a16="http://schemas.microsoft.com/office/drawing/2014/main" id="{6F2151C1-B0C2-4DFB-95CC-BD1E065381BE}"/>
                          </a:ext>
                        </a:extLst>
                      </p:cNvPr>
                      <p:cNvSpPr/>
                      <p:nvPr/>
                    </p:nvSpPr>
                    <p:spPr>
                      <a:xfrm>
                        <a:off x="5905920" y="4700882"/>
                        <a:ext cx="82160" cy="55301"/>
                      </a:xfrm>
                      <a:custGeom>
                        <a:avLst/>
                        <a:gdLst>
                          <a:gd name="connsiteX0" fmla="*/ 4 w 82160"/>
                          <a:gd name="connsiteY0" fmla="*/ 314 h 55301"/>
                          <a:gd name="connsiteX1" fmla="*/ 82165 w 82160"/>
                          <a:gd name="connsiteY1" fmla="*/ 18928 h 55301"/>
                          <a:gd name="connsiteX2" fmla="*/ 6333 w 82160"/>
                          <a:gd name="connsiteY2" fmla="*/ 55615 h 55301"/>
                          <a:gd name="connsiteX3" fmla="*/ 4 w 82160"/>
                          <a:gd name="connsiteY3" fmla="*/ 314 h 55301"/>
                        </a:gdLst>
                        <a:ahLst/>
                        <a:cxnLst>
                          <a:cxn ang="0">
                            <a:pos x="connsiteX0" y="connsiteY0"/>
                          </a:cxn>
                          <a:cxn ang="0">
                            <a:pos x="connsiteX1" y="connsiteY1"/>
                          </a:cxn>
                          <a:cxn ang="0">
                            <a:pos x="connsiteX2" y="connsiteY2"/>
                          </a:cxn>
                          <a:cxn ang="0">
                            <a:pos x="connsiteX3" y="connsiteY3"/>
                          </a:cxn>
                        </a:cxnLst>
                        <a:rect l="l" t="t" r="r" b="b"/>
                        <a:pathLst>
                          <a:path w="82160" h="55301">
                            <a:moveTo>
                              <a:pt x="4" y="314"/>
                            </a:moveTo>
                            <a:lnTo>
                              <a:pt x="82165" y="18928"/>
                            </a:lnTo>
                            <a:lnTo>
                              <a:pt x="6333" y="55615"/>
                            </a:lnTo>
                            <a:lnTo>
                              <a:pt x="4"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28" name="テキスト ボックス 27">
                      <a:extLst>
                        <a:ext uri="{FF2B5EF4-FFF2-40B4-BE49-F238E27FC236}">
                          <a16:creationId xmlns:a16="http://schemas.microsoft.com/office/drawing/2014/main" id="{A7891D97-E80E-4342-ACDD-B176BB5A2A42}"/>
                        </a:ext>
                      </a:extLst>
                    </p:cNvPr>
                    <p:cNvSpPr txBox="1"/>
                    <p:nvPr/>
                  </p:nvSpPr>
                  <p:spPr>
                    <a:xfrm>
                      <a:off x="5032628" y="4591170"/>
                      <a:ext cx="767397"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dcat:landingPage</a:t>
                      </a:r>
                    </a:p>
                  </p:txBody>
                </p:sp>
              </p:grpSp>
              <p:grpSp>
                <p:nvGrpSpPr>
                  <p:cNvPr id="29" name="グラフィックス 43">
                    <a:extLst>
                      <a:ext uri="{FF2B5EF4-FFF2-40B4-BE49-F238E27FC236}">
                        <a16:creationId xmlns:a16="http://schemas.microsoft.com/office/drawing/2014/main" id="{6232D5D2-CEC6-430E-A27A-B6A7B563F6B3}"/>
                      </a:ext>
                    </a:extLst>
                  </p:cNvPr>
                  <p:cNvGrpSpPr/>
                  <p:nvPr/>
                </p:nvGrpSpPr>
                <p:grpSpPr>
                  <a:xfrm>
                    <a:off x="6082200" y="5088126"/>
                    <a:ext cx="938254" cy="532649"/>
                    <a:chOff x="6082200" y="5088126"/>
                    <a:chExt cx="938254" cy="532649"/>
                  </a:xfrm>
                </p:grpSpPr>
                <p:sp>
                  <p:nvSpPr>
                    <p:cNvPr id="30" name="フリーフォーム: 図形 29">
                      <a:extLst>
                        <a:ext uri="{FF2B5EF4-FFF2-40B4-BE49-F238E27FC236}">
                          <a16:creationId xmlns:a16="http://schemas.microsoft.com/office/drawing/2014/main" id="{451262DE-57C6-40AD-88C0-024EC153EAB7}"/>
                        </a:ext>
                      </a:extLst>
                    </p:cNvPr>
                    <p:cNvSpPr/>
                    <p:nvPr/>
                  </p:nvSpPr>
                  <p:spPr>
                    <a:xfrm>
                      <a:off x="6121957" y="5102041"/>
                      <a:ext cx="898497" cy="500932"/>
                    </a:xfrm>
                    <a:custGeom>
                      <a:avLst/>
                      <a:gdLst>
                        <a:gd name="connsiteX0" fmla="*/ 4 w 898497"/>
                        <a:gd name="connsiteY0" fmla="*/ 501246 h 500932"/>
                        <a:gd name="connsiteX1" fmla="*/ 4 w 898497"/>
                        <a:gd name="connsiteY1" fmla="*/ 314 h 500932"/>
                        <a:gd name="connsiteX2" fmla="*/ 898501 w 898497"/>
                        <a:gd name="connsiteY2" fmla="*/ 314 h 500932"/>
                        <a:gd name="connsiteX3" fmla="*/ 898501 w 898497"/>
                        <a:gd name="connsiteY3" fmla="*/ 501246 h 500932"/>
                        <a:gd name="connsiteX4" fmla="*/ 4 w 898497"/>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497" h="500932">
                          <a:moveTo>
                            <a:pt x="4" y="501246"/>
                          </a:moveTo>
                          <a:lnTo>
                            <a:pt x="4" y="314"/>
                          </a:lnTo>
                          <a:lnTo>
                            <a:pt x="898501" y="314"/>
                          </a:lnTo>
                          <a:lnTo>
                            <a:pt x="898501" y="501246"/>
                          </a:lnTo>
                          <a:lnTo>
                            <a:pt x="4" y="501246"/>
                          </a:lnTo>
                          <a:close/>
                        </a:path>
                      </a:pathLst>
                    </a:custGeom>
                    <a:solidFill>
                      <a:srgbClr val="E7FFDF"/>
                    </a:solidFill>
                    <a:ln w="7951" cap="flat">
                      <a:solidFill>
                        <a:srgbClr val="47AF3F"/>
                      </a:solidFill>
                      <a:prstDash val="solid"/>
                      <a:miter/>
                    </a:ln>
                  </p:spPr>
                  <p:txBody>
                    <a:bodyPr rtlCol="0" anchor="ctr"/>
                    <a:lstStyle/>
                    <a:p>
                      <a:endParaRPr lang="ja-JP" altLang="en-US" sz="2215"/>
                    </a:p>
                  </p:txBody>
                </p:sp>
                <p:sp>
                  <p:nvSpPr>
                    <p:cNvPr id="31" name="テキスト ボックス 30">
                      <a:extLst>
                        <a:ext uri="{FF2B5EF4-FFF2-40B4-BE49-F238E27FC236}">
                          <a16:creationId xmlns:a16="http://schemas.microsoft.com/office/drawing/2014/main" id="{D8790A43-010B-44C0-B8B8-8606F89461CD}"/>
                        </a:ext>
                      </a:extLst>
                    </p:cNvPr>
                    <p:cNvSpPr txBox="1"/>
                    <p:nvPr/>
                  </p:nvSpPr>
                  <p:spPr>
                    <a:xfrm>
                      <a:off x="6253153" y="5088126"/>
                      <a:ext cx="600593"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prov:Activity</a:t>
                      </a:r>
                    </a:p>
                  </p:txBody>
                </p:sp>
                <p:sp>
                  <p:nvSpPr>
                    <p:cNvPr id="32" name="フリーフォーム: 図形 31">
                      <a:extLst>
                        <a:ext uri="{FF2B5EF4-FFF2-40B4-BE49-F238E27FC236}">
                          <a16:creationId xmlns:a16="http://schemas.microsoft.com/office/drawing/2014/main" id="{344BE713-B002-44D7-9F2E-1DB5B26F817E}"/>
                        </a:ext>
                      </a:extLst>
                    </p:cNvPr>
                    <p:cNvSpPr/>
                    <p:nvPr/>
                  </p:nvSpPr>
                  <p:spPr>
                    <a:xfrm>
                      <a:off x="6121957" y="5269018"/>
                      <a:ext cx="898497" cy="7951"/>
                    </a:xfrm>
                    <a:custGeom>
                      <a:avLst/>
                      <a:gdLst>
                        <a:gd name="connsiteX0" fmla="*/ 4 w 898497"/>
                        <a:gd name="connsiteY0" fmla="*/ 314 h 7951"/>
                        <a:gd name="connsiteX1" fmla="*/ 898501 w 898497"/>
                        <a:gd name="connsiteY1" fmla="*/ 314 h 7951"/>
                      </a:gdLst>
                      <a:ahLst/>
                      <a:cxnLst>
                        <a:cxn ang="0">
                          <a:pos x="connsiteX0" y="connsiteY0"/>
                        </a:cxn>
                        <a:cxn ang="0">
                          <a:pos x="connsiteX1" y="connsiteY1"/>
                        </a:cxn>
                      </a:cxnLst>
                      <a:rect l="l" t="t" r="r" b="b"/>
                      <a:pathLst>
                        <a:path w="898497" h="7951">
                          <a:moveTo>
                            <a:pt x="4" y="314"/>
                          </a:moveTo>
                          <a:lnTo>
                            <a:pt x="898501" y="314"/>
                          </a:lnTo>
                        </a:path>
                      </a:pathLst>
                    </a:custGeom>
                    <a:noFill/>
                    <a:ln w="7951" cap="flat">
                      <a:solidFill>
                        <a:srgbClr val="47AF3F"/>
                      </a:solidFill>
                      <a:prstDash val="solid"/>
                      <a:miter/>
                    </a:ln>
                  </p:spPr>
                  <p:txBody>
                    <a:bodyPr rtlCol="0" anchor="ctr"/>
                    <a:lstStyle/>
                    <a:p>
                      <a:endParaRPr lang="ja-JP" altLang="en-US" sz="2215"/>
                    </a:p>
                  </p:txBody>
                </p:sp>
                <p:sp>
                  <p:nvSpPr>
                    <p:cNvPr id="33" name="テキスト ボックス 32">
                      <a:extLst>
                        <a:ext uri="{FF2B5EF4-FFF2-40B4-BE49-F238E27FC236}">
                          <a16:creationId xmlns:a16="http://schemas.microsoft.com/office/drawing/2014/main" id="{6C8D2FA5-86E9-4BB2-9F10-446D770FC9C3}"/>
                        </a:ext>
                      </a:extLst>
                    </p:cNvPr>
                    <p:cNvSpPr txBox="1"/>
                    <p:nvPr/>
                  </p:nvSpPr>
                  <p:spPr>
                    <a:xfrm>
                      <a:off x="6296886" y="5255104"/>
                      <a:ext cx="49120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dap:P366</a:t>
                      </a:r>
                    </a:p>
                  </p:txBody>
                </p:sp>
                <p:sp>
                  <p:nvSpPr>
                    <p:cNvPr id="34" name="フリーフォーム: 図形 33">
                      <a:extLst>
                        <a:ext uri="{FF2B5EF4-FFF2-40B4-BE49-F238E27FC236}">
                          <a16:creationId xmlns:a16="http://schemas.microsoft.com/office/drawing/2014/main" id="{A1DB02B5-FA6C-4858-BAF0-114ED7FF14C6}"/>
                        </a:ext>
                      </a:extLst>
                    </p:cNvPr>
                    <p:cNvSpPr/>
                    <p:nvPr/>
                  </p:nvSpPr>
                  <p:spPr>
                    <a:xfrm>
                      <a:off x="6121957" y="5435996"/>
                      <a:ext cx="898497" cy="7951"/>
                    </a:xfrm>
                    <a:custGeom>
                      <a:avLst/>
                      <a:gdLst>
                        <a:gd name="connsiteX0" fmla="*/ 4 w 898497"/>
                        <a:gd name="connsiteY0" fmla="*/ 314 h 7951"/>
                        <a:gd name="connsiteX1" fmla="*/ 898501 w 898497"/>
                        <a:gd name="connsiteY1" fmla="*/ 314 h 7951"/>
                      </a:gdLst>
                      <a:ahLst/>
                      <a:cxnLst>
                        <a:cxn ang="0">
                          <a:pos x="connsiteX0" y="connsiteY0"/>
                        </a:cxn>
                        <a:cxn ang="0">
                          <a:pos x="connsiteX1" y="connsiteY1"/>
                        </a:cxn>
                      </a:cxnLst>
                      <a:rect l="l" t="t" r="r" b="b"/>
                      <a:pathLst>
                        <a:path w="898497" h="7951">
                          <a:moveTo>
                            <a:pt x="4" y="314"/>
                          </a:moveTo>
                          <a:lnTo>
                            <a:pt x="898501" y="314"/>
                          </a:lnTo>
                        </a:path>
                      </a:pathLst>
                    </a:custGeom>
                    <a:noFill/>
                    <a:ln w="7951" cap="flat">
                      <a:solidFill>
                        <a:srgbClr val="47AF3F"/>
                      </a:solidFill>
                      <a:prstDash val="solid"/>
                      <a:miter/>
                    </a:ln>
                  </p:spPr>
                  <p:txBody>
                    <a:bodyPr rtlCol="0" anchor="ctr"/>
                    <a:lstStyle/>
                    <a:p>
                      <a:endParaRPr lang="ja-JP" altLang="en-US" sz="2215"/>
                    </a:p>
                  </p:txBody>
                </p:sp>
                <p:sp>
                  <p:nvSpPr>
                    <p:cNvPr id="35" name="テキスト ボックス 34">
                      <a:extLst>
                        <a:ext uri="{FF2B5EF4-FFF2-40B4-BE49-F238E27FC236}">
                          <a16:creationId xmlns:a16="http://schemas.microsoft.com/office/drawing/2014/main" id="{E75EFE7D-25FF-4307-8D65-465C35710510}"/>
                        </a:ext>
                      </a:extLst>
                    </p:cNvPr>
                    <p:cNvSpPr txBox="1"/>
                    <p:nvPr/>
                  </p:nvSpPr>
                  <p:spPr>
                    <a:xfrm>
                      <a:off x="6082200" y="5422081"/>
                      <a:ext cx="933967" cy="198694"/>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P366 - Parkes mult ...</a:t>
                      </a:r>
                    </a:p>
                  </p:txBody>
                </p:sp>
              </p:grpSp>
              <p:grpSp>
                <p:nvGrpSpPr>
                  <p:cNvPr id="36" name="グラフィックス 43">
                    <a:extLst>
                      <a:ext uri="{FF2B5EF4-FFF2-40B4-BE49-F238E27FC236}">
                        <a16:creationId xmlns:a16="http://schemas.microsoft.com/office/drawing/2014/main" id="{DA6CCBE4-C66D-4B73-B03A-45ED9C4A33FA}"/>
                      </a:ext>
                    </a:extLst>
                  </p:cNvPr>
                  <p:cNvGrpSpPr/>
                  <p:nvPr/>
                </p:nvGrpSpPr>
                <p:grpSpPr>
                  <a:xfrm>
                    <a:off x="4927059" y="4843961"/>
                    <a:ext cx="1192035" cy="424317"/>
                    <a:chOff x="4927059" y="4843961"/>
                    <a:chExt cx="1192035" cy="424317"/>
                  </a:xfrm>
                  <a:solidFill>
                    <a:srgbClr val="000000"/>
                  </a:solidFill>
                </p:grpSpPr>
                <p:grpSp>
                  <p:nvGrpSpPr>
                    <p:cNvPr id="37" name="グラフィックス 43">
                      <a:extLst>
                        <a:ext uri="{FF2B5EF4-FFF2-40B4-BE49-F238E27FC236}">
                          <a16:creationId xmlns:a16="http://schemas.microsoft.com/office/drawing/2014/main" id="{4DE64231-257B-4436-8CBE-91FAF51A694C}"/>
                        </a:ext>
                      </a:extLst>
                    </p:cNvPr>
                    <p:cNvGrpSpPr/>
                    <p:nvPr/>
                  </p:nvGrpSpPr>
                  <p:grpSpPr>
                    <a:xfrm>
                      <a:off x="4927059" y="5006689"/>
                      <a:ext cx="1192035" cy="261589"/>
                      <a:chOff x="4927059" y="5006689"/>
                      <a:chExt cx="1192035" cy="261589"/>
                    </a:xfrm>
                  </p:grpSpPr>
                  <p:sp>
                    <p:nvSpPr>
                      <p:cNvPr id="38" name="フリーフォーム: 図形 37">
                        <a:extLst>
                          <a:ext uri="{FF2B5EF4-FFF2-40B4-BE49-F238E27FC236}">
                            <a16:creationId xmlns:a16="http://schemas.microsoft.com/office/drawing/2014/main" id="{0F8F7C23-F2C0-4900-9982-1EC5CF97AF28}"/>
                          </a:ext>
                        </a:extLst>
                      </p:cNvPr>
                      <p:cNvSpPr/>
                      <p:nvPr/>
                    </p:nvSpPr>
                    <p:spPr>
                      <a:xfrm>
                        <a:off x="4927059" y="5006689"/>
                        <a:ext cx="1112395" cy="233975"/>
                      </a:xfrm>
                      <a:custGeom>
                        <a:avLst/>
                        <a:gdLst>
                          <a:gd name="connsiteX0" fmla="*/ 4 w 1112395"/>
                          <a:gd name="connsiteY0" fmla="*/ 314 h 233975"/>
                          <a:gd name="connsiteX1" fmla="*/ 1112399 w 1112395"/>
                          <a:gd name="connsiteY1" fmla="*/ 234289 h 233975"/>
                        </a:gdLst>
                        <a:ahLst/>
                        <a:cxnLst>
                          <a:cxn ang="0">
                            <a:pos x="connsiteX0" y="connsiteY0"/>
                          </a:cxn>
                          <a:cxn ang="0">
                            <a:pos x="connsiteX1" y="connsiteY1"/>
                          </a:cxn>
                        </a:cxnLst>
                        <a:rect l="l" t="t" r="r" b="b"/>
                        <a:pathLst>
                          <a:path w="1112395" h="233975">
                            <a:moveTo>
                              <a:pt x="4" y="314"/>
                            </a:moveTo>
                            <a:cubicBezTo>
                              <a:pt x="335287" y="70834"/>
                              <a:pt x="772934" y="162886"/>
                              <a:pt x="1112399" y="234289"/>
                            </a:cubicBezTo>
                          </a:path>
                        </a:pathLst>
                      </a:custGeom>
                      <a:noFill/>
                      <a:ln w="7951" cap="flat">
                        <a:solidFill>
                          <a:srgbClr val="000000"/>
                        </a:solidFill>
                        <a:prstDash val="solid"/>
                        <a:miter/>
                      </a:ln>
                    </p:spPr>
                    <p:txBody>
                      <a:bodyPr rtlCol="0" anchor="ctr"/>
                      <a:lstStyle/>
                      <a:p>
                        <a:endParaRPr lang="ja-JP" altLang="en-US" sz="2215"/>
                      </a:p>
                    </p:txBody>
                  </p:sp>
                  <p:sp>
                    <p:nvSpPr>
                      <p:cNvPr id="39" name="フリーフォーム: 図形 38">
                        <a:extLst>
                          <a:ext uri="{FF2B5EF4-FFF2-40B4-BE49-F238E27FC236}">
                            <a16:creationId xmlns:a16="http://schemas.microsoft.com/office/drawing/2014/main" id="{717DA8B6-E144-4D44-B73D-955408A1A1C7}"/>
                          </a:ext>
                        </a:extLst>
                      </p:cNvPr>
                      <p:cNvSpPr/>
                      <p:nvPr/>
                    </p:nvSpPr>
                    <p:spPr>
                      <a:xfrm>
                        <a:off x="6035558" y="5213812"/>
                        <a:ext cx="83536" cy="54466"/>
                      </a:xfrm>
                      <a:custGeom>
                        <a:avLst/>
                        <a:gdLst>
                          <a:gd name="connsiteX0" fmla="*/ 11462 w 83536"/>
                          <a:gd name="connsiteY0" fmla="*/ 314 h 54466"/>
                          <a:gd name="connsiteX1" fmla="*/ 83540 w 83536"/>
                          <a:gd name="connsiteY1" fmla="*/ 43919 h 54466"/>
                          <a:gd name="connsiteX2" fmla="*/ 4 w 83536"/>
                          <a:gd name="connsiteY2" fmla="*/ 54780 h 54466"/>
                          <a:gd name="connsiteX3" fmla="*/ 11462 w 83536"/>
                          <a:gd name="connsiteY3" fmla="*/ 314 h 54466"/>
                        </a:gdLst>
                        <a:ahLst/>
                        <a:cxnLst>
                          <a:cxn ang="0">
                            <a:pos x="connsiteX0" y="connsiteY0"/>
                          </a:cxn>
                          <a:cxn ang="0">
                            <a:pos x="connsiteX1" y="connsiteY1"/>
                          </a:cxn>
                          <a:cxn ang="0">
                            <a:pos x="connsiteX2" y="connsiteY2"/>
                          </a:cxn>
                          <a:cxn ang="0">
                            <a:pos x="connsiteX3" y="connsiteY3"/>
                          </a:cxn>
                        </a:cxnLst>
                        <a:rect l="l" t="t" r="r" b="b"/>
                        <a:pathLst>
                          <a:path w="83536" h="54466">
                            <a:moveTo>
                              <a:pt x="11462" y="314"/>
                            </a:moveTo>
                            <a:lnTo>
                              <a:pt x="83540" y="43919"/>
                            </a:lnTo>
                            <a:lnTo>
                              <a:pt x="4" y="54780"/>
                            </a:lnTo>
                            <a:lnTo>
                              <a:pt x="11462"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40" name="テキスト ボックス 39">
                      <a:extLst>
                        <a:ext uri="{FF2B5EF4-FFF2-40B4-BE49-F238E27FC236}">
                          <a16:creationId xmlns:a16="http://schemas.microsoft.com/office/drawing/2014/main" id="{68A03233-94ED-43DC-AEDE-787AC45841BA}"/>
                        </a:ext>
                      </a:extLst>
                    </p:cNvPr>
                    <p:cNvSpPr txBox="1"/>
                    <p:nvPr/>
                  </p:nvSpPr>
                  <p:spPr>
                    <a:xfrm>
                      <a:off x="4999772" y="4843961"/>
                      <a:ext cx="937873"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prov:wasGeneratedBy</a:t>
                      </a:r>
                    </a:p>
                  </p:txBody>
                </p:sp>
              </p:grpSp>
              <p:grpSp>
                <p:nvGrpSpPr>
                  <p:cNvPr id="41" name="グラフィックス 43">
                    <a:extLst>
                      <a:ext uri="{FF2B5EF4-FFF2-40B4-BE49-F238E27FC236}">
                        <a16:creationId xmlns:a16="http://schemas.microsoft.com/office/drawing/2014/main" id="{4F665F74-3438-43C0-8463-FF76EB3FD25E}"/>
                      </a:ext>
                    </a:extLst>
                  </p:cNvPr>
                  <p:cNvGrpSpPr/>
                  <p:nvPr/>
                </p:nvGrpSpPr>
                <p:grpSpPr>
                  <a:xfrm>
                    <a:off x="8256882" y="4124030"/>
                    <a:ext cx="1109206" cy="500932"/>
                    <a:chOff x="8256882" y="4124030"/>
                    <a:chExt cx="1109206" cy="500932"/>
                  </a:xfrm>
                </p:grpSpPr>
                <p:sp>
                  <p:nvSpPr>
                    <p:cNvPr id="63" name="フリーフォーム: 図形 62">
                      <a:extLst>
                        <a:ext uri="{FF2B5EF4-FFF2-40B4-BE49-F238E27FC236}">
                          <a16:creationId xmlns:a16="http://schemas.microsoft.com/office/drawing/2014/main" id="{8534DB60-1E80-4566-B4CB-3E0C5A745F6D}"/>
                        </a:ext>
                      </a:extLst>
                    </p:cNvPr>
                    <p:cNvSpPr/>
                    <p:nvPr/>
                  </p:nvSpPr>
                  <p:spPr>
                    <a:xfrm>
                      <a:off x="8324468" y="4124030"/>
                      <a:ext cx="1041620" cy="500932"/>
                    </a:xfrm>
                    <a:custGeom>
                      <a:avLst/>
                      <a:gdLst>
                        <a:gd name="connsiteX0" fmla="*/ 4 w 1041620"/>
                        <a:gd name="connsiteY0" fmla="*/ 501246 h 500932"/>
                        <a:gd name="connsiteX1" fmla="*/ 4 w 1041620"/>
                        <a:gd name="connsiteY1" fmla="*/ 314 h 500932"/>
                        <a:gd name="connsiteX2" fmla="*/ 1041625 w 1041620"/>
                        <a:gd name="connsiteY2" fmla="*/ 314 h 500932"/>
                        <a:gd name="connsiteX3" fmla="*/ 1041625 w 1041620"/>
                        <a:gd name="connsiteY3" fmla="*/ 501246 h 500932"/>
                        <a:gd name="connsiteX4" fmla="*/ 4 w 1041620"/>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620" h="500932">
                          <a:moveTo>
                            <a:pt x="4" y="501246"/>
                          </a:moveTo>
                          <a:lnTo>
                            <a:pt x="4" y="314"/>
                          </a:lnTo>
                          <a:lnTo>
                            <a:pt x="1041625" y="314"/>
                          </a:lnTo>
                          <a:lnTo>
                            <a:pt x="1041625"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96" name="フリーフォーム: 図形 95">
                      <a:extLst>
                        <a:ext uri="{FF2B5EF4-FFF2-40B4-BE49-F238E27FC236}">
                          <a16:creationId xmlns:a16="http://schemas.microsoft.com/office/drawing/2014/main" id="{B33A9F18-BB73-4474-8979-2C26DC566D30}"/>
                        </a:ext>
                      </a:extLst>
                    </p:cNvPr>
                    <p:cNvSpPr/>
                    <p:nvPr/>
                  </p:nvSpPr>
                  <p:spPr>
                    <a:xfrm>
                      <a:off x="8324468" y="4291008"/>
                      <a:ext cx="1041620" cy="7951"/>
                    </a:xfrm>
                    <a:custGeom>
                      <a:avLst/>
                      <a:gdLst>
                        <a:gd name="connsiteX0" fmla="*/ 4 w 1041620"/>
                        <a:gd name="connsiteY0" fmla="*/ 314 h 7951"/>
                        <a:gd name="connsiteX1" fmla="*/ 1041625 w 1041620"/>
                        <a:gd name="connsiteY1" fmla="*/ 314 h 7951"/>
                      </a:gdLst>
                      <a:ahLst/>
                      <a:cxnLst>
                        <a:cxn ang="0">
                          <a:pos x="connsiteX0" y="connsiteY0"/>
                        </a:cxn>
                        <a:cxn ang="0">
                          <a:pos x="connsiteX1" y="connsiteY1"/>
                        </a:cxn>
                      </a:cxnLst>
                      <a:rect l="l" t="t" r="r" b="b"/>
                      <a:pathLst>
                        <a:path w="1041620" h="7951">
                          <a:moveTo>
                            <a:pt x="4" y="314"/>
                          </a:moveTo>
                          <a:lnTo>
                            <a:pt x="1041625" y="314"/>
                          </a:lnTo>
                        </a:path>
                      </a:pathLst>
                    </a:custGeom>
                    <a:noFill/>
                    <a:ln w="7951" cap="flat">
                      <a:solidFill>
                        <a:srgbClr val="808080"/>
                      </a:solidFill>
                      <a:prstDash val="solid"/>
                      <a:miter/>
                    </a:ln>
                  </p:spPr>
                  <p:txBody>
                    <a:bodyPr rtlCol="0" anchor="ctr"/>
                    <a:lstStyle/>
                    <a:p>
                      <a:endParaRPr lang="ja-JP" altLang="en-US" sz="2215"/>
                    </a:p>
                  </p:txBody>
                </p:sp>
                <p:sp>
                  <p:nvSpPr>
                    <p:cNvPr id="97" name="テキスト ボックス 96">
                      <a:extLst>
                        <a:ext uri="{FF2B5EF4-FFF2-40B4-BE49-F238E27FC236}">
                          <a16:creationId xmlns:a16="http://schemas.microsoft.com/office/drawing/2014/main" id="{33DCB9CE-56F8-422B-95E9-ED4DFF829E4B}"/>
                        </a:ext>
                      </a:extLst>
                    </p:cNvPr>
                    <p:cNvSpPr txBox="1"/>
                    <p:nvPr/>
                  </p:nvSpPr>
                  <p:spPr>
                    <a:xfrm>
                      <a:off x="8256882" y="4277093"/>
                      <a:ext cx="1107165"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dbpedia.org:...Observation</a:t>
                      </a:r>
                    </a:p>
                  </p:txBody>
                </p:sp>
                <p:sp>
                  <p:nvSpPr>
                    <p:cNvPr id="98" name="フリーフォーム: 図形 97">
                      <a:extLst>
                        <a:ext uri="{FF2B5EF4-FFF2-40B4-BE49-F238E27FC236}">
                          <a16:creationId xmlns:a16="http://schemas.microsoft.com/office/drawing/2014/main" id="{2FD465BA-94E5-44AA-A3D5-C2D8C12F0ED6}"/>
                        </a:ext>
                      </a:extLst>
                    </p:cNvPr>
                    <p:cNvSpPr/>
                    <p:nvPr/>
                  </p:nvSpPr>
                  <p:spPr>
                    <a:xfrm>
                      <a:off x="8324468" y="4457985"/>
                      <a:ext cx="1041620" cy="7951"/>
                    </a:xfrm>
                    <a:custGeom>
                      <a:avLst/>
                      <a:gdLst>
                        <a:gd name="connsiteX0" fmla="*/ 4 w 1041620"/>
                        <a:gd name="connsiteY0" fmla="*/ 314 h 7951"/>
                        <a:gd name="connsiteX1" fmla="*/ 1041625 w 1041620"/>
                        <a:gd name="connsiteY1" fmla="*/ 314 h 7951"/>
                      </a:gdLst>
                      <a:ahLst/>
                      <a:cxnLst>
                        <a:cxn ang="0">
                          <a:pos x="connsiteX0" y="connsiteY0"/>
                        </a:cxn>
                        <a:cxn ang="0">
                          <a:pos x="connsiteX1" y="connsiteY1"/>
                        </a:cxn>
                      </a:cxnLst>
                      <a:rect l="l" t="t" r="r" b="b"/>
                      <a:pathLst>
                        <a:path w="1041620" h="7951">
                          <a:moveTo>
                            <a:pt x="4" y="314"/>
                          </a:moveTo>
                          <a:lnTo>
                            <a:pt x="1041625" y="314"/>
                          </a:lnTo>
                        </a:path>
                      </a:pathLst>
                    </a:custGeom>
                    <a:noFill/>
                    <a:ln w="7951" cap="flat">
                      <a:solidFill>
                        <a:srgbClr val="808080"/>
                      </a:solidFill>
                      <a:prstDash val="solid"/>
                      <a:miter/>
                    </a:ln>
                  </p:spPr>
                  <p:txBody>
                    <a:bodyPr rtlCol="0" anchor="ctr"/>
                    <a:lstStyle/>
                    <a:p>
                      <a:endParaRPr lang="ja-JP" altLang="en-US" sz="2215"/>
                    </a:p>
                  </p:txBody>
                </p:sp>
              </p:grpSp>
              <p:grpSp>
                <p:nvGrpSpPr>
                  <p:cNvPr id="99" name="グラフィックス 43">
                    <a:extLst>
                      <a:ext uri="{FF2B5EF4-FFF2-40B4-BE49-F238E27FC236}">
                        <a16:creationId xmlns:a16="http://schemas.microsoft.com/office/drawing/2014/main" id="{56602553-0F8B-45F5-AD80-AF72FBD97314}"/>
                      </a:ext>
                    </a:extLst>
                  </p:cNvPr>
                  <p:cNvGrpSpPr/>
                  <p:nvPr/>
                </p:nvGrpSpPr>
                <p:grpSpPr>
                  <a:xfrm>
                    <a:off x="7021583" y="4510982"/>
                    <a:ext cx="1301191" cy="630386"/>
                    <a:chOff x="7021583" y="4510982"/>
                    <a:chExt cx="1301191" cy="630386"/>
                  </a:xfrm>
                  <a:solidFill>
                    <a:srgbClr val="000000"/>
                  </a:solidFill>
                </p:grpSpPr>
                <p:grpSp>
                  <p:nvGrpSpPr>
                    <p:cNvPr id="100" name="グラフィックス 43">
                      <a:extLst>
                        <a:ext uri="{FF2B5EF4-FFF2-40B4-BE49-F238E27FC236}">
                          <a16:creationId xmlns:a16="http://schemas.microsoft.com/office/drawing/2014/main" id="{3041750B-5AB3-43B3-B491-AEBF2AFB2F81}"/>
                        </a:ext>
                      </a:extLst>
                    </p:cNvPr>
                    <p:cNvGrpSpPr/>
                    <p:nvPr/>
                  </p:nvGrpSpPr>
                  <p:grpSpPr>
                    <a:xfrm>
                      <a:off x="7021583" y="4585651"/>
                      <a:ext cx="1301191" cy="555717"/>
                      <a:chOff x="7021583" y="4585651"/>
                      <a:chExt cx="1301191" cy="555717"/>
                    </a:xfrm>
                  </p:grpSpPr>
                  <p:sp>
                    <p:nvSpPr>
                      <p:cNvPr id="101" name="フリーフォーム: 図形 100">
                        <a:extLst>
                          <a:ext uri="{FF2B5EF4-FFF2-40B4-BE49-F238E27FC236}">
                            <a16:creationId xmlns:a16="http://schemas.microsoft.com/office/drawing/2014/main" id="{67941ED3-BDB8-4D9A-B5C1-05BE3EDBBA07}"/>
                          </a:ext>
                        </a:extLst>
                      </p:cNvPr>
                      <p:cNvSpPr/>
                      <p:nvPr/>
                    </p:nvSpPr>
                    <p:spPr>
                      <a:xfrm>
                        <a:off x="7021583" y="4616733"/>
                        <a:ext cx="1225319" cy="524635"/>
                      </a:xfrm>
                      <a:custGeom>
                        <a:avLst/>
                        <a:gdLst>
                          <a:gd name="connsiteX0" fmla="*/ 4 w 1225319"/>
                          <a:gd name="connsiteY0" fmla="*/ 524949 h 524635"/>
                          <a:gd name="connsiteX1" fmla="*/ 273195 w 1225319"/>
                          <a:gd name="connsiteY1" fmla="*/ 402133 h 524635"/>
                          <a:gd name="connsiteX2" fmla="*/ 1225324 w 1225319"/>
                          <a:gd name="connsiteY2" fmla="*/ 314 h 524635"/>
                        </a:gdLst>
                        <a:ahLst/>
                        <a:cxnLst>
                          <a:cxn ang="0">
                            <a:pos x="connsiteX0" y="connsiteY0"/>
                          </a:cxn>
                          <a:cxn ang="0">
                            <a:pos x="connsiteX1" y="connsiteY1"/>
                          </a:cxn>
                          <a:cxn ang="0">
                            <a:pos x="connsiteX2" y="connsiteY2"/>
                          </a:cxn>
                        </a:cxnLst>
                        <a:rect l="l" t="t" r="r" b="b"/>
                        <a:pathLst>
                          <a:path w="1225319" h="524635">
                            <a:moveTo>
                              <a:pt x="4" y="524949"/>
                            </a:moveTo>
                            <a:cubicBezTo>
                              <a:pt x="90196" y="483594"/>
                              <a:pt x="184490" y="441007"/>
                              <a:pt x="273195" y="402133"/>
                            </a:cubicBezTo>
                            <a:cubicBezTo>
                              <a:pt x="585657" y="265188"/>
                              <a:pt x="936509" y="118844"/>
                              <a:pt x="1225324" y="314"/>
                            </a:cubicBezTo>
                          </a:path>
                        </a:pathLst>
                      </a:custGeom>
                      <a:noFill/>
                      <a:ln w="7951" cap="flat">
                        <a:solidFill>
                          <a:srgbClr val="000000"/>
                        </a:solidFill>
                        <a:prstDash val="solid"/>
                        <a:miter/>
                      </a:ln>
                    </p:spPr>
                    <p:txBody>
                      <a:bodyPr rtlCol="0" anchor="ctr"/>
                      <a:lstStyle/>
                      <a:p>
                        <a:endParaRPr lang="ja-JP" altLang="en-US" sz="2215"/>
                      </a:p>
                    </p:txBody>
                  </p:sp>
                  <p:sp>
                    <p:nvSpPr>
                      <p:cNvPr id="102" name="フリーフォーム: 図形 101">
                        <a:extLst>
                          <a:ext uri="{FF2B5EF4-FFF2-40B4-BE49-F238E27FC236}">
                            <a16:creationId xmlns:a16="http://schemas.microsoft.com/office/drawing/2014/main" id="{3C118717-07A3-4DD1-B5CC-F0617EAB6D2D}"/>
                          </a:ext>
                        </a:extLst>
                      </p:cNvPr>
                      <p:cNvSpPr/>
                      <p:nvPr/>
                    </p:nvSpPr>
                    <p:spPr>
                      <a:xfrm>
                        <a:off x="8238642" y="4585651"/>
                        <a:ext cx="84132" cy="55897"/>
                      </a:xfrm>
                      <a:custGeom>
                        <a:avLst/>
                        <a:gdLst>
                          <a:gd name="connsiteX0" fmla="*/ 4 w 84132"/>
                          <a:gd name="connsiteY0" fmla="*/ 4703 h 55897"/>
                          <a:gd name="connsiteX1" fmla="*/ 84137 w 84132"/>
                          <a:gd name="connsiteY1" fmla="*/ 314 h 55897"/>
                          <a:gd name="connsiteX2" fmla="*/ 21107 w 84132"/>
                          <a:gd name="connsiteY2" fmla="*/ 56212 h 55897"/>
                          <a:gd name="connsiteX3" fmla="*/ 4 w 84132"/>
                          <a:gd name="connsiteY3" fmla="*/ 4703 h 55897"/>
                        </a:gdLst>
                        <a:ahLst/>
                        <a:cxnLst>
                          <a:cxn ang="0">
                            <a:pos x="connsiteX0" y="connsiteY0"/>
                          </a:cxn>
                          <a:cxn ang="0">
                            <a:pos x="connsiteX1" y="connsiteY1"/>
                          </a:cxn>
                          <a:cxn ang="0">
                            <a:pos x="connsiteX2" y="connsiteY2"/>
                          </a:cxn>
                          <a:cxn ang="0">
                            <a:pos x="connsiteX3" y="connsiteY3"/>
                          </a:cxn>
                        </a:cxnLst>
                        <a:rect l="l" t="t" r="r" b="b"/>
                        <a:pathLst>
                          <a:path w="84132" h="55897">
                            <a:moveTo>
                              <a:pt x="4" y="4703"/>
                            </a:moveTo>
                            <a:lnTo>
                              <a:pt x="84137" y="314"/>
                            </a:lnTo>
                            <a:lnTo>
                              <a:pt x="21107" y="56212"/>
                            </a:lnTo>
                            <a:lnTo>
                              <a:pt x="4" y="4703"/>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03" name="テキスト ボックス 102">
                      <a:extLst>
                        <a:ext uri="{FF2B5EF4-FFF2-40B4-BE49-F238E27FC236}">
                          <a16:creationId xmlns:a16="http://schemas.microsoft.com/office/drawing/2014/main" id="{6000A6BA-9FBB-448C-8DA9-B71724FDFFE4}"/>
                        </a:ext>
                      </a:extLst>
                    </p:cNvPr>
                    <p:cNvSpPr txBox="1"/>
                    <p:nvPr/>
                  </p:nvSpPr>
                  <p:spPr>
                    <a:xfrm>
                      <a:off x="7723101" y="4510982"/>
                      <a:ext cx="430066"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dct:type</a:t>
                      </a:r>
                    </a:p>
                  </p:txBody>
                </p:sp>
              </p:grpSp>
              <p:grpSp>
                <p:nvGrpSpPr>
                  <p:cNvPr id="104" name="グラフィックス 43">
                    <a:extLst>
                      <a:ext uri="{FF2B5EF4-FFF2-40B4-BE49-F238E27FC236}">
                        <a16:creationId xmlns:a16="http://schemas.microsoft.com/office/drawing/2014/main" id="{5201932F-73C0-4ADE-8A3D-1034AFA2D3F1}"/>
                      </a:ext>
                    </a:extLst>
                  </p:cNvPr>
                  <p:cNvGrpSpPr/>
                  <p:nvPr/>
                </p:nvGrpSpPr>
                <p:grpSpPr>
                  <a:xfrm>
                    <a:off x="8252906" y="4776037"/>
                    <a:ext cx="1129085" cy="500932"/>
                    <a:chOff x="8252906" y="4776037"/>
                    <a:chExt cx="1129085" cy="500932"/>
                  </a:xfrm>
                </p:grpSpPr>
                <p:sp>
                  <p:nvSpPr>
                    <p:cNvPr id="105" name="フリーフォーム: 図形 104">
                      <a:extLst>
                        <a:ext uri="{FF2B5EF4-FFF2-40B4-BE49-F238E27FC236}">
                          <a16:creationId xmlns:a16="http://schemas.microsoft.com/office/drawing/2014/main" id="{219831AB-AE5E-4F99-85CE-22FAFFE788A5}"/>
                        </a:ext>
                      </a:extLst>
                    </p:cNvPr>
                    <p:cNvSpPr/>
                    <p:nvPr/>
                  </p:nvSpPr>
                  <p:spPr>
                    <a:xfrm>
                      <a:off x="8308565" y="4776037"/>
                      <a:ext cx="1073426" cy="500932"/>
                    </a:xfrm>
                    <a:custGeom>
                      <a:avLst/>
                      <a:gdLst>
                        <a:gd name="connsiteX0" fmla="*/ 4 w 1073426"/>
                        <a:gd name="connsiteY0" fmla="*/ 501246 h 500932"/>
                        <a:gd name="connsiteX1" fmla="*/ 4 w 1073426"/>
                        <a:gd name="connsiteY1" fmla="*/ 314 h 500932"/>
                        <a:gd name="connsiteX2" fmla="*/ 1073430 w 1073426"/>
                        <a:gd name="connsiteY2" fmla="*/ 314 h 500932"/>
                        <a:gd name="connsiteX3" fmla="*/ 1073430 w 1073426"/>
                        <a:gd name="connsiteY3" fmla="*/ 501246 h 500932"/>
                        <a:gd name="connsiteX4" fmla="*/ 4 w 1073426"/>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426" h="500932">
                          <a:moveTo>
                            <a:pt x="4" y="501246"/>
                          </a:moveTo>
                          <a:lnTo>
                            <a:pt x="4" y="314"/>
                          </a:lnTo>
                          <a:lnTo>
                            <a:pt x="1073430" y="314"/>
                          </a:lnTo>
                          <a:lnTo>
                            <a:pt x="1073430"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06" name="フリーフォーム: 図形 105">
                      <a:extLst>
                        <a:ext uri="{FF2B5EF4-FFF2-40B4-BE49-F238E27FC236}">
                          <a16:creationId xmlns:a16="http://schemas.microsoft.com/office/drawing/2014/main" id="{62C2F5CA-FC2F-49F1-B3C2-4430E4CCA155}"/>
                        </a:ext>
                      </a:extLst>
                    </p:cNvPr>
                    <p:cNvSpPr/>
                    <p:nvPr/>
                  </p:nvSpPr>
                  <p:spPr>
                    <a:xfrm>
                      <a:off x="8308565" y="4943015"/>
                      <a:ext cx="1073426" cy="7951"/>
                    </a:xfrm>
                    <a:custGeom>
                      <a:avLst/>
                      <a:gdLst>
                        <a:gd name="connsiteX0" fmla="*/ 4 w 1073426"/>
                        <a:gd name="connsiteY0" fmla="*/ 314 h 7951"/>
                        <a:gd name="connsiteX1" fmla="*/ 1073430 w 1073426"/>
                        <a:gd name="connsiteY1" fmla="*/ 314 h 7951"/>
                      </a:gdLst>
                      <a:ahLst/>
                      <a:cxnLst>
                        <a:cxn ang="0">
                          <a:pos x="connsiteX0" y="connsiteY0"/>
                        </a:cxn>
                        <a:cxn ang="0">
                          <a:pos x="connsiteX1" y="connsiteY1"/>
                        </a:cxn>
                      </a:cxnLst>
                      <a:rect l="l" t="t" r="r" b="b"/>
                      <a:pathLst>
                        <a:path w="1073426" h="7951">
                          <a:moveTo>
                            <a:pt x="4" y="314"/>
                          </a:moveTo>
                          <a:lnTo>
                            <a:pt x="1073430" y="314"/>
                          </a:lnTo>
                        </a:path>
                      </a:pathLst>
                    </a:custGeom>
                    <a:noFill/>
                    <a:ln w="7951" cap="flat">
                      <a:solidFill>
                        <a:srgbClr val="808080"/>
                      </a:solidFill>
                      <a:prstDash val="solid"/>
                      <a:miter/>
                    </a:ln>
                  </p:spPr>
                  <p:txBody>
                    <a:bodyPr rtlCol="0" anchor="ctr"/>
                    <a:lstStyle/>
                    <a:p>
                      <a:endParaRPr lang="ja-JP" altLang="en-US" sz="2215"/>
                    </a:p>
                  </p:txBody>
                </p:sp>
                <p:sp>
                  <p:nvSpPr>
                    <p:cNvPr id="107" name="テキスト ボックス 106">
                      <a:extLst>
                        <a:ext uri="{FF2B5EF4-FFF2-40B4-BE49-F238E27FC236}">
                          <a16:creationId xmlns:a16="http://schemas.microsoft.com/office/drawing/2014/main" id="{BCA4866F-6113-46D3-975E-9B2804A8EE31}"/>
                        </a:ext>
                      </a:extLst>
                    </p:cNvPr>
                    <p:cNvSpPr txBox="1"/>
                    <p:nvPr/>
                  </p:nvSpPr>
                  <p:spPr>
                    <a:xfrm>
                      <a:off x="8252906" y="4929100"/>
                      <a:ext cx="111758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dap:Parkes-radio-telescope</a:t>
                      </a:r>
                    </a:p>
                  </p:txBody>
                </p:sp>
                <p:sp>
                  <p:nvSpPr>
                    <p:cNvPr id="108" name="フリーフォーム: 図形 107">
                      <a:extLst>
                        <a:ext uri="{FF2B5EF4-FFF2-40B4-BE49-F238E27FC236}">
                          <a16:creationId xmlns:a16="http://schemas.microsoft.com/office/drawing/2014/main" id="{DD0B072B-6F60-4910-920A-CAD512342D18}"/>
                        </a:ext>
                      </a:extLst>
                    </p:cNvPr>
                    <p:cNvSpPr/>
                    <p:nvPr/>
                  </p:nvSpPr>
                  <p:spPr>
                    <a:xfrm>
                      <a:off x="8308565" y="5109992"/>
                      <a:ext cx="1073426" cy="7951"/>
                    </a:xfrm>
                    <a:custGeom>
                      <a:avLst/>
                      <a:gdLst>
                        <a:gd name="connsiteX0" fmla="*/ 4 w 1073426"/>
                        <a:gd name="connsiteY0" fmla="*/ 314 h 7951"/>
                        <a:gd name="connsiteX1" fmla="*/ 1073430 w 1073426"/>
                        <a:gd name="connsiteY1" fmla="*/ 314 h 7951"/>
                      </a:gdLst>
                      <a:ahLst/>
                      <a:cxnLst>
                        <a:cxn ang="0">
                          <a:pos x="connsiteX0" y="connsiteY0"/>
                        </a:cxn>
                        <a:cxn ang="0">
                          <a:pos x="connsiteX1" y="connsiteY1"/>
                        </a:cxn>
                      </a:cxnLst>
                      <a:rect l="l" t="t" r="r" b="b"/>
                      <a:pathLst>
                        <a:path w="1073426" h="7951">
                          <a:moveTo>
                            <a:pt x="4" y="314"/>
                          </a:moveTo>
                          <a:lnTo>
                            <a:pt x="1073430" y="314"/>
                          </a:lnTo>
                        </a:path>
                      </a:pathLst>
                    </a:custGeom>
                    <a:noFill/>
                    <a:ln w="7951" cap="flat">
                      <a:solidFill>
                        <a:srgbClr val="808080"/>
                      </a:solidFill>
                      <a:prstDash val="solid"/>
                      <a:miter/>
                    </a:ln>
                  </p:spPr>
                  <p:txBody>
                    <a:bodyPr rtlCol="0" anchor="ctr"/>
                    <a:lstStyle/>
                    <a:p>
                      <a:endParaRPr lang="ja-JP" altLang="en-US" sz="2215"/>
                    </a:p>
                  </p:txBody>
                </p:sp>
              </p:grpSp>
              <p:grpSp>
                <p:nvGrpSpPr>
                  <p:cNvPr id="109" name="グラフィックス 43">
                    <a:extLst>
                      <a:ext uri="{FF2B5EF4-FFF2-40B4-BE49-F238E27FC236}">
                        <a16:creationId xmlns:a16="http://schemas.microsoft.com/office/drawing/2014/main" id="{614CF4A5-96E1-4A94-A28D-92A710C3F995}"/>
                      </a:ext>
                    </a:extLst>
                  </p:cNvPr>
                  <p:cNvGrpSpPr/>
                  <p:nvPr/>
                </p:nvGrpSpPr>
                <p:grpSpPr>
                  <a:xfrm>
                    <a:off x="7020486" y="4928632"/>
                    <a:ext cx="1286377" cy="359469"/>
                    <a:chOff x="7020486" y="4928632"/>
                    <a:chExt cx="1286377" cy="359469"/>
                  </a:xfrm>
                  <a:solidFill>
                    <a:srgbClr val="000000"/>
                  </a:solidFill>
                </p:grpSpPr>
                <p:grpSp>
                  <p:nvGrpSpPr>
                    <p:cNvPr id="110" name="グラフィックス 43">
                      <a:extLst>
                        <a:ext uri="{FF2B5EF4-FFF2-40B4-BE49-F238E27FC236}">
                          <a16:creationId xmlns:a16="http://schemas.microsoft.com/office/drawing/2014/main" id="{8413CE60-0930-40AA-9834-5AC42C8EB6FA}"/>
                        </a:ext>
                      </a:extLst>
                    </p:cNvPr>
                    <p:cNvGrpSpPr/>
                    <p:nvPr/>
                  </p:nvGrpSpPr>
                  <p:grpSpPr>
                    <a:xfrm>
                      <a:off x="7020486" y="5087426"/>
                      <a:ext cx="1286377" cy="200675"/>
                      <a:chOff x="7020486" y="5087426"/>
                      <a:chExt cx="1286377" cy="200675"/>
                    </a:xfrm>
                  </p:grpSpPr>
                  <p:sp>
                    <p:nvSpPr>
                      <p:cNvPr id="111" name="フリーフォーム: 図形 110">
                        <a:extLst>
                          <a:ext uri="{FF2B5EF4-FFF2-40B4-BE49-F238E27FC236}">
                            <a16:creationId xmlns:a16="http://schemas.microsoft.com/office/drawing/2014/main" id="{BCC7311B-F725-4B87-A58A-0189D93B503F}"/>
                          </a:ext>
                        </a:extLst>
                      </p:cNvPr>
                      <p:cNvSpPr/>
                      <p:nvPr/>
                    </p:nvSpPr>
                    <p:spPr>
                      <a:xfrm>
                        <a:off x="7020486" y="5115121"/>
                        <a:ext cx="1206610" cy="172980"/>
                      </a:xfrm>
                      <a:custGeom>
                        <a:avLst/>
                        <a:gdLst>
                          <a:gd name="connsiteX0" fmla="*/ 4 w 1206610"/>
                          <a:gd name="connsiteY0" fmla="*/ 173295 h 172980"/>
                          <a:gd name="connsiteX1" fmla="*/ 1206615 w 1206610"/>
                          <a:gd name="connsiteY1" fmla="*/ 314 h 172980"/>
                        </a:gdLst>
                        <a:ahLst/>
                        <a:cxnLst>
                          <a:cxn ang="0">
                            <a:pos x="connsiteX0" y="connsiteY0"/>
                          </a:cxn>
                          <a:cxn ang="0">
                            <a:pos x="connsiteX1" y="connsiteY1"/>
                          </a:cxn>
                        </a:cxnLst>
                        <a:rect l="l" t="t" r="r" b="b"/>
                        <a:pathLst>
                          <a:path w="1206610" h="172980">
                            <a:moveTo>
                              <a:pt x="4" y="173295"/>
                            </a:moveTo>
                            <a:cubicBezTo>
                              <a:pt x="345019" y="123830"/>
                              <a:pt x="825349" y="54971"/>
                              <a:pt x="1206615" y="314"/>
                            </a:cubicBezTo>
                          </a:path>
                        </a:pathLst>
                      </a:custGeom>
                      <a:noFill/>
                      <a:ln w="7951" cap="flat">
                        <a:solidFill>
                          <a:srgbClr val="000000"/>
                        </a:solidFill>
                        <a:prstDash val="solid"/>
                        <a:miter/>
                      </a:ln>
                    </p:spPr>
                    <p:txBody>
                      <a:bodyPr rtlCol="0" anchor="ctr"/>
                      <a:lstStyle/>
                      <a:p>
                        <a:endParaRPr lang="ja-JP" altLang="en-US" sz="2215"/>
                      </a:p>
                    </p:txBody>
                  </p:sp>
                  <p:sp>
                    <p:nvSpPr>
                      <p:cNvPr id="112" name="フリーフォーム: 図形 111">
                        <a:extLst>
                          <a:ext uri="{FF2B5EF4-FFF2-40B4-BE49-F238E27FC236}">
                            <a16:creationId xmlns:a16="http://schemas.microsoft.com/office/drawing/2014/main" id="{4D0F38F9-1F4F-457B-9244-9B362D70D552}"/>
                          </a:ext>
                        </a:extLst>
                      </p:cNvPr>
                      <p:cNvSpPr/>
                      <p:nvPr/>
                    </p:nvSpPr>
                    <p:spPr>
                      <a:xfrm>
                        <a:off x="8224202" y="5087426"/>
                        <a:ext cx="82661" cy="55094"/>
                      </a:xfrm>
                      <a:custGeom>
                        <a:avLst/>
                        <a:gdLst>
                          <a:gd name="connsiteX0" fmla="*/ 4 w 82661"/>
                          <a:gd name="connsiteY0" fmla="*/ 314 h 55094"/>
                          <a:gd name="connsiteX1" fmla="*/ 82666 w 82661"/>
                          <a:gd name="connsiteY1" fmla="*/ 16574 h 55094"/>
                          <a:gd name="connsiteX2" fmla="*/ 7907 w 82661"/>
                          <a:gd name="connsiteY2" fmla="*/ 55409 h 55094"/>
                          <a:gd name="connsiteX3" fmla="*/ 4 w 82661"/>
                          <a:gd name="connsiteY3" fmla="*/ 314 h 55094"/>
                        </a:gdLst>
                        <a:ahLst/>
                        <a:cxnLst>
                          <a:cxn ang="0">
                            <a:pos x="connsiteX0" y="connsiteY0"/>
                          </a:cxn>
                          <a:cxn ang="0">
                            <a:pos x="connsiteX1" y="connsiteY1"/>
                          </a:cxn>
                          <a:cxn ang="0">
                            <a:pos x="connsiteX2" y="connsiteY2"/>
                          </a:cxn>
                          <a:cxn ang="0">
                            <a:pos x="connsiteX3" y="connsiteY3"/>
                          </a:cxn>
                        </a:cxnLst>
                        <a:rect l="l" t="t" r="r" b="b"/>
                        <a:pathLst>
                          <a:path w="82661" h="55094">
                            <a:moveTo>
                              <a:pt x="4" y="314"/>
                            </a:moveTo>
                            <a:lnTo>
                              <a:pt x="82666" y="16574"/>
                            </a:lnTo>
                            <a:lnTo>
                              <a:pt x="7907" y="55409"/>
                            </a:lnTo>
                            <a:lnTo>
                              <a:pt x="4"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13" name="テキスト ボックス 112">
                      <a:extLst>
                        <a:ext uri="{FF2B5EF4-FFF2-40B4-BE49-F238E27FC236}">
                          <a16:creationId xmlns:a16="http://schemas.microsoft.com/office/drawing/2014/main" id="{515904E1-B70F-4610-A134-13DEE85F2038}"/>
                        </a:ext>
                      </a:extLst>
                    </p:cNvPr>
                    <p:cNvSpPr txBox="1"/>
                    <p:nvPr/>
                  </p:nvSpPr>
                  <p:spPr>
                    <a:xfrm>
                      <a:off x="7706370" y="4928632"/>
                      <a:ext cx="501700"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prov:used</a:t>
                      </a:r>
                    </a:p>
                  </p:txBody>
                </p:sp>
              </p:grpSp>
              <p:grpSp>
                <p:nvGrpSpPr>
                  <p:cNvPr id="114" name="グラフィックス 43">
                    <a:extLst>
                      <a:ext uri="{FF2B5EF4-FFF2-40B4-BE49-F238E27FC236}">
                        <a16:creationId xmlns:a16="http://schemas.microsoft.com/office/drawing/2014/main" id="{A9484567-C5BB-4A08-9B1F-4CABE8FD7D08}"/>
                      </a:ext>
                    </a:extLst>
                  </p:cNvPr>
                  <p:cNvGrpSpPr/>
                  <p:nvPr/>
                </p:nvGrpSpPr>
                <p:grpSpPr>
                  <a:xfrm>
                    <a:off x="8559032" y="5428044"/>
                    <a:ext cx="572493" cy="500932"/>
                    <a:chOff x="8559032" y="5428044"/>
                    <a:chExt cx="572493" cy="500932"/>
                  </a:xfrm>
                </p:grpSpPr>
                <p:sp>
                  <p:nvSpPr>
                    <p:cNvPr id="115" name="フリーフォーム: 図形 114">
                      <a:extLst>
                        <a:ext uri="{FF2B5EF4-FFF2-40B4-BE49-F238E27FC236}">
                          <a16:creationId xmlns:a16="http://schemas.microsoft.com/office/drawing/2014/main" id="{7920F3E7-0C8B-44D7-AF1E-94F1DD5196CE}"/>
                        </a:ext>
                      </a:extLst>
                    </p:cNvPr>
                    <p:cNvSpPr/>
                    <p:nvPr/>
                  </p:nvSpPr>
                  <p:spPr>
                    <a:xfrm>
                      <a:off x="8559032" y="5428044"/>
                      <a:ext cx="572493" cy="500932"/>
                    </a:xfrm>
                    <a:custGeom>
                      <a:avLst/>
                      <a:gdLst>
                        <a:gd name="connsiteX0" fmla="*/ 4 w 572493"/>
                        <a:gd name="connsiteY0" fmla="*/ 501246 h 500932"/>
                        <a:gd name="connsiteX1" fmla="*/ 4 w 572493"/>
                        <a:gd name="connsiteY1" fmla="*/ 314 h 500932"/>
                        <a:gd name="connsiteX2" fmla="*/ 572498 w 572493"/>
                        <a:gd name="connsiteY2" fmla="*/ 314 h 500932"/>
                        <a:gd name="connsiteX3" fmla="*/ 572498 w 572493"/>
                        <a:gd name="connsiteY3" fmla="*/ 501246 h 500932"/>
                        <a:gd name="connsiteX4" fmla="*/ 4 w 572493"/>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93" h="500932">
                          <a:moveTo>
                            <a:pt x="4" y="501246"/>
                          </a:moveTo>
                          <a:lnTo>
                            <a:pt x="4" y="314"/>
                          </a:lnTo>
                          <a:lnTo>
                            <a:pt x="572498" y="314"/>
                          </a:lnTo>
                          <a:lnTo>
                            <a:pt x="572498"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16" name="フリーフォーム: 図形 115">
                      <a:extLst>
                        <a:ext uri="{FF2B5EF4-FFF2-40B4-BE49-F238E27FC236}">
                          <a16:creationId xmlns:a16="http://schemas.microsoft.com/office/drawing/2014/main" id="{F65B7A60-1C4A-4F61-9BA1-20F4994CDC6A}"/>
                        </a:ext>
                      </a:extLst>
                    </p:cNvPr>
                    <p:cNvSpPr/>
                    <p:nvPr/>
                  </p:nvSpPr>
                  <p:spPr>
                    <a:xfrm>
                      <a:off x="8559032" y="5595022"/>
                      <a:ext cx="572493" cy="7951"/>
                    </a:xfrm>
                    <a:custGeom>
                      <a:avLst/>
                      <a:gdLst>
                        <a:gd name="connsiteX0" fmla="*/ 4 w 572493"/>
                        <a:gd name="connsiteY0" fmla="*/ 314 h 7951"/>
                        <a:gd name="connsiteX1" fmla="*/ 572498 w 572493"/>
                        <a:gd name="connsiteY1" fmla="*/ 314 h 7951"/>
                      </a:gdLst>
                      <a:ahLst/>
                      <a:cxnLst>
                        <a:cxn ang="0">
                          <a:pos x="connsiteX0" y="connsiteY0"/>
                        </a:cxn>
                        <a:cxn ang="0">
                          <a:pos x="connsiteX1" y="connsiteY1"/>
                        </a:cxn>
                      </a:cxnLst>
                      <a:rect l="l" t="t" r="r" b="b"/>
                      <a:pathLst>
                        <a:path w="572493" h="7951">
                          <a:moveTo>
                            <a:pt x="4" y="314"/>
                          </a:moveTo>
                          <a:lnTo>
                            <a:pt x="572498" y="314"/>
                          </a:lnTo>
                        </a:path>
                      </a:pathLst>
                    </a:custGeom>
                    <a:noFill/>
                    <a:ln w="7951" cap="flat">
                      <a:solidFill>
                        <a:srgbClr val="808080"/>
                      </a:solidFill>
                      <a:prstDash val="solid"/>
                      <a:miter/>
                    </a:ln>
                  </p:spPr>
                  <p:txBody>
                    <a:bodyPr rtlCol="0" anchor="ctr"/>
                    <a:lstStyle/>
                    <a:p>
                      <a:endParaRPr lang="ja-JP" altLang="en-US" sz="2215"/>
                    </a:p>
                  </p:txBody>
                </p:sp>
                <p:sp>
                  <p:nvSpPr>
                    <p:cNvPr id="117" name="テキスト ボックス 116">
                      <a:extLst>
                        <a:ext uri="{FF2B5EF4-FFF2-40B4-BE49-F238E27FC236}">
                          <a16:creationId xmlns:a16="http://schemas.microsoft.com/office/drawing/2014/main" id="{D842F195-C52B-46CA-93C0-C1888F44C1D7}"/>
                        </a:ext>
                      </a:extLst>
                    </p:cNvPr>
                    <p:cNvSpPr txBox="1"/>
                    <p:nvPr/>
                  </p:nvSpPr>
                  <p:spPr>
                    <a:xfrm>
                      <a:off x="8566983" y="5581107"/>
                      <a:ext cx="504227" cy="198693"/>
                    </a:xfrm>
                    <a:prstGeom prst="rect">
                      <a:avLst/>
                    </a:prstGeom>
                    <a:noFill/>
                  </p:spPr>
                  <p:txBody>
                    <a:bodyPr wrap="none" rtlCol="0">
                      <a:spAutoFit/>
                    </a:bodyPr>
                    <a:lstStyle/>
                    <a:p>
                      <a:pPr algn="l"/>
                      <a:r>
                        <a:rPr lang="ja-JP" altLang="en-US" sz="700">
                          <a:solidFill>
                            <a:srgbClr val="000000"/>
                          </a:solidFill>
                          <a:latin typeface="Meiryo UI" panose="020B0604030504040204" pitchFamily="50" charset="-128"/>
                          <a:ea typeface="Meiryo UI" panose="020B0604030504040204" pitchFamily="50" charset="-128"/>
                          <a:cs typeface="Arial"/>
                          <a:sym typeface="Arial"/>
                          <a:rtl val="0"/>
                        </a:rPr>
                        <a:t>dap:ATNF</a:t>
                      </a:r>
                    </a:p>
                  </p:txBody>
                </p:sp>
                <p:sp>
                  <p:nvSpPr>
                    <p:cNvPr id="119" name="フリーフォーム: 図形 118">
                      <a:extLst>
                        <a:ext uri="{FF2B5EF4-FFF2-40B4-BE49-F238E27FC236}">
                          <a16:creationId xmlns:a16="http://schemas.microsoft.com/office/drawing/2014/main" id="{32C14851-858F-4A85-9F11-9C579A628E1C}"/>
                        </a:ext>
                      </a:extLst>
                    </p:cNvPr>
                    <p:cNvSpPr/>
                    <p:nvPr/>
                  </p:nvSpPr>
                  <p:spPr>
                    <a:xfrm>
                      <a:off x="8559032" y="5761999"/>
                      <a:ext cx="572493" cy="7951"/>
                    </a:xfrm>
                    <a:custGeom>
                      <a:avLst/>
                      <a:gdLst>
                        <a:gd name="connsiteX0" fmla="*/ 4 w 572493"/>
                        <a:gd name="connsiteY0" fmla="*/ 314 h 7951"/>
                        <a:gd name="connsiteX1" fmla="*/ 572498 w 572493"/>
                        <a:gd name="connsiteY1" fmla="*/ 314 h 7951"/>
                      </a:gdLst>
                      <a:ahLst/>
                      <a:cxnLst>
                        <a:cxn ang="0">
                          <a:pos x="connsiteX0" y="connsiteY0"/>
                        </a:cxn>
                        <a:cxn ang="0">
                          <a:pos x="connsiteX1" y="connsiteY1"/>
                        </a:cxn>
                      </a:cxnLst>
                      <a:rect l="l" t="t" r="r" b="b"/>
                      <a:pathLst>
                        <a:path w="572493" h="7951">
                          <a:moveTo>
                            <a:pt x="4" y="314"/>
                          </a:moveTo>
                          <a:lnTo>
                            <a:pt x="572498" y="314"/>
                          </a:lnTo>
                        </a:path>
                      </a:pathLst>
                    </a:custGeom>
                    <a:noFill/>
                    <a:ln w="7951" cap="flat">
                      <a:solidFill>
                        <a:srgbClr val="808080"/>
                      </a:solidFill>
                      <a:prstDash val="solid"/>
                      <a:miter/>
                    </a:ln>
                  </p:spPr>
                  <p:txBody>
                    <a:bodyPr rtlCol="0" anchor="ctr"/>
                    <a:lstStyle/>
                    <a:p>
                      <a:endParaRPr lang="ja-JP" altLang="en-US" sz="2215"/>
                    </a:p>
                  </p:txBody>
                </p:sp>
              </p:grpSp>
              <p:grpSp>
                <p:nvGrpSpPr>
                  <p:cNvPr id="120" name="グラフィックス 43">
                    <a:extLst>
                      <a:ext uri="{FF2B5EF4-FFF2-40B4-BE49-F238E27FC236}">
                        <a16:creationId xmlns:a16="http://schemas.microsoft.com/office/drawing/2014/main" id="{72C9E5C0-D081-4EAD-AE4C-F81A81C8B53A}"/>
                      </a:ext>
                    </a:extLst>
                  </p:cNvPr>
                  <p:cNvGrpSpPr/>
                  <p:nvPr/>
                </p:nvGrpSpPr>
                <p:grpSpPr>
                  <a:xfrm>
                    <a:off x="7020486" y="5297184"/>
                    <a:ext cx="1538346" cy="356526"/>
                    <a:chOff x="7020486" y="5297184"/>
                    <a:chExt cx="1538346" cy="356526"/>
                  </a:xfrm>
                  <a:solidFill>
                    <a:srgbClr val="000000"/>
                  </a:solidFill>
                </p:grpSpPr>
                <p:grpSp>
                  <p:nvGrpSpPr>
                    <p:cNvPr id="121" name="グラフィックス 43">
                      <a:extLst>
                        <a:ext uri="{FF2B5EF4-FFF2-40B4-BE49-F238E27FC236}">
                          <a16:creationId xmlns:a16="http://schemas.microsoft.com/office/drawing/2014/main" id="{2FD6BAE6-7997-48B2-A778-075D65EDE261}"/>
                        </a:ext>
                      </a:extLst>
                    </p:cNvPr>
                    <p:cNvGrpSpPr/>
                    <p:nvPr/>
                  </p:nvGrpSpPr>
                  <p:grpSpPr>
                    <a:xfrm>
                      <a:off x="7020486" y="5416913"/>
                      <a:ext cx="1538346" cy="236797"/>
                      <a:chOff x="7020486" y="5416913"/>
                      <a:chExt cx="1538346" cy="236797"/>
                    </a:xfrm>
                  </p:grpSpPr>
                  <p:sp>
                    <p:nvSpPr>
                      <p:cNvPr id="122" name="フリーフォーム: 図形 121">
                        <a:extLst>
                          <a:ext uri="{FF2B5EF4-FFF2-40B4-BE49-F238E27FC236}">
                            <a16:creationId xmlns:a16="http://schemas.microsoft.com/office/drawing/2014/main" id="{2EA5531F-9ED7-46E8-A70A-DDCA6DB52DBB}"/>
                          </a:ext>
                        </a:extLst>
                      </p:cNvPr>
                      <p:cNvSpPr/>
                      <p:nvPr/>
                    </p:nvSpPr>
                    <p:spPr>
                      <a:xfrm>
                        <a:off x="7020486" y="5416913"/>
                        <a:ext cx="1457314" cy="208920"/>
                      </a:xfrm>
                      <a:custGeom>
                        <a:avLst/>
                        <a:gdLst>
                          <a:gd name="connsiteX0" fmla="*/ 4 w 1457314"/>
                          <a:gd name="connsiteY0" fmla="*/ 314 h 208920"/>
                          <a:gd name="connsiteX1" fmla="*/ 1457319 w 1457314"/>
                          <a:gd name="connsiteY1" fmla="*/ 209234 h 208920"/>
                        </a:gdLst>
                        <a:ahLst/>
                        <a:cxnLst>
                          <a:cxn ang="0">
                            <a:pos x="connsiteX0" y="connsiteY0"/>
                          </a:cxn>
                          <a:cxn ang="0">
                            <a:pos x="connsiteX1" y="connsiteY1"/>
                          </a:cxn>
                        </a:cxnLst>
                        <a:rect l="l" t="t" r="r" b="b"/>
                        <a:pathLst>
                          <a:path w="1457314" h="208920">
                            <a:moveTo>
                              <a:pt x="4" y="314"/>
                            </a:moveTo>
                            <a:cubicBezTo>
                              <a:pt x="426591" y="61467"/>
                              <a:pt x="1060040" y="152279"/>
                              <a:pt x="1457319" y="209234"/>
                            </a:cubicBezTo>
                          </a:path>
                        </a:pathLst>
                      </a:custGeom>
                      <a:noFill/>
                      <a:ln w="7951" cap="flat">
                        <a:solidFill>
                          <a:srgbClr val="000000"/>
                        </a:solidFill>
                        <a:prstDash val="solid"/>
                        <a:miter/>
                      </a:ln>
                    </p:spPr>
                    <p:txBody>
                      <a:bodyPr rtlCol="0" anchor="ctr"/>
                      <a:lstStyle/>
                      <a:p>
                        <a:endParaRPr lang="ja-JP" altLang="en-US" sz="2215"/>
                      </a:p>
                    </p:txBody>
                  </p:sp>
                  <p:sp>
                    <p:nvSpPr>
                      <p:cNvPr id="123" name="フリーフォーム: 図形 122">
                        <a:extLst>
                          <a:ext uri="{FF2B5EF4-FFF2-40B4-BE49-F238E27FC236}">
                            <a16:creationId xmlns:a16="http://schemas.microsoft.com/office/drawing/2014/main" id="{4CBDD8AC-0ECB-4548-9E60-EBC4EC5117C5}"/>
                          </a:ext>
                        </a:extLst>
                      </p:cNvPr>
                      <p:cNvSpPr/>
                      <p:nvPr/>
                    </p:nvSpPr>
                    <p:spPr>
                      <a:xfrm>
                        <a:off x="8476171" y="5598616"/>
                        <a:ext cx="82661" cy="55094"/>
                      </a:xfrm>
                      <a:custGeom>
                        <a:avLst/>
                        <a:gdLst>
                          <a:gd name="connsiteX0" fmla="*/ 7908 w 82661"/>
                          <a:gd name="connsiteY0" fmla="*/ 314 h 55094"/>
                          <a:gd name="connsiteX1" fmla="*/ 82666 w 82661"/>
                          <a:gd name="connsiteY1" fmla="*/ 39148 h 55094"/>
                          <a:gd name="connsiteX2" fmla="*/ 4 w 82661"/>
                          <a:gd name="connsiteY2" fmla="*/ 55409 h 55094"/>
                          <a:gd name="connsiteX3" fmla="*/ 7908 w 82661"/>
                          <a:gd name="connsiteY3" fmla="*/ 314 h 55094"/>
                        </a:gdLst>
                        <a:ahLst/>
                        <a:cxnLst>
                          <a:cxn ang="0">
                            <a:pos x="connsiteX0" y="connsiteY0"/>
                          </a:cxn>
                          <a:cxn ang="0">
                            <a:pos x="connsiteX1" y="connsiteY1"/>
                          </a:cxn>
                          <a:cxn ang="0">
                            <a:pos x="connsiteX2" y="connsiteY2"/>
                          </a:cxn>
                          <a:cxn ang="0">
                            <a:pos x="connsiteX3" y="connsiteY3"/>
                          </a:cxn>
                        </a:cxnLst>
                        <a:rect l="l" t="t" r="r" b="b"/>
                        <a:pathLst>
                          <a:path w="82661" h="55094">
                            <a:moveTo>
                              <a:pt x="7908" y="314"/>
                            </a:moveTo>
                            <a:lnTo>
                              <a:pt x="82666" y="39148"/>
                            </a:lnTo>
                            <a:lnTo>
                              <a:pt x="4" y="55409"/>
                            </a:lnTo>
                            <a:lnTo>
                              <a:pt x="7908"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24" name="テキスト ボックス 123">
                      <a:extLst>
                        <a:ext uri="{FF2B5EF4-FFF2-40B4-BE49-F238E27FC236}">
                          <a16:creationId xmlns:a16="http://schemas.microsoft.com/office/drawing/2014/main" id="{7C7898D0-79D6-4FB8-8A56-BED8F32BDC21}"/>
                        </a:ext>
                      </a:extLst>
                    </p:cNvPr>
                    <p:cNvSpPr txBox="1"/>
                    <p:nvPr/>
                  </p:nvSpPr>
                  <p:spPr>
                    <a:xfrm>
                      <a:off x="7405357" y="5297184"/>
                      <a:ext cx="879408" cy="171297"/>
                    </a:xfrm>
                    <a:prstGeom prst="rect">
                      <a:avLst/>
                    </a:prstGeom>
                    <a:noFill/>
                  </p:spPr>
                  <p:txBody>
                    <a:bodyPr wrap="none" rtlCol="0">
                      <a:spAutoFit/>
                    </a:bodyPr>
                    <a:lstStyle/>
                    <a:p>
                      <a:pPr algn="l"/>
                      <a:r>
                        <a:rPr lang="ja-JP" altLang="en-US" sz="770">
                          <a:solidFill>
                            <a:srgbClr val="000000"/>
                          </a:solidFill>
                          <a:latin typeface="Arial"/>
                          <a:cs typeface="Arial"/>
                          <a:sym typeface="Arial"/>
                          <a:rtl val="0"/>
                        </a:rPr>
                        <a:t>prov:wasInformedBy</a:t>
                      </a:r>
                    </a:p>
                  </p:txBody>
                </p:sp>
              </p:grpSp>
              <p:grpSp>
                <p:nvGrpSpPr>
                  <p:cNvPr id="125" name="グラフィックス 43">
                    <a:extLst>
                      <a:ext uri="{FF2B5EF4-FFF2-40B4-BE49-F238E27FC236}">
                        <a16:creationId xmlns:a16="http://schemas.microsoft.com/office/drawing/2014/main" id="{92BA4BC1-025F-481D-86BB-8D994D1FCC90}"/>
                      </a:ext>
                    </a:extLst>
                  </p:cNvPr>
                  <p:cNvGrpSpPr/>
                  <p:nvPr/>
                </p:nvGrpSpPr>
                <p:grpSpPr>
                  <a:xfrm>
                    <a:off x="8128071" y="6080051"/>
                    <a:ext cx="1483512" cy="500932"/>
                    <a:chOff x="8128071" y="6080051"/>
                    <a:chExt cx="1483512" cy="500932"/>
                  </a:xfrm>
                </p:grpSpPr>
                <p:sp>
                  <p:nvSpPr>
                    <p:cNvPr id="126" name="フリーフォーム: 図形 125">
                      <a:extLst>
                        <a:ext uri="{FF2B5EF4-FFF2-40B4-BE49-F238E27FC236}">
                          <a16:creationId xmlns:a16="http://schemas.microsoft.com/office/drawing/2014/main" id="{D47869D1-0618-4981-B175-E77B9B710DBF}"/>
                        </a:ext>
                      </a:extLst>
                    </p:cNvPr>
                    <p:cNvSpPr/>
                    <p:nvPr/>
                  </p:nvSpPr>
                  <p:spPr>
                    <a:xfrm>
                      <a:off x="8169418" y="6080051"/>
                      <a:ext cx="1351721" cy="500932"/>
                    </a:xfrm>
                    <a:custGeom>
                      <a:avLst/>
                      <a:gdLst>
                        <a:gd name="connsiteX0" fmla="*/ 4 w 1351721"/>
                        <a:gd name="connsiteY0" fmla="*/ 501246 h 500932"/>
                        <a:gd name="connsiteX1" fmla="*/ 4 w 1351721"/>
                        <a:gd name="connsiteY1" fmla="*/ 314 h 500932"/>
                        <a:gd name="connsiteX2" fmla="*/ 1351726 w 1351721"/>
                        <a:gd name="connsiteY2" fmla="*/ 314 h 500932"/>
                        <a:gd name="connsiteX3" fmla="*/ 1351726 w 1351721"/>
                        <a:gd name="connsiteY3" fmla="*/ 501246 h 500932"/>
                        <a:gd name="connsiteX4" fmla="*/ 4 w 1351721"/>
                        <a:gd name="connsiteY4" fmla="*/ 501246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21" h="500932">
                          <a:moveTo>
                            <a:pt x="4" y="501246"/>
                          </a:moveTo>
                          <a:lnTo>
                            <a:pt x="4" y="314"/>
                          </a:lnTo>
                          <a:lnTo>
                            <a:pt x="1351726" y="314"/>
                          </a:lnTo>
                          <a:lnTo>
                            <a:pt x="1351726" y="501246"/>
                          </a:lnTo>
                          <a:lnTo>
                            <a:pt x="4" y="501246"/>
                          </a:lnTo>
                          <a:close/>
                        </a:path>
                      </a:pathLst>
                    </a:custGeom>
                    <a:solidFill>
                      <a:srgbClr val="EDFFE6"/>
                    </a:solidFill>
                    <a:ln w="7951" cap="flat">
                      <a:solidFill>
                        <a:srgbClr val="808080"/>
                      </a:solidFill>
                      <a:prstDash val="solid"/>
                      <a:miter/>
                    </a:ln>
                  </p:spPr>
                  <p:txBody>
                    <a:bodyPr rtlCol="0" anchor="ctr"/>
                    <a:lstStyle/>
                    <a:p>
                      <a:endParaRPr lang="ja-JP" altLang="en-US" sz="2215"/>
                    </a:p>
                  </p:txBody>
                </p:sp>
                <p:sp>
                  <p:nvSpPr>
                    <p:cNvPr id="127" name="フリーフォーム: 図形 126">
                      <a:extLst>
                        <a:ext uri="{FF2B5EF4-FFF2-40B4-BE49-F238E27FC236}">
                          <a16:creationId xmlns:a16="http://schemas.microsoft.com/office/drawing/2014/main" id="{5847DEFA-7183-4250-B9E7-F2287EEC930E}"/>
                        </a:ext>
                      </a:extLst>
                    </p:cNvPr>
                    <p:cNvSpPr/>
                    <p:nvPr/>
                  </p:nvSpPr>
                  <p:spPr>
                    <a:xfrm>
                      <a:off x="8169418" y="6247029"/>
                      <a:ext cx="1351721" cy="7951"/>
                    </a:xfrm>
                    <a:custGeom>
                      <a:avLst/>
                      <a:gdLst>
                        <a:gd name="connsiteX0" fmla="*/ 4 w 1351721"/>
                        <a:gd name="connsiteY0" fmla="*/ 314 h 7951"/>
                        <a:gd name="connsiteX1" fmla="*/ 1351726 w 1351721"/>
                        <a:gd name="connsiteY1" fmla="*/ 314 h 7951"/>
                      </a:gdLst>
                      <a:ahLst/>
                      <a:cxnLst>
                        <a:cxn ang="0">
                          <a:pos x="connsiteX0" y="connsiteY0"/>
                        </a:cxn>
                        <a:cxn ang="0">
                          <a:pos x="connsiteX1" y="connsiteY1"/>
                        </a:cxn>
                      </a:cxnLst>
                      <a:rect l="l" t="t" r="r" b="b"/>
                      <a:pathLst>
                        <a:path w="1351721" h="7951">
                          <a:moveTo>
                            <a:pt x="4" y="314"/>
                          </a:moveTo>
                          <a:lnTo>
                            <a:pt x="1351726" y="314"/>
                          </a:lnTo>
                        </a:path>
                      </a:pathLst>
                    </a:custGeom>
                    <a:noFill/>
                    <a:ln w="7951" cap="flat">
                      <a:solidFill>
                        <a:srgbClr val="808080"/>
                      </a:solidFill>
                      <a:prstDash val="solid"/>
                      <a:miter/>
                    </a:ln>
                  </p:spPr>
                  <p:txBody>
                    <a:bodyPr rtlCol="0" anchor="ctr"/>
                    <a:lstStyle/>
                    <a:p>
                      <a:endParaRPr lang="ja-JP" altLang="en-US" sz="2215"/>
                    </a:p>
                  </p:txBody>
                </p:sp>
                <p:sp>
                  <p:nvSpPr>
                    <p:cNvPr id="128" name="テキスト ボックス 127">
                      <a:extLst>
                        <a:ext uri="{FF2B5EF4-FFF2-40B4-BE49-F238E27FC236}">
                          <a16:creationId xmlns:a16="http://schemas.microsoft.com/office/drawing/2014/main" id="{07463475-830F-4E81-961A-34CF1E29F329}"/>
                        </a:ext>
                      </a:extLst>
                    </p:cNvPr>
                    <p:cNvSpPr txBox="1"/>
                    <p:nvPr/>
                  </p:nvSpPr>
                  <p:spPr>
                    <a:xfrm>
                      <a:off x="8128071" y="6231279"/>
                      <a:ext cx="1483512" cy="198693"/>
                    </a:xfrm>
                    <a:prstGeom prst="rect">
                      <a:avLst/>
                    </a:prstGeom>
                    <a:noFill/>
                  </p:spPr>
                  <p:txBody>
                    <a:bodyPr wrap="none" rtlCol="0">
                      <a:spAutoFit/>
                    </a:bodyPr>
                    <a:lstStyle/>
                    <a:p>
                      <a:pPr algn="l"/>
                      <a:r>
                        <a:rPr lang="ja-JP" altLang="en-US" sz="700" dirty="0">
                          <a:solidFill>
                            <a:srgbClr val="000000"/>
                          </a:solidFill>
                          <a:latin typeface="Meiryo UI" panose="020B0604030504040204" pitchFamily="50" charset="-128"/>
                          <a:ea typeface="Meiryo UI" panose="020B0604030504040204" pitchFamily="50" charset="-128"/>
                          <a:cs typeface="Arial"/>
                          <a:sym typeface="Arial"/>
                          <a:rtl val="0"/>
                        </a:rPr>
                        <a:t>doi.org:...j.1365-2966.2006.10100.x</a:t>
                      </a:r>
                    </a:p>
                  </p:txBody>
                </p:sp>
                <p:sp>
                  <p:nvSpPr>
                    <p:cNvPr id="129" name="フリーフォーム: 図形 128">
                      <a:extLst>
                        <a:ext uri="{FF2B5EF4-FFF2-40B4-BE49-F238E27FC236}">
                          <a16:creationId xmlns:a16="http://schemas.microsoft.com/office/drawing/2014/main" id="{A5721DAD-4A02-4F75-9B56-00AAD6C0B449}"/>
                        </a:ext>
                      </a:extLst>
                    </p:cNvPr>
                    <p:cNvSpPr/>
                    <p:nvPr/>
                  </p:nvSpPr>
                  <p:spPr>
                    <a:xfrm>
                      <a:off x="8169418" y="6414006"/>
                      <a:ext cx="1351721" cy="7951"/>
                    </a:xfrm>
                    <a:custGeom>
                      <a:avLst/>
                      <a:gdLst>
                        <a:gd name="connsiteX0" fmla="*/ 4 w 1351721"/>
                        <a:gd name="connsiteY0" fmla="*/ 314 h 7951"/>
                        <a:gd name="connsiteX1" fmla="*/ 1351726 w 1351721"/>
                        <a:gd name="connsiteY1" fmla="*/ 314 h 7951"/>
                      </a:gdLst>
                      <a:ahLst/>
                      <a:cxnLst>
                        <a:cxn ang="0">
                          <a:pos x="connsiteX0" y="connsiteY0"/>
                        </a:cxn>
                        <a:cxn ang="0">
                          <a:pos x="connsiteX1" y="connsiteY1"/>
                        </a:cxn>
                      </a:cxnLst>
                      <a:rect l="l" t="t" r="r" b="b"/>
                      <a:pathLst>
                        <a:path w="1351721" h="7951">
                          <a:moveTo>
                            <a:pt x="4" y="314"/>
                          </a:moveTo>
                          <a:lnTo>
                            <a:pt x="1351726" y="314"/>
                          </a:lnTo>
                        </a:path>
                      </a:pathLst>
                    </a:custGeom>
                    <a:noFill/>
                    <a:ln w="7951" cap="flat">
                      <a:solidFill>
                        <a:srgbClr val="808080"/>
                      </a:solidFill>
                      <a:prstDash val="solid"/>
                      <a:miter/>
                    </a:ln>
                  </p:spPr>
                  <p:txBody>
                    <a:bodyPr rtlCol="0" anchor="ctr"/>
                    <a:lstStyle/>
                    <a:p>
                      <a:endParaRPr lang="ja-JP" altLang="en-US" sz="2215"/>
                    </a:p>
                  </p:txBody>
                </p:sp>
              </p:grpSp>
              <p:grpSp>
                <p:nvGrpSpPr>
                  <p:cNvPr id="130" name="グラフィックス 43">
                    <a:extLst>
                      <a:ext uri="{FF2B5EF4-FFF2-40B4-BE49-F238E27FC236}">
                        <a16:creationId xmlns:a16="http://schemas.microsoft.com/office/drawing/2014/main" id="{A1BB0280-F4FA-487D-86D0-AC03C31E67AD}"/>
                      </a:ext>
                    </a:extLst>
                  </p:cNvPr>
                  <p:cNvGrpSpPr/>
                  <p:nvPr/>
                </p:nvGrpSpPr>
                <p:grpSpPr>
                  <a:xfrm>
                    <a:off x="7021138" y="5553950"/>
                    <a:ext cx="1255339" cy="525536"/>
                    <a:chOff x="7021138" y="5553950"/>
                    <a:chExt cx="1255339" cy="525536"/>
                  </a:xfrm>
                  <a:solidFill>
                    <a:srgbClr val="000000"/>
                  </a:solidFill>
                </p:grpSpPr>
                <p:grpSp>
                  <p:nvGrpSpPr>
                    <p:cNvPr id="131" name="グラフィックス 43">
                      <a:extLst>
                        <a:ext uri="{FF2B5EF4-FFF2-40B4-BE49-F238E27FC236}">
                          <a16:creationId xmlns:a16="http://schemas.microsoft.com/office/drawing/2014/main" id="{AFC8E48E-8012-4EDE-A0B1-D50457686FEB}"/>
                        </a:ext>
                      </a:extLst>
                    </p:cNvPr>
                    <p:cNvGrpSpPr/>
                    <p:nvPr/>
                  </p:nvGrpSpPr>
                  <p:grpSpPr>
                    <a:xfrm>
                      <a:off x="7021138" y="5569546"/>
                      <a:ext cx="1191073" cy="509940"/>
                      <a:chOff x="7021138" y="5569546"/>
                      <a:chExt cx="1191073" cy="509940"/>
                    </a:xfrm>
                  </p:grpSpPr>
                  <p:sp>
                    <p:nvSpPr>
                      <p:cNvPr id="132" name="フリーフォーム: 図形 131">
                        <a:extLst>
                          <a:ext uri="{FF2B5EF4-FFF2-40B4-BE49-F238E27FC236}">
                            <a16:creationId xmlns:a16="http://schemas.microsoft.com/office/drawing/2014/main" id="{FBC28B98-E06C-46BD-B20E-65BF8C634D23}"/>
                          </a:ext>
                        </a:extLst>
                      </p:cNvPr>
                      <p:cNvSpPr/>
                      <p:nvPr/>
                    </p:nvSpPr>
                    <p:spPr>
                      <a:xfrm>
                        <a:off x="7021138" y="5569546"/>
                        <a:ext cx="1117181" cy="479984"/>
                      </a:xfrm>
                      <a:custGeom>
                        <a:avLst/>
                        <a:gdLst>
                          <a:gd name="connsiteX0" fmla="*/ 4 w 1117181"/>
                          <a:gd name="connsiteY0" fmla="*/ 314 h 479984"/>
                          <a:gd name="connsiteX1" fmla="*/ 273640 w 1117181"/>
                          <a:gd name="connsiteY1" fmla="*/ 125181 h 479984"/>
                          <a:gd name="connsiteX2" fmla="*/ 1117186 w 1117181"/>
                          <a:gd name="connsiteY2" fmla="*/ 480299 h 479984"/>
                        </a:gdLst>
                        <a:ahLst/>
                        <a:cxnLst>
                          <a:cxn ang="0">
                            <a:pos x="connsiteX0" y="connsiteY0"/>
                          </a:cxn>
                          <a:cxn ang="0">
                            <a:pos x="connsiteX1" y="connsiteY1"/>
                          </a:cxn>
                          <a:cxn ang="0">
                            <a:pos x="connsiteX2" y="connsiteY2"/>
                          </a:cxn>
                        </a:cxnLst>
                        <a:rect l="l" t="t" r="r" b="b"/>
                        <a:pathLst>
                          <a:path w="1117181" h="479984">
                            <a:moveTo>
                              <a:pt x="4" y="314"/>
                            </a:moveTo>
                            <a:cubicBezTo>
                              <a:pt x="90235" y="42591"/>
                              <a:pt x="184657" y="85934"/>
                              <a:pt x="273640" y="125181"/>
                            </a:cubicBezTo>
                            <a:cubicBezTo>
                              <a:pt x="547396" y="245917"/>
                              <a:pt x="851398" y="372294"/>
                              <a:pt x="1117186" y="480299"/>
                            </a:cubicBezTo>
                          </a:path>
                        </a:pathLst>
                      </a:custGeom>
                      <a:noFill/>
                      <a:ln w="7951" cap="flat">
                        <a:solidFill>
                          <a:srgbClr val="000000"/>
                        </a:solidFill>
                        <a:prstDash val="solid"/>
                        <a:miter/>
                      </a:ln>
                    </p:spPr>
                    <p:txBody>
                      <a:bodyPr rtlCol="0" anchor="ctr"/>
                      <a:lstStyle/>
                      <a:p>
                        <a:endParaRPr lang="ja-JP" altLang="en-US" sz="2215"/>
                      </a:p>
                    </p:txBody>
                  </p:sp>
                  <p:sp>
                    <p:nvSpPr>
                      <p:cNvPr id="133" name="フリーフォーム: 図形 132">
                        <a:extLst>
                          <a:ext uri="{FF2B5EF4-FFF2-40B4-BE49-F238E27FC236}">
                            <a16:creationId xmlns:a16="http://schemas.microsoft.com/office/drawing/2014/main" id="{9254E5EA-9E33-408D-B4EF-184B6A15508F}"/>
                          </a:ext>
                        </a:extLst>
                      </p:cNvPr>
                      <p:cNvSpPr/>
                      <p:nvPr/>
                    </p:nvSpPr>
                    <p:spPr>
                      <a:xfrm>
                        <a:off x="8128071" y="6023823"/>
                        <a:ext cx="84140" cy="55663"/>
                      </a:xfrm>
                      <a:custGeom>
                        <a:avLst/>
                        <a:gdLst>
                          <a:gd name="connsiteX0" fmla="*/ 20908 w 84140"/>
                          <a:gd name="connsiteY0" fmla="*/ 314 h 55663"/>
                          <a:gd name="connsiteX1" fmla="*/ 84145 w 84140"/>
                          <a:gd name="connsiteY1" fmla="*/ 55978 h 55663"/>
                          <a:gd name="connsiteX2" fmla="*/ 4 w 84140"/>
                          <a:gd name="connsiteY2" fmla="*/ 51896 h 55663"/>
                          <a:gd name="connsiteX3" fmla="*/ 20908 w 84140"/>
                          <a:gd name="connsiteY3" fmla="*/ 314 h 55663"/>
                        </a:gdLst>
                        <a:ahLst/>
                        <a:cxnLst>
                          <a:cxn ang="0">
                            <a:pos x="connsiteX0" y="connsiteY0"/>
                          </a:cxn>
                          <a:cxn ang="0">
                            <a:pos x="connsiteX1" y="connsiteY1"/>
                          </a:cxn>
                          <a:cxn ang="0">
                            <a:pos x="connsiteX2" y="connsiteY2"/>
                          </a:cxn>
                          <a:cxn ang="0">
                            <a:pos x="connsiteX3" y="connsiteY3"/>
                          </a:cxn>
                        </a:cxnLst>
                        <a:rect l="l" t="t" r="r" b="b"/>
                        <a:pathLst>
                          <a:path w="84140" h="55663">
                            <a:moveTo>
                              <a:pt x="20908" y="314"/>
                            </a:moveTo>
                            <a:lnTo>
                              <a:pt x="84145" y="55978"/>
                            </a:lnTo>
                            <a:lnTo>
                              <a:pt x="4" y="51896"/>
                            </a:lnTo>
                            <a:lnTo>
                              <a:pt x="20908" y="314"/>
                            </a:lnTo>
                            <a:close/>
                          </a:path>
                        </a:pathLst>
                      </a:custGeom>
                      <a:solidFill>
                        <a:srgbClr val="000000"/>
                      </a:solidFill>
                      <a:ln w="7951" cap="flat">
                        <a:solidFill>
                          <a:srgbClr val="000000"/>
                        </a:solidFill>
                        <a:prstDash val="solid"/>
                        <a:miter/>
                      </a:ln>
                    </p:spPr>
                    <p:txBody>
                      <a:bodyPr rtlCol="0" anchor="ctr"/>
                      <a:lstStyle/>
                      <a:p>
                        <a:endParaRPr lang="ja-JP" altLang="en-US" sz="2215"/>
                      </a:p>
                    </p:txBody>
                  </p:sp>
                </p:grpSp>
                <p:sp>
                  <p:nvSpPr>
                    <p:cNvPr id="134" name="テキスト ボックス 133">
                      <a:extLst>
                        <a:ext uri="{FF2B5EF4-FFF2-40B4-BE49-F238E27FC236}">
                          <a16:creationId xmlns:a16="http://schemas.microsoft.com/office/drawing/2014/main" id="{210C20E1-74A5-4ECC-A5EF-0DC549A91D5F}"/>
                        </a:ext>
                      </a:extLst>
                    </p:cNvPr>
                    <p:cNvSpPr txBox="1"/>
                    <p:nvPr/>
                  </p:nvSpPr>
                  <p:spPr>
                    <a:xfrm>
                      <a:off x="7684909" y="5553950"/>
                      <a:ext cx="591568" cy="171297"/>
                    </a:xfrm>
                    <a:prstGeom prst="rect">
                      <a:avLst/>
                    </a:prstGeom>
                    <a:noFill/>
                  </p:spPr>
                  <p:txBody>
                    <a:bodyPr wrap="none" rtlCol="0">
                      <a:spAutoFit/>
                    </a:bodyPr>
                    <a:lstStyle/>
                    <a:p>
                      <a:pPr algn="l"/>
                      <a:r>
                        <a:rPr lang="ja-JP" altLang="en-US" sz="770" dirty="0">
                          <a:solidFill>
                            <a:srgbClr val="000000"/>
                          </a:solidFill>
                          <a:latin typeface="Arial"/>
                          <a:cs typeface="Arial"/>
                          <a:sym typeface="Arial"/>
                          <a:rtl val="0"/>
                        </a:rPr>
                        <a:t>rdfs:seeAlso</a:t>
                      </a:r>
                    </a:p>
                  </p:txBody>
                </p:sp>
              </p:grpSp>
            </p:grpSp>
            <p:sp>
              <p:nvSpPr>
                <p:cNvPr id="53" name="正方形/長方形 52">
                  <a:extLst>
                    <a:ext uri="{FF2B5EF4-FFF2-40B4-BE49-F238E27FC236}">
                      <a16:creationId xmlns:a16="http://schemas.microsoft.com/office/drawing/2014/main" id="{3037E07F-3447-42DE-B810-5417BD551578}"/>
                    </a:ext>
                  </a:extLst>
                </p:cNvPr>
                <p:cNvSpPr/>
                <p:nvPr/>
              </p:nvSpPr>
              <p:spPr>
                <a:xfrm>
                  <a:off x="5017064" y="4859521"/>
                  <a:ext cx="912033" cy="150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CD0C6B7F-B2B1-4C95-BC2B-5AD692D38555}"/>
                    </a:ext>
                  </a:extLst>
                </p:cNvPr>
                <p:cNvSpPr txBox="1"/>
                <p:nvPr/>
              </p:nvSpPr>
              <p:spPr>
                <a:xfrm>
                  <a:off x="4057667" y="4430045"/>
                  <a:ext cx="807020"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データセット１</a:t>
                  </a:r>
                  <a:endParaRPr lang="en-US" altLang="ja-JP" sz="1001"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FDC62722-3496-44FB-9443-77B8DE23216B}"/>
                    </a:ext>
                  </a:extLst>
                </p:cNvPr>
                <p:cNvSpPr txBox="1"/>
                <p:nvPr/>
              </p:nvSpPr>
              <p:spPr>
                <a:xfrm>
                  <a:off x="8428397" y="3924960"/>
                  <a:ext cx="807020" cy="200159"/>
                </a:xfrm>
                <a:prstGeom prst="rect">
                  <a:avLst/>
                </a:prstGeom>
                <a:noFill/>
              </p:spPr>
              <p:txBody>
                <a:bodyPr wrap="square">
                  <a:spAutoFit/>
                </a:bodyPr>
                <a:lstStyle/>
                <a:p>
                  <a:pPr algn="ctr"/>
                  <a:r>
                    <a:rPr lang="ja-JP" altLang="en-US" sz="1001">
                      <a:latin typeface="Meiryo UI" panose="020B0604030504040204" pitchFamily="50" charset="-128"/>
                      <a:ea typeface="Meiryo UI" panose="020B0604030504040204" pitchFamily="50" charset="-128"/>
                    </a:rPr>
                    <a:t>「観測」</a:t>
                  </a:r>
                  <a:endParaRPr lang="en-US" altLang="ja-JP" sz="1001" dirty="0">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539D8BCE-876E-488E-8509-5921694201A3}"/>
                    </a:ext>
                  </a:extLst>
                </p:cNvPr>
                <p:cNvSpPr txBox="1"/>
                <p:nvPr/>
              </p:nvSpPr>
              <p:spPr>
                <a:xfrm>
                  <a:off x="8547388" y="4591869"/>
                  <a:ext cx="569038"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設備</a:t>
                  </a:r>
                  <a:r>
                    <a:rPr lang="en-US" altLang="ja-JP" sz="1001" dirty="0">
                      <a:latin typeface="Meiryo UI" panose="020B0604030504040204" pitchFamily="50" charset="-128"/>
                      <a:ea typeface="Meiryo UI" panose="020B0604030504040204" pitchFamily="50" charset="-128"/>
                    </a:rPr>
                    <a:t>1</a:t>
                  </a:r>
                </a:p>
              </p:txBody>
            </p:sp>
            <p:sp>
              <p:nvSpPr>
                <p:cNvPr id="49" name="テキスト ボックス 48">
                  <a:extLst>
                    <a:ext uri="{FF2B5EF4-FFF2-40B4-BE49-F238E27FC236}">
                      <a16:creationId xmlns:a16="http://schemas.microsoft.com/office/drawing/2014/main" id="{E1555D58-E6BD-46C5-8015-C32139446B57}"/>
                    </a:ext>
                  </a:extLst>
                </p:cNvPr>
                <p:cNvSpPr txBox="1"/>
                <p:nvPr/>
              </p:nvSpPr>
              <p:spPr>
                <a:xfrm>
                  <a:off x="8451716" y="5904158"/>
                  <a:ext cx="760381" cy="244672"/>
                </a:xfrm>
                <a:prstGeom prst="rect">
                  <a:avLst/>
                </a:prstGeom>
                <a:noFill/>
              </p:spPr>
              <p:txBody>
                <a:bodyPr wrap="square">
                  <a:spAutoFit/>
                </a:bodyPr>
                <a:lstStyle/>
                <a:p>
                  <a:pPr algn="ctr"/>
                  <a:r>
                    <a:rPr lang="en-US" altLang="ja-JP" sz="1001" dirty="0">
                      <a:latin typeface="Meiryo UI" panose="020B0604030504040204" pitchFamily="50" charset="-128"/>
                      <a:ea typeface="Meiryo UI" panose="020B0604030504040204" pitchFamily="50" charset="-128"/>
                    </a:rPr>
                    <a:t>WEB</a:t>
                  </a:r>
                  <a:r>
                    <a:rPr lang="ja-JP" altLang="en-US" sz="1001" dirty="0">
                      <a:latin typeface="Meiryo UI" panose="020B0604030504040204" pitchFamily="50" charset="-128"/>
                      <a:ea typeface="Meiryo UI" panose="020B0604030504040204" pitchFamily="50" charset="-128"/>
                    </a:rPr>
                    <a:t>ページ２</a:t>
                  </a:r>
                  <a:endParaRPr lang="en-US" altLang="ja-JP" sz="1001" dirty="0">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349B3D74-10D7-4555-A229-9CA0189E0DEB}"/>
                    </a:ext>
                  </a:extLst>
                </p:cNvPr>
                <p:cNvSpPr txBox="1"/>
                <p:nvPr/>
              </p:nvSpPr>
              <p:spPr>
                <a:xfrm>
                  <a:off x="4835133" y="4471017"/>
                  <a:ext cx="1206947"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のランディングページは</a:t>
                  </a:r>
                  <a:endParaRPr lang="en-US" altLang="ja-JP" sz="1001"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A3C5E90C-29F3-45CD-8037-ABEAE4CDFB4A}"/>
                    </a:ext>
                  </a:extLst>
                </p:cNvPr>
                <p:cNvSpPr txBox="1"/>
                <p:nvPr/>
              </p:nvSpPr>
              <p:spPr>
                <a:xfrm>
                  <a:off x="4820895" y="5150382"/>
                  <a:ext cx="1093198" cy="200159"/>
                </a:xfrm>
                <a:prstGeom prst="rect">
                  <a:avLst/>
                </a:prstGeom>
                <a:noFill/>
              </p:spPr>
              <p:txBody>
                <a:bodyPr wrap="square">
                  <a:spAutoFit/>
                </a:bodyPr>
                <a:lstStyle/>
                <a:p>
                  <a:pPr algn="ctr"/>
                  <a:r>
                    <a:rPr lang="ja-JP" altLang="en-US" sz="1001">
                      <a:latin typeface="Meiryo UI" panose="020B0604030504040204" pitchFamily="50" charset="-128"/>
                      <a:ea typeface="Meiryo UI" panose="020B0604030504040204" pitchFamily="50" charset="-128"/>
                    </a:rPr>
                    <a:t>が生成された</a:t>
                  </a:r>
                  <a:endParaRPr lang="en-US" altLang="ja-JP" sz="1001"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F97CF46E-0E9E-4C26-A63E-213F4F412003}"/>
                    </a:ext>
                  </a:extLst>
                </p:cNvPr>
                <p:cNvSpPr txBox="1"/>
                <p:nvPr/>
              </p:nvSpPr>
              <p:spPr>
                <a:xfrm>
                  <a:off x="7673447" y="4374799"/>
                  <a:ext cx="559648"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のタイプは</a:t>
                  </a:r>
                  <a:endParaRPr lang="en-US" altLang="ja-JP" sz="1001"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9EF9F041-2A5B-4DAC-B0A4-17EB2C1044EA}"/>
                    </a:ext>
                  </a:extLst>
                </p:cNvPr>
                <p:cNvSpPr txBox="1"/>
                <p:nvPr/>
              </p:nvSpPr>
              <p:spPr>
                <a:xfrm>
                  <a:off x="7681530" y="4791422"/>
                  <a:ext cx="567536"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利用した</a:t>
                  </a:r>
                  <a:endParaRPr lang="en-US" altLang="ja-JP" sz="1001" dirty="0">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DED77029-BDAE-48B9-8385-7A00812D3CCC}"/>
                    </a:ext>
                  </a:extLst>
                </p:cNvPr>
                <p:cNvSpPr txBox="1"/>
                <p:nvPr/>
              </p:nvSpPr>
              <p:spPr>
                <a:xfrm>
                  <a:off x="7327346" y="5181550"/>
                  <a:ext cx="1093198"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が通知された</a:t>
                  </a:r>
                  <a:endParaRPr lang="en-US" altLang="ja-JP" sz="1001"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4D3C1474-6CC2-4316-A356-C4F9313D586C}"/>
                    </a:ext>
                  </a:extLst>
                </p:cNvPr>
                <p:cNvSpPr txBox="1"/>
                <p:nvPr/>
              </p:nvSpPr>
              <p:spPr>
                <a:xfrm>
                  <a:off x="6211550" y="4139934"/>
                  <a:ext cx="754447" cy="244672"/>
                </a:xfrm>
                <a:prstGeom prst="rect">
                  <a:avLst/>
                </a:prstGeom>
                <a:noFill/>
              </p:spPr>
              <p:txBody>
                <a:bodyPr wrap="square">
                  <a:spAutoFit/>
                </a:bodyPr>
                <a:lstStyle/>
                <a:p>
                  <a:pPr algn="ctr"/>
                  <a:r>
                    <a:rPr lang="en-US" altLang="ja-JP" sz="1001" dirty="0">
                      <a:latin typeface="Meiryo UI" panose="020B0604030504040204" pitchFamily="50" charset="-128"/>
                      <a:ea typeface="Meiryo UI" panose="020B0604030504040204" pitchFamily="50" charset="-128"/>
                    </a:rPr>
                    <a:t>WEB</a:t>
                  </a:r>
                  <a:r>
                    <a:rPr lang="ja-JP" altLang="en-US" sz="1001" dirty="0">
                      <a:latin typeface="Meiryo UI" panose="020B0604030504040204" pitchFamily="50" charset="-128"/>
                      <a:ea typeface="Meiryo UI" panose="020B0604030504040204" pitchFamily="50" charset="-128"/>
                    </a:rPr>
                    <a:t>ページ１</a:t>
                  </a:r>
                  <a:endParaRPr lang="en-US" altLang="ja-JP" sz="100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E8E245A6-C9DB-4D09-83C4-4508A33962D2}"/>
                    </a:ext>
                  </a:extLst>
                </p:cNvPr>
                <p:cNvSpPr txBox="1"/>
                <p:nvPr/>
              </p:nvSpPr>
              <p:spPr>
                <a:xfrm>
                  <a:off x="6326605" y="5634827"/>
                  <a:ext cx="524975" cy="243894"/>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活動１</a:t>
                  </a:r>
                  <a:endParaRPr lang="en-US" altLang="ja-JP" sz="1001"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09319A56-3BC6-43B1-9956-BC49E04534C2}"/>
                    </a:ext>
                  </a:extLst>
                </p:cNvPr>
                <p:cNvSpPr txBox="1"/>
                <p:nvPr/>
              </p:nvSpPr>
              <p:spPr>
                <a:xfrm>
                  <a:off x="8574545" y="5238917"/>
                  <a:ext cx="514725" cy="244672"/>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活動２</a:t>
                  </a:r>
                  <a:endParaRPr lang="en-US" altLang="ja-JP" sz="1001" dirty="0">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B36585B0-E31F-466F-976A-E265F42184C6}"/>
                    </a:ext>
                  </a:extLst>
                </p:cNvPr>
                <p:cNvSpPr txBox="1"/>
                <p:nvPr/>
              </p:nvSpPr>
              <p:spPr>
                <a:xfrm>
                  <a:off x="7451849" y="5683016"/>
                  <a:ext cx="1093198" cy="200159"/>
                </a:xfrm>
                <a:prstGeom prst="rect">
                  <a:avLst/>
                </a:prstGeom>
                <a:noFill/>
              </p:spPr>
              <p:txBody>
                <a:bodyPr wrap="square">
                  <a:spAutoFit/>
                </a:bodyPr>
                <a:lstStyle/>
                <a:p>
                  <a:pPr algn="ctr"/>
                  <a:r>
                    <a:rPr lang="ja-JP" altLang="en-US" sz="1001" dirty="0">
                      <a:latin typeface="Meiryo UI" panose="020B0604030504040204" pitchFamily="50" charset="-128"/>
                      <a:ea typeface="Meiryo UI" panose="020B0604030504040204" pitchFamily="50" charset="-128"/>
                    </a:rPr>
                    <a:t>参考資料</a:t>
                  </a:r>
                  <a:endParaRPr lang="en-US" altLang="ja-JP" sz="1001" dirty="0">
                    <a:latin typeface="Meiryo UI" panose="020B0604030504040204" pitchFamily="50" charset="-128"/>
                    <a:ea typeface="Meiryo UI" panose="020B0604030504040204" pitchFamily="50" charset="-128"/>
                  </a:endParaRPr>
                </a:p>
              </p:txBody>
            </p:sp>
          </p:grpSp>
          <p:sp>
            <p:nvSpPr>
              <p:cNvPr id="62" name="テキスト ボックス 61">
                <a:extLst>
                  <a:ext uri="{FF2B5EF4-FFF2-40B4-BE49-F238E27FC236}">
                    <a16:creationId xmlns:a16="http://schemas.microsoft.com/office/drawing/2014/main" id="{1A6A0352-5F53-4D67-95A6-BD11EDBD0602}"/>
                  </a:ext>
                </a:extLst>
              </p:cNvPr>
              <p:cNvSpPr txBox="1"/>
              <p:nvPr/>
            </p:nvSpPr>
            <p:spPr>
              <a:xfrm>
                <a:off x="6039454" y="2853187"/>
                <a:ext cx="2796649" cy="275114"/>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hlinkClick r:id="rId3"/>
                  </a:rPr>
                  <a:t>https://www.w3.org/TR/vocab-dcat-2/</a:t>
                </a:r>
                <a:endParaRPr lang="ja-JP" altLang="en-US" sz="1200" dirty="0">
                  <a:latin typeface="Meiryo UI" panose="020B0604030504040204" pitchFamily="50" charset="-128"/>
                  <a:ea typeface="Meiryo UI" panose="020B0604030504040204" pitchFamily="50" charset="-128"/>
                </a:endParaRPr>
              </a:p>
            </p:txBody>
          </p:sp>
          <p:sp>
            <p:nvSpPr>
              <p:cNvPr id="136" name="正方形/長方形 135">
                <a:extLst>
                  <a:ext uri="{FF2B5EF4-FFF2-40B4-BE49-F238E27FC236}">
                    <a16:creationId xmlns:a16="http://schemas.microsoft.com/office/drawing/2014/main" id="{2D91A7FE-8075-4DB7-B620-4A6AA9E7338D}"/>
                  </a:ext>
                </a:extLst>
              </p:cNvPr>
              <p:cNvSpPr/>
              <p:nvPr/>
            </p:nvSpPr>
            <p:spPr>
              <a:xfrm>
                <a:off x="6132758" y="5273167"/>
                <a:ext cx="912033" cy="150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40" name="吹き出し: 四角形 139">
                <a:extLst>
                  <a:ext uri="{FF2B5EF4-FFF2-40B4-BE49-F238E27FC236}">
                    <a16:creationId xmlns:a16="http://schemas.microsoft.com/office/drawing/2014/main" id="{F8C0D489-45CD-4D4C-8C9D-3CB30A2909E1}"/>
                  </a:ext>
                </a:extLst>
              </p:cNvPr>
              <p:cNvSpPr/>
              <p:nvPr/>
            </p:nvSpPr>
            <p:spPr>
              <a:xfrm>
                <a:off x="5367494" y="3178891"/>
                <a:ext cx="3578140" cy="621402"/>
              </a:xfrm>
              <a:prstGeom prst="wedgeRectCallout">
                <a:avLst>
                  <a:gd name="adj1" fmla="val -149007"/>
                  <a:gd name="adj2" fmla="val 62235"/>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値域である</a:t>
                </a:r>
                <a:r>
                  <a:rPr lang="en-US" altLang="ja-JP" sz="1354" dirty="0" err="1">
                    <a:solidFill>
                      <a:schemeClr val="tx1"/>
                    </a:solidFill>
                    <a:latin typeface="Meiryo UI" panose="020B0604030504040204" pitchFamily="50" charset="-128"/>
                    <a:ea typeface="Meiryo UI" panose="020B0604030504040204" pitchFamily="50" charset="-128"/>
                  </a:rPr>
                  <a:t>prov:Activity</a:t>
                </a:r>
                <a:r>
                  <a:rPr lang="ja-JP" altLang="en-US" sz="1354" dirty="0">
                    <a:solidFill>
                      <a:schemeClr val="tx1"/>
                    </a:solidFill>
                    <a:latin typeface="Meiryo UI" panose="020B0604030504040204" pitchFamily="50" charset="-128"/>
                    <a:ea typeface="Meiryo UI" panose="020B0604030504040204" pitchFamily="50" charset="-128"/>
                  </a:rPr>
                  <a:t>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を、</a:t>
                </a:r>
                <a:r>
                  <a:rPr lang="en-US" altLang="ja-JP" sz="1354" dirty="0">
                    <a:solidFill>
                      <a:schemeClr val="tx1"/>
                    </a:solidFill>
                    <a:latin typeface="Meiryo UI" panose="020B0604030504040204" pitchFamily="50" charset="-128"/>
                    <a:ea typeface="Meiryo UI" panose="020B0604030504040204" pitchFamily="50" charset="-128"/>
                  </a:rPr>
                  <a:t>#11310</a:t>
                </a:r>
                <a:r>
                  <a:rPr lang="ja-JP" altLang="en-US" sz="1354" dirty="0">
                    <a:solidFill>
                      <a:schemeClr val="tx1"/>
                    </a:solidFill>
                    <a:latin typeface="Meiryo UI" panose="020B0604030504040204" pitchFamily="50" charset="-128"/>
                    <a:ea typeface="Meiryo UI" panose="020B0604030504040204" pitchFamily="50" charset="-128"/>
                  </a:rPr>
                  <a:t>「データセットを生成した活動」の値として、データカタログに入力してください。（本例では、この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のみ）</a:t>
                </a:r>
              </a:p>
            </p:txBody>
          </p:sp>
          <p:sp>
            <p:nvSpPr>
              <p:cNvPr id="141" name="正方形/長方形 140">
                <a:extLst>
                  <a:ext uri="{FF2B5EF4-FFF2-40B4-BE49-F238E27FC236}">
                    <a16:creationId xmlns:a16="http://schemas.microsoft.com/office/drawing/2014/main" id="{C6137361-41EC-4066-A493-92549966AB22}"/>
                  </a:ext>
                </a:extLst>
              </p:cNvPr>
              <p:cNvSpPr/>
              <p:nvPr/>
            </p:nvSpPr>
            <p:spPr>
              <a:xfrm>
                <a:off x="331878" y="4219074"/>
                <a:ext cx="3456435" cy="1139376"/>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143" name="吹き出し: 四角形 142">
                <a:extLst>
                  <a:ext uri="{FF2B5EF4-FFF2-40B4-BE49-F238E27FC236}">
                    <a16:creationId xmlns:a16="http://schemas.microsoft.com/office/drawing/2014/main" id="{BDDE46B7-D0B8-4AE5-BEA7-63DA0CDF1113}"/>
                  </a:ext>
                </a:extLst>
              </p:cNvPr>
              <p:cNvSpPr/>
              <p:nvPr/>
            </p:nvSpPr>
            <p:spPr>
              <a:xfrm>
                <a:off x="1933565" y="5987496"/>
                <a:ext cx="3578140" cy="542266"/>
              </a:xfrm>
              <a:prstGeom prst="wedgeRectCallout">
                <a:avLst>
                  <a:gd name="adj1" fmla="val -26341"/>
                  <a:gd name="adj2" fmla="val -166693"/>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活動に関するメタデータについては、その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の参照先にて取得できるように、</a:t>
                </a:r>
                <a:r>
                  <a:rPr lang="en-US" altLang="ja-JP" sz="1354" dirty="0">
                    <a:solidFill>
                      <a:schemeClr val="tx1"/>
                    </a:solidFill>
                    <a:latin typeface="Meiryo UI" panose="020B0604030504040204" pitchFamily="50" charset="-128"/>
                    <a:ea typeface="Meiryo UI" panose="020B0604030504040204" pitchFamily="50" charset="-128"/>
                  </a:rPr>
                  <a:t>CADDE</a:t>
                </a:r>
                <a:r>
                  <a:rPr lang="ja-JP" altLang="en-US" sz="1354" dirty="0">
                    <a:solidFill>
                      <a:schemeClr val="tx1"/>
                    </a:solidFill>
                    <a:latin typeface="Meiryo UI" panose="020B0604030504040204" pitchFamily="50" charset="-128"/>
                    <a:ea typeface="Meiryo UI" panose="020B0604030504040204" pitchFamily="50" charset="-128"/>
                  </a:rPr>
                  <a:t>データカタログとは別途ご用意ください。</a:t>
                </a:r>
              </a:p>
            </p:txBody>
          </p:sp>
          <p:sp>
            <p:nvSpPr>
              <p:cNvPr id="144" name="吹き出し: 四角形 143">
                <a:extLst>
                  <a:ext uri="{FF2B5EF4-FFF2-40B4-BE49-F238E27FC236}">
                    <a16:creationId xmlns:a16="http://schemas.microsoft.com/office/drawing/2014/main" id="{1EBEAE6F-5E09-4017-8C29-B067EBFFA2F6}"/>
                  </a:ext>
                </a:extLst>
              </p:cNvPr>
              <p:cNvSpPr/>
              <p:nvPr/>
            </p:nvSpPr>
            <p:spPr>
              <a:xfrm>
                <a:off x="1859673" y="5980880"/>
                <a:ext cx="3651291" cy="556808"/>
              </a:xfrm>
              <a:prstGeom prst="wedgeRectCallout">
                <a:avLst>
                  <a:gd name="adj1" fmla="val 105239"/>
                  <a:gd name="adj2" fmla="val -23179"/>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4" dirty="0">
                    <a:solidFill>
                      <a:schemeClr val="tx1"/>
                    </a:solidFill>
                    <a:latin typeface="Meiryo UI" panose="020B0604030504040204" pitchFamily="50" charset="-128"/>
                    <a:ea typeface="Meiryo UI" panose="020B0604030504040204" pitchFamily="50" charset="-128"/>
                  </a:rPr>
                  <a:t>活動に関するメタデータについては、その</a:t>
                </a:r>
                <a:r>
                  <a:rPr lang="en-US" altLang="ja-JP" sz="1354" dirty="0">
                    <a:solidFill>
                      <a:schemeClr val="tx1"/>
                    </a:solidFill>
                    <a:latin typeface="Meiryo UI" panose="020B0604030504040204" pitchFamily="50" charset="-128"/>
                    <a:ea typeface="Meiryo UI" panose="020B0604030504040204" pitchFamily="50" charset="-128"/>
                  </a:rPr>
                  <a:t>URL</a:t>
                </a:r>
                <a:r>
                  <a:rPr lang="ja-JP" altLang="en-US" sz="1354" dirty="0">
                    <a:solidFill>
                      <a:schemeClr val="tx1"/>
                    </a:solidFill>
                    <a:latin typeface="Meiryo UI" panose="020B0604030504040204" pitchFamily="50" charset="-128"/>
                    <a:ea typeface="Meiryo UI" panose="020B0604030504040204" pitchFamily="50" charset="-128"/>
                  </a:rPr>
                  <a:t>の参照先にて取得できるように、</a:t>
                </a:r>
                <a:r>
                  <a:rPr lang="en-US" altLang="ja-JP" sz="1354" dirty="0">
                    <a:solidFill>
                      <a:schemeClr val="tx1"/>
                    </a:solidFill>
                    <a:latin typeface="Meiryo UI" panose="020B0604030504040204" pitchFamily="50" charset="-128"/>
                    <a:ea typeface="Meiryo UI" panose="020B0604030504040204" pitchFamily="50" charset="-128"/>
                  </a:rPr>
                  <a:t>CADDE</a:t>
                </a:r>
                <a:r>
                  <a:rPr lang="ja-JP" altLang="en-US" sz="1354" dirty="0">
                    <a:solidFill>
                      <a:schemeClr val="tx1"/>
                    </a:solidFill>
                    <a:latin typeface="Meiryo UI" panose="020B0604030504040204" pitchFamily="50" charset="-128"/>
                    <a:ea typeface="Meiryo UI" panose="020B0604030504040204" pitchFamily="50" charset="-128"/>
                  </a:rPr>
                  <a:t>データカタログとは別途ご用意ください。</a:t>
                </a:r>
              </a:p>
            </p:txBody>
          </p:sp>
          <p:sp>
            <p:nvSpPr>
              <p:cNvPr id="2" name="フリーフォーム: 図形 1">
                <a:extLst>
                  <a:ext uri="{FF2B5EF4-FFF2-40B4-BE49-F238E27FC236}">
                    <a16:creationId xmlns:a16="http://schemas.microsoft.com/office/drawing/2014/main" id="{3E1948BB-4490-4424-85AA-F60B3D4E72A6}"/>
                  </a:ext>
                </a:extLst>
              </p:cNvPr>
              <p:cNvSpPr/>
              <p:nvPr/>
            </p:nvSpPr>
            <p:spPr>
              <a:xfrm>
                <a:off x="6031832" y="3938337"/>
                <a:ext cx="3633536" cy="2727158"/>
              </a:xfrm>
              <a:custGeom>
                <a:avLst/>
                <a:gdLst>
                  <a:gd name="connsiteX0" fmla="*/ 8021 w 3633536"/>
                  <a:gd name="connsiteY0" fmla="*/ 1114926 h 2727158"/>
                  <a:gd name="connsiteX1" fmla="*/ 1187115 w 3633536"/>
                  <a:gd name="connsiteY1" fmla="*/ 1114926 h 2727158"/>
                  <a:gd name="connsiteX2" fmla="*/ 1187115 w 3633536"/>
                  <a:gd name="connsiteY2" fmla="*/ 0 h 2727158"/>
                  <a:gd name="connsiteX3" fmla="*/ 3633536 w 3633536"/>
                  <a:gd name="connsiteY3" fmla="*/ 0 h 2727158"/>
                  <a:gd name="connsiteX4" fmla="*/ 3633536 w 3633536"/>
                  <a:gd name="connsiteY4" fmla="*/ 2727158 h 2727158"/>
                  <a:gd name="connsiteX5" fmla="*/ 1187115 w 3633536"/>
                  <a:gd name="connsiteY5" fmla="*/ 2727158 h 2727158"/>
                  <a:gd name="connsiteX6" fmla="*/ 1187115 w 3633536"/>
                  <a:gd name="connsiteY6" fmla="*/ 1708484 h 2727158"/>
                  <a:gd name="connsiteX7" fmla="*/ 0 w 3633536"/>
                  <a:gd name="connsiteY7" fmla="*/ 1708484 h 2727158"/>
                  <a:gd name="connsiteX8" fmla="*/ 8021 w 3633536"/>
                  <a:gd name="connsiteY8" fmla="*/ 1114926 h 27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536" h="2727158">
                    <a:moveTo>
                      <a:pt x="8021" y="1114926"/>
                    </a:moveTo>
                    <a:lnTo>
                      <a:pt x="1187115" y="1114926"/>
                    </a:lnTo>
                    <a:lnTo>
                      <a:pt x="1187115" y="0"/>
                    </a:lnTo>
                    <a:lnTo>
                      <a:pt x="3633536" y="0"/>
                    </a:lnTo>
                    <a:lnTo>
                      <a:pt x="3633536" y="2727158"/>
                    </a:lnTo>
                    <a:lnTo>
                      <a:pt x="1187115" y="2727158"/>
                    </a:lnTo>
                    <a:lnTo>
                      <a:pt x="1187115" y="1708484"/>
                    </a:lnTo>
                    <a:lnTo>
                      <a:pt x="0" y="1708484"/>
                    </a:lnTo>
                    <a:lnTo>
                      <a:pt x="8021" y="1114926"/>
                    </a:ln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37" name="正方形/長方形 136">
                <a:extLst>
                  <a:ext uri="{FF2B5EF4-FFF2-40B4-BE49-F238E27FC236}">
                    <a16:creationId xmlns:a16="http://schemas.microsoft.com/office/drawing/2014/main" id="{68907ED9-79ED-4596-A787-CD4FDF0A6DA5}"/>
                  </a:ext>
                </a:extLst>
              </p:cNvPr>
              <p:cNvSpPr/>
              <p:nvPr/>
            </p:nvSpPr>
            <p:spPr>
              <a:xfrm>
                <a:off x="331879" y="4227067"/>
                <a:ext cx="494290" cy="138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38" name="正方形/長方形 137">
              <a:extLst>
                <a:ext uri="{FF2B5EF4-FFF2-40B4-BE49-F238E27FC236}">
                  <a16:creationId xmlns:a16="http://schemas.microsoft.com/office/drawing/2014/main" id="{8BEF4B2E-510F-4C55-B862-B2E2AFCE9938}"/>
                </a:ext>
              </a:extLst>
            </p:cNvPr>
            <p:cNvSpPr/>
            <p:nvPr/>
          </p:nvSpPr>
          <p:spPr>
            <a:xfrm>
              <a:off x="1653796" y="3928425"/>
              <a:ext cx="520836" cy="185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39" name="正方形/長方形 138">
            <a:extLst>
              <a:ext uri="{FF2B5EF4-FFF2-40B4-BE49-F238E27FC236}">
                <a16:creationId xmlns:a16="http://schemas.microsoft.com/office/drawing/2014/main" id="{6447F15D-CC19-45C2-9D0B-8F66F812B09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p>
        </p:txBody>
      </p:sp>
      <p:sp>
        <p:nvSpPr>
          <p:cNvPr id="142" name="タイトル 4">
            <a:extLst>
              <a:ext uri="{FF2B5EF4-FFF2-40B4-BE49-F238E27FC236}">
                <a16:creationId xmlns:a16="http://schemas.microsoft.com/office/drawing/2014/main" id="{DC9BDCF0-2BFC-4826-865F-1B0683634B5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46" name="正方形/長方形 145">
            <a:extLst>
              <a:ext uri="{FF2B5EF4-FFF2-40B4-BE49-F238E27FC236}">
                <a16:creationId xmlns:a16="http://schemas.microsoft.com/office/drawing/2014/main" id="{2476FA91-194B-4F8E-ACA0-297ABA196E7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11846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65818" y="1619710"/>
            <a:ext cx="11660362" cy="508589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err="1">
                <a:latin typeface="Meiryo UI"/>
                <a:ea typeface="Meiryo UI"/>
              </a:rPr>
              <a:t>prov:wasGeneratedBy</a:t>
            </a:r>
            <a:r>
              <a:rPr lang="en-US" altLang="ja-JP" sz="1200" b="1" dirty="0">
                <a:latin typeface="Meiryo UI"/>
                <a:ea typeface="Meiryo UI"/>
              </a:rPr>
              <a:t> </a:t>
            </a:r>
            <a:r>
              <a:rPr lang="ja-JP" altLang="en-US" sz="1200" b="1" dirty="0">
                <a:latin typeface="Meiryo UI"/>
                <a:ea typeface="Meiryo UI"/>
              </a:rPr>
              <a:t>のシステム実装例</a:t>
            </a:r>
            <a:endParaRPr lang="en-US" altLang="ja-JP" sz="1200" dirty="0">
              <a:latin typeface="Meiryo UI"/>
              <a:ea typeface="Meiryo UI"/>
            </a:endParaRPr>
          </a:p>
        </p:txBody>
      </p:sp>
      <p:graphicFrame>
        <p:nvGraphicFramePr>
          <p:cNvPr id="3" name="表 3">
            <a:extLst>
              <a:ext uri="{FF2B5EF4-FFF2-40B4-BE49-F238E27FC236}">
                <a16:creationId xmlns:a16="http://schemas.microsoft.com/office/drawing/2014/main" id="{012A193A-8188-41C2-89D8-505A5EAB7140}"/>
              </a:ext>
            </a:extLst>
          </p:cNvPr>
          <p:cNvGraphicFramePr>
            <a:graphicFrameLocks noGrp="1"/>
          </p:cNvGraphicFramePr>
          <p:nvPr>
            <p:extLst>
              <p:ext uri="{D42A27DB-BD31-4B8C-83A1-F6EECF244321}">
                <p14:modId xmlns:p14="http://schemas.microsoft.com/office/powerpoint/2010/main" val="3170498530"/>
              </p:ext>
            </p:extLst>
          </p:nvPr>
        </p:nvGraphicFramePr>
        <p:xfrm>
          <a:off x="444586" y="2080036"/>
          <a:ext cx="3798340" cy="2152365"/>
        </p:xfrm>
        <a:graphic>
          <a:graphicData uri="http://schemas.openxmlformats.org/drawingml/2006/table">
            <a:tbl>
              <a:tblPr firstRow="1" bandRow="1">
                <a:effectLst>
                  <a:outerShdw blurRad="50800" dist="38100" dir="2700000" algn="tl" rotWithShape="0">
                    <a:prstClr val="black">
                      <a:alpha val="40000"/>
                    </a:prstClr>
                  </a:outerShdw>
                </a:effectLst>
                <a:tableStyleId>{F5AB1C69-6EDB-4FF4-983F-18BD219EF322}</a:tableStyleId>
              </a:tblPr>
              <a:tblGrid>
                <a:gridCol w="1980294">
                  <a:extLst>
                    <a:ext uri="{9D8B030D-6E8A-4147-A177-3AD203B41FA5}">
                      <a16:colId xmlns:a16="http://schemas.microsoft.com/office/drawing/2014/main" val="1793801571"/>
                    </a:ext>
                  </a:extLst>
                </a:gridCol>
                <a:gridCol w="1818046">
                  <a:extLst>
                    <a:ext uri="{9D8B030D-6E8A-4147-A177-3AD203B41FA5}">
                      <a16:colId xmlns:a16="http://schemas.microsoft.com/office/drawing/2014/main" val="2410135873"/>
                    </a:ext>
                  </a:extLst>
                </a:gridCol>
              </a:tblGrid>
              <a:tr h="443139">
                <a:tc>
                  <a:txBody>
                    <a:bodyPr/>
                    <a:lstStyle/>
                    <a:p>
                      <a:r>
                        <a:rPr kumimoji="1" lang="ja-JP" altLang="en-US" sz="1000" dirty="0">
                          <a:latin typeface="Meiryo UI" panose="020B0604030504040204" pitchFamily="50" charset="-128"/>
                          <a:ea typeface="Meiryo UI" panose="020B0604030504040204" pitchFamily="50" charset="-128"/>
                        </a:rPr>
                        <a:t>プロパティ</a:t>
                      </a:r>
                    </a:p>
                  </a:txBody>
                  <a:tcPr marL="112542" marR="112542" marT="56271" marB="56271"/>
                </a:tc>
                <a:tc>
                  <a:txBody>
                    <a:bodyPr/>
                    <a:lstStyle/>
                    <a:p>
                      <a:r>
                        <a:rPr kumimoji="1" lang="ja-JP" altLang="en-US" sz="1000" dirty="0">
                          <a:latin typeface="Meiryo UI" panose="020B0604030504040204" pitchFamily="50" charset="-128"/>
                          <a:ea typeface="Meiryo UI" panose="020B0604030504040204" pitchFamily="50" charset="-128"/>
                        </a:rPr>
                        <a:t>値</a:t>
                      </a:r>
                    </a:p>
                  </a:txBody>
                  <a:tcPr marL="112542" marR="112542" marT="56271" marB="56271"/>
                </a:tc>
                <a:extLst>
                  <a:ext uri="{0D108BD9-81ED-4DB2-BD59-A6C34878D82A}">
                    <a16:rowId xmlns:a16="http://schemas.microsoft.com/office/drawing/2014/main" val="1740275405"/>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a:t>
                      </a:r>
                      <a:r>
                        <a:rPr lang="en-US" altLang="ja-JP" sz="1000" dirty="0">
                          <a:latin typeface="Meiryo UI" panose="020B0604030504040204" pitchFamily="50" charset="-128"/>
                          <a:ea typeface="Meiryo UI" panose="020B0604030504040204" pitchFamily="50" charset="-128"/>
                        </a:rPr>
                        <a:t>URL</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extras:project_url</a:t>
                      </a:r>
                      <a:r>
                        <a:rPr lang="en-US" altLang="ja-JP" sz="1000" dirty="0">
                          <a:latin typeface="Meiryo UI" panose="020B0604030504040204" pitchFamily="50" charset="-128"/>
                          <a:ea typeface="Meiryo UI" panose="020B0604030504040204" pitchFamily="50" charset="-128"/>
                        </a:rPr>
                        <a:t>)</a:t>
                      </a:r>
                    </a:p>
                    <a:p>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prov:wasGeneratedBy</a:t>
                      </a:r>
                      <a:r>
                        <a:rPr lang="en-US" altLang="ja-JP" sz="1000" dirty="0">
                          <a:latin typeface="Meiryo UI" panose="020B0604030504040204" pitchFamily="50" charset="-128"/>
                          <a:ea typeface="Meiryo UI" panose="020B0604030504040204" pitchFamily="50" charset="-128"/>
                        </a:rPr>
                        <a:t>]</a:t>
                      </a:r>
                    </a:p>
                  </a:txBody>
                  <a:tcPr marL="112542" marR="112542" marT="56271" marB="56271"/>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rPr>
                        <a:t>http://</a:t>
                      </a:r>
                      <a:r>
                        <a:rPr lang="en-US" altLang="ja-JP" sz="1000" dirty="0" err="1">
                          <a:latin typeface="Meiryo UI" panose="020B0604030504040204" pitchFamily="50" charset="-128"/>
                          <a:ea typeface="Meiryo UI" panose="020B0604030504040204" pitchFamily="50" charset="-128"/>
                        </a:rPr>
                        <a:t>example.com</a:t>
                      </a:r>
                      <a:r>
                        <a:rPr lang="en-US" altLang="ja-JP" sz="1000" dirty="0">
                          <a:latin typeface="Meiryo UI" panose="020B0604030504040204" pitchFamily="50" charset="-128"/>
                          <a:ea typeface="Meiryo UI" panose="020B0604030504040204" pitchFamily="50" charset="-128"/>
                        </a:rPr>
                        <a:t>/p/</a:t>
                      </a:r>
                    </a:p>
                  </a:txBody>
                  <a:tcPr marL="112542" marR="112542" marT="56271" marB="56271"/>
                </a:tc>
                <a:extLst>
                  <a:ext uri="{0D108BD9-81ED-4DB2-BD59-A6C34878D82A}">
                    <a16:rowId xmlns:a16="http://schemas.microsoft.com/office/drawing/2014/main" val="2158995070"/>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プロジェクトの名称：</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extras:project_name</a:t>
                      </a:r>
                      <a:r>
                        <a:rPr lang="en-US" altLang="ja-JP" sz="1000" dirty="0">
                          <a:latin typeface="Meiryo UI" panose="020B0604030504040204" pitchFamily="50" charset="-128"/>
                          <a:ea typeface="Meiryo UI" panose="020B0604030504040204" pitchFamily="50" charset="-128"/>
                        </a:rPr>
                        <a:t>)</a:t>
                      </a:r>
                    </a:p>
                    <a:p>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rdfs:label</a:t>
                      </a:r>
                      <a:r>
                        <a:rPr lang="en-US" altLang="ja-JP" sz="1000" dirty="0">
                          <a:latin typeface="Meiryo UI" panose="020B0604030504040204" pitchFamily="50" charset="-128"/>
                          <a:ea typeface="Meiryo UI" panose="020B0604030504040204" pitchFamily="50" charset="-128"/>
                        </a:rPr>
                        <a:t>]</a:t>
                      </a:r>
                    </a:p>
                  </a:txBody>
                  <a:tcPr marL="112542" marR="112542" marT="56271" marB="56271"/>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000" dirty="0">
                          <a:latin typeface="Meiryo UI" panose="020B0604030504040204" pitchFamily="50" charset="-128"/>
                          <a:ea typeface="Meiryo UI" panose="020B0604030504040204" pitchFamily="50" charset="-128"/>
                        </a:rPr>
                        <a:t>〇〇プロジェクト</a:t>
                      </a:r>
                      <a:endParaRPr lang="en-US" altLang="ja-JP" sz="1000" dirty="0">
                        <a:latin typeface="Meiryo UI" panose="020B0604030504040204" pitchFamily="50" charset="-128"/>
                        <a:ea typeface="Meiryo UI" panose="020B0604030504040204" pitchFamily="50" charset="-128"/>
                      </a:endParaRPr>
                    </a:p>
                  </a:txBody>
                  <a:tcPr marL="112542" marR="112542" marT="56271" marB="56271"/>
                </a:tc>
                <a:extLst>
                  <a:ext uri="{0D108BD9-81ED-4DB2-BD59-A6C34878D82A}">
                    <a16:rowId xmlns:a16="http://schemas.microsoft.com/office/drawing/2014/main" val="3818501762"/>
                  </a:ext>
                </a:extLst>
              </a:tr>
              <a:tr h="553166">
                <a:tc>
                  <a:txBody>
                    <a:bodyPr/>
                    <a:lstStyle/>
                    <a:p>
                      <a:r>
                        <a:rPr lang="ja-JP" altLang="en-US" sz="1000" dirty="0">
                          <a:latin typeface="Meiryo UI" panose="020B0604030504040204" pitchFamily="50" charset="-128"/>
                          <a:ea typeface="Meiryo UI" panose="020B0604030504040204" pitchFamily="50" charset="-128"/>
                        </a:rPr>
                        <a:t>プロジェクトの概要：</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extras:project_description</a:t>
                      </a:r>
                      <a:r>
                        <a:rPr lang="en-US" altLang="ja-JP" sz="1000" dirty="0">
                          <a:latin typeface="Meiryo UI" panose="020B0604030504040204" pitchFamily="50" charset="-128"/>
                          <a:ea typeface="Meiryo UI" panose="020B0604030504040204" pitchFamily="50" charset="-128"/>
                        </a:rPr>
                        <a:t>)</a:t>
                      </a:r>
                    </a:p>
                    <a:p>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rdfs:comment</a:t>
                      </a:r>
                      <a:r>
                        <a:rPr lang="en-US" altLang="ja-JP" sz="1000" dirty="0">
                          <a:latin typeface="Meiryo UI" panose="020B0604030504040204" pitchFamily="50" charset="-128"/>
                          <a:ea typeface="Meiryo UI" panose="020B0604030504040204" pitchFamily="50" charset="-128"/>
                        </a:rPr>
                        <a:t>]</a:t>
                      </a:r>
                    </a:p>
                  </a:txBody>
                  <a:tcPr marL="112542" marR="112542" marT="56271" marB="56271"/>
                </a:tc>
                <a:tc>
                  <a:txBody>
                    <a:bodyPr/>
                    <a:lstStyle/>
                    <a:p>
                      <a:r>
                        <a:rPr lang="ja-JP" altLang="en-US" sz="1000" dirty="0">
                          <a:latin typeface="Meiryo UI" panose="020B0604030504040204" pitchFamily="50" charset="-128"/>
                          <a:ea typeface="Meiryo UI" panose="020B0604030504040204" pitchFamily="50" charset="-128"/>
                        </a:rPr>
                        <a:t>このプロジェクトを簡潔に説明する記述です。</a:t>
                      </a:r>
                      <a:endParaRPr lang="en-US" altLang="ja-JP" sz="1000" dirty="0">
                        <a:latin typeface="Meiryo UI" panose="020B0604030504040204" pitchFamily="50" charset="-128"/>
                        <a:ea typeface="Meiryo UI" panose="020B0604030504040204" pitchFamily="50" charset="-128"/>
                      </a:endParaRPr>
                    </a:p>
                  </a:txBody>
                  <a:tcPr marL="112542" marR="112542" marT="56271" marB="56271"/>
                </a:tc>
                <a:extLst>
                  <a:ext uri="{0D108BD9-81ED-4DB2-BD59-A6C34878D82A}">
                    <a16:rowId xmlns:a16="http://schemas.microsoft.com/office/drawing/2014/main" val="1723967460"/>
                  </a:ext>
                </a:extLst>
              </a:tr>
            </a:tbl>
          </a:graphicData>
        </a:graphic>
      </p:graphicFrame>
      <p:sp>
        <p:nvSpPr>
          <p:cNvPr id="6" name="四角形: 角を丸くする 5">
            <a:extLst>
              <a:ext uri="{FF2B5EF4-FFF2-40B4-BE49-F238E27FC236}">
                <a16:creationId xmlns:a16="http://schemas.microsoft.com/office/drawing/2014/main" id="{7D0DB160-6737-4A45-B3ED-7486F7DC668B}"/>
              </a:ext>
            </a:extLst>
          </p:cNvPr>
          <p:cNvSpPr/>
          <p:nvPr/>
        </p:nvSpPr>
        <p:spPr>
          <a:xfrm>
            <a:off x="265819" y="658268"/>
            <a:ext cx="11660362" cy="877523"/>
          </a:xfrm>
          <a:prstGeom prst="roundRect">
            <a:avLst>
              <a:gd name="adj" fmla="val 1194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現在の</a:t>
            </a:r>
            <a:r>
              <a:rPr lang="en-US" altLang="ja-JP" sz="1600" dirty="0">
                <a:latin typeface="Meiryo UI"/>
                <a:ea typeface="Meiryo UI"/>
              </a:rPr>
              <a:t>CADDE</a:t>
            </a:r>
            <a:r>
              <a:rPr lang="ja-JP" altLang="en-US" sz="1600" dirty="0">
                <a:latin typeface="Meiryo UI"/>
                <a:ea typeface="Meiryo UI"/>
              </a:rPr>
              <a:t>データカタログシステムでは、データセットを生成した活動の</a:t>
            </a:r>
            <a:r>
              <a:rPr lang="en-US" altLang="ja-JP" sz="1600" dirty="0">
                <a:latin typeface="Meiryo UI"/>
                <a:ea typeface="Meiryo UI"/>
              </a:rPr>
              <a:t>URL</a:t>
            </a:r>
            <a:r>
              <a:rPr lang="ja-JP" altLang="en-US" sz="1600" dirty="0">
                <a:latin typeface="Meiryo UI"/>
                <a:ea typeface="Meiryo UI"/>
              </a:rPr>
              <a:t>のみ登録できます。</a:t>
            </a:r>
            <a:endParaRPr lang="en-US" altLang="ja-JP" sz="1600" dirty="0">
              <a:latin typeface="Meiryo UI"/>
              <a:ea typeface="Meiryo UI"/>
            </a:endParaRPr>
          </a:p>
          <a:p>
            <a:r>
              <a:rPr lang="ja-JP" altLang="en-US" sz="1600" dirty="0">
                <a:latin typeface="Meiryo UI"/>
                <a:ea typeface="Meiryo UI"/>
              </a:rPr>
              <a:t>その</a:t>
            </a:r>
            <a:r>
              <a:rPr lang="en-US" altLang="ja-JP" sz="1600" dirty="0">
                <a:latin typeface="Meiryo UI"/>
                <a:ea typeface="Meiryo UI"/>
              </a:rPr>
              <a:t>URL</a:t>
            </a:r>
            <a:r>
              <a:rPr lang="ja-JP" altLang="en-US" sz="1600" dirty="0">
                <a:latin typeface="Meiryo UI"/>
                <a:ea typeface="Meiryo UI"/>
              </a:rPr>
              <a:t>の参照先にある活動の詳細については、以下のような機械可読なデータをカタログ作成者や第三者が用意・公開することが、</a:t>
            </a:r>
            <a:br>
              <a:rPr lang="en-US" altLang="ja-JP" sz="1600" dirty="0">
                <a:latin typeface="Meiryo UI"/>
                <a:ea typeface="Meiryo UI"/>
              </a:rPr>
            </a:br>
            <a:r>
              <a:rPr lang="ja-JP" altLang="en-US" sz="1600" dirty="0">
                <a:latin typeface="Meiryo UI"/>
                <a:ea typeface="Meiryo UI"/>
              </a:rPr>
              <a:t>一例として考えられます。</a:t>
            </a:r>
          </a:p>
        </p:txBody>
      </p:sp>
      <p:pic>
        <p:nvPicPr>
          <p:cNvPr id="136" name="グラフィックス 135">
            <a:extLst>
              <a:ext uri="{FF2B5EF4-FFF2-40B4-BE49-F238E27FC236}">
                <a16:creationId xmlns:a16="http://schemas.microsoft.com/office/drawing/2014/main" id="{B39D693C-40F4-4B6E-8CCF-EE79760279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924" y="4832756"/>
            <a:ext cx="8374613" cy="1803792"/>
          </a:xfrm>
          <a:prstGeom prst="rect">
            <a:avLst/>
          </a:prstGeom>
        </p:spPr>
      </p:pic>
      <p:sp>
        <p:nvSpPr>
          <p:cNvPr id="148" name="テキスト ボックス 147">
            <a:extLst>
              <a:ext uri="{FF2B5EF4-FFF2-40B4-BE49-F238E27FC236}">
                <a16:creationId xmlns:a16="http://schemas.microsoft.com/office/drawing/2014/main" id="{7539BB15-36E6-4096-93B4-4A194FE20C7A}"/>
              </a:ext>
            </a:extLst>
          </p:cNvPr>
          <p:cNvSpPr txBox="1"/>
          <p:nvPr/>
        </p:nvSpPr>
        <p:spPr>
          <a:xfrm>
            <a:off x="8088176" y="2839259"/>
            <a:ext cx="3678532" cy="1169551"/>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a:spAutoFit/>
          </a:bodyPr>
          <a:lstStyle/>
          <a:p>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&lt;http://example.com/p/&gt;</a:t>
            </a:r>
          </a:p>
          <a:p>
            <a:r>
              <a:rPr lang="en-US" altLang="ja-JP" sz="1000" dirty="0">
                <a:latin typeface="Meiryo UI" panose="020B0604030504040204" pitchFamily="50" charset="-128"/>
                <a:ea typeface="Meiryo UI" panose="020B0604030504040204" pitchFamily="50" charset="-128"/>
              </a:rPr>
              <a:t>  </a:t>
            </a:r>
            <a:r>
              <a:rPr lang="en-US" altLang="ja-JP" sz="1000" dirty="0" err="1">
                <a:latin typeface="Meiryo UI" panose="020B0604030504040204" pitchFamily="50" charset="-128"/>
                <a:ea typeface="Meiryo UI" panose="020B0604030504040204" pitchFamily="50" charset="-128"/>
              </a:rPr>
              <a:t>rdf:type</a:t>
            </a:r>
            <a:r>
              <a:rPr lang="en-US" altLang="ja-JP" sz="1000" dirty="0">
                <a:latin typeface="Meiryo UI" panose="020B0604030504040204" pitchFamily="50" charset="-128"/>
                <a:ea typeface="Meiryo UI" panose="020B0604030504040204" pitchFamily="50" charset="-128"/>
              </a:rPr>
              <a:t> </a:t>
            </a:r>
            <a:r>
              <a:rPr lang="en-US" altLang="ja-JP" sz="1000" dirty="0" err="1">
                <a:latin typeface="Meiryo UI" panose="020B0604030504040204" pitchFamily="50" charset="-128"/>
                <a:ea typeface="Meiryo UI" panose="020B0604030504040204" pitchFamily="50" charset="-128"/>
              </a:rPr>
              <a:t>prov:Activity</a:t>
            </a:r>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a:t>
            </a:r>
            <a:r>
              <a:rPr lang="en-US" altLang="ja-JP" sz="1000" dirty="0" err="1">
                <a:latin typeface="Meiryo UI" panose="020B0604030504040204" pitchFamily="50" charset="-128"/>
                <a:ea typeface="Meiryo UI" panose="020B0604030504040204" pitchFamily="50" charset="-128"/>
              </a:rPr>
              <a:t>rdfs:label</a:t>
            </a:r>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〇〇プロジェクト</a:t>
            </a:r>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a:t>
            </a:r>
            <a:r>
              <a:rPr lang="en-US" altLang="ja-JP" sz="1000" dirty="0" err="1">
                <a:latin typeface="Meiryo UI" panose="020B0604030504040204" pitchFamily="50" charset="-128"/>
                <a:ea typeface="Meiryo UI" panose="020B0604030504040204" pitchFamily="50" charset="-128"/>
              </a:rPr>
              <a:t>rdfs:comment</a:t>
            </a:r>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このプロジェクトを簡潔に説明する記述です。</a:t>
            </a:r>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a:t>
            </a:r>
          </a:p>
          <a:p>
            <a:endParaRPr lang="ja-JP" altLang="en-US" sz="1000" dirty="0">
              <a:latin typeface="Meiryo UI" panose="020B0604030504040204" pitchFamily="50" charset="-128"/>
              <a:ea typeface="Meiryo UI" panose="020B0604030504040204" pitchFamily="50" charset="-128"/>
            </a:endParaRPr>
          </a:p>
        </p:txBody>
      </p:sp>
      <p:sp>
        <p:nvSpPr>
          <p:cNvPr id="149" name="テキスト ボックス 148">
            <a:extLst>
              <a:ext uri="{FF2B5EF4-FFF2-40B4-BE49-F238E27FC236}">
                <a16:creationId xmlns:a16="http://schemas.microsoft.com/office/drawing/2014/main" id="{F1A77349-5161-4CB9-A77B-3188AFC479D1}"/>
              </a:ext>
            </a:extLst>
          </p:cNvPr>
          <p:cNvSpPr txBox="1"/>
          <p:nvPr/>
        </p:nvSpPr>
        <p:spPr>
          <a:xfrm>
            <a:off x="4442509" y="1812409"/>
            <a:ext cx="3486740" cy="2400657"/>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ja-JP" sz="1000" dirty="0">
                <a:solidFill>
                  <a:srgbClr val="444444"/>
                </a:solidFill>
                <a:latin typeface="Meiryo UI" panose="020B0604030504040204" pitchFamily="50" charset="-128"/>
                <a:ea typeface="Meiryo UI" panose="020B0604030504040204" pitchFamily="50" charset="-128"/>
              </a:rPr>
              <a:t> "extras":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err="1">
                <a:latin typeface="Meiryo UI" panose="020B0604030504040204" pitchFamily="50" charset="-128"/>
                <a:ea typeface="Meiryo UI" panose="020B0604030504040204" pitchFamily="50" charset="-128"/>
              </a:rPr>
              <a:t>project_url</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en-US" altLang="ja-JP" sz="1000" dirty="0">
                <a:latin typeface="Meiryo UI" panose="020B0604030504040204" pitchFamily="50" charset="-128"/>
                <a:ea typeface="Meiryo UI" panose="020B0604030504040204" pitchFamily="50" charset="-128"/>
              </a:rPr>
              <a:t>http://example.com/p/</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err="1">
                <a:latin typeface="Meiryo UI" panose="020B0604030504040204" pitchFamily="50" charset="-128"/>
                <a:ea typeface="Meiryo UI" panose="020B0604030504040204" pitchFamily="50" charset="-128"/>
              </a:rPr>
              <a:t>project_name</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ja-JP" altLang="en-US" sz="1000" dirty="0">
                <a:latin typeface="Meiryo UI" panose="020B0604030504040204" pitchFamily="50" charset="-128"/>
                <a:ea typeface="Meiryo UI" panose="020B0604030504040204" pitchFamily="50" charset="-128"/>
              </a:rPr>
              <a:t>〇〇プロジェクト</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"key": "</a:t>
            </a:r>
            <a:r>
              <a:rPr lang="en-US" altLang="ja-JP" sz="1000" dirty="0" err="1">
                <a:latin typeface="Meiryo UI" panose="020B0604030504040204" pitchFamily="50" charset="-128"/>
                <a:ea typeface="Meiryo UI" panose="020B0604030504040204" pitchFamily="50" charset="-128"/>
              </a:rPr>
              <a:t>project_description</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"value": "</a:t>
            </a:r>
            <a:r>
              <a:rPr lang="ja-JP" altLang="en-US" sz="1000" dirty="0">
                <a:solidFill>
                  <a:srgbClr val="444444"/>
                </a:solidFill>
                <a:latin typeface="Meiryo UI" panose="020B0604030504040204" pitchFamily="50" charset="-128"/>
                <a:ea typeface="Meiryo UI" panose="020B0604030504040204" pitchFamily="50" charset="-128"/>
              </a:rPr>
              <a:t>このプロジェクトを簡潔に説明する記述です。</a:t>
            </a:r>
            <a:r>
              <a:rPr lang="en-US" altLang="ja-JP" sz="1000" dirty="0">
                <a:solidFill>
                  <a:srgbClr val="444444"/>
                </a:solidFill>
                <a:latin typeface="Meiryo UI" panose="020B0604030504040204" pitchFamily="50" charset="-128"/>
                <a:ea typeface="Meiryo UI" panose="020B0604030504040204" pitchFamily="50" charset="-128"/>
              </a:rPr>
              <a:t>"</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p>
          <a:p>
            <a:r>
              <a:rPr lang="en-US" altLang="ja-JP" sz="1000" dirty="0">
                <a:solidFill>
                  <a:srgbClr val="444444"/>
                </a:solidFill>
                <a:latin typeface="Meiryo UI" panose="020B0604030504040204" pitchFamily="50" charset="-128"/>
                <a:ea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pic>
        <p:nvPicPr>
          <p:cNvPr id="150" name="グラフィックス 149" descr="矢印: 直線 単色塗りつぶし">
            <a:extLst>
              <a:ext uri="{FF2B5EF4-FFF2-40B4-BE49-F238E27FC236}">
                <a16:creationId xmlns:a16="http://schemas.microsoft.com/office/drawing/2014/main" id="{BBC6CCB7-7C11-4F64-81EF-0FE5F28DB9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3996712" y="2980325"/>
            <a:ext cx="512288" cy="495718"/>
          </a:xfrm>
          <a:prstGeom prst="rect">
            <a:avLst/>
          </a:prstGeom>
          <a:effectLst>
            <a:outerShdw blurRad="50800" dist="38100" dir="2700000" algn="tl" rotWithShape="0">
              <a:prstClr val="black">
                <a:alpha val="40000"/>
              </a:prstClr>
            </a:outerShdw>
          </a:effectLst>
        </p:spPr>
      </p:pic>
      <p:pic>
        <p:nvPicPr>
          <p:cNvPr id="151" name="グラフィックス 150" descr="矢印: 直線 単色塗りつぶし">
            <a:extLst>
              <a:ext uri="{FF2B5EF4-FFF2-40B4-BE49-F238E27FC236}">
                <a16:creationId xmlns:a16="http://schemas.microsoft.com/office/drawing/2014/main" id="{F529E27B-4608-4E19-A9F5-97F9272D0B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624369" y="2980325"/>
            <a:ext cx="512288" cy="495718"/>
          </a:xfrm>
          <a:prstGeom prst="rect">
            <a:avLst/>
          </a:prstGeom>
          <a:effectLst>
            <a:outerShdw blurRad="50800" dist="38100" dir="2700000" algn="tl" rotWithShape="0">
              <a:prstClr val="black">
                <a:alpha val="40000"/>
              </a:prstClr>
            </a:outerShdw>
          </a:effectLst>
        </p:spPr>
      </p:pic>
      <p:pic>
        <p:nvPicPr>
          <p:cNvPr id="152" name="グラフィックス 151" descr="矢印: 直線 単色塗りつぶし">
            <a:extLst>
              <a:ext uri="{FF2B5EF4-FFF2-40B4-BE49-F238E27FC236}">
                <a16:creationId xmlns:a16="http://schemas.microsoft.com/office/drawing/2014/main" id="{6DCD1C87-0299-480E-BA63-8B48899EAA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303098">
            <a:off x="7755682" y="4463778"/>
            <a:ext cx="512288" cy="495718"/>
          </a:xfrm>
          <a:prstGeom prst="rect">
            <a:avLst/>
          </a:prstGeom>
          <a:effectLst>
            <a:outerShdw blurRad="50800" dist="38100" dir="2700000" algn="tl" rotWithShape="0">
              <a:prstClr val="black">
                <a:alpha val="40000"/>
              </a:prstClr>
            </a:outerShdw>
          </a:effectLst>
        </p:spPr>
      </p:pic>
      <p:sp>
        <p:nvSpPr>
          <p:cNvPr id="153" name="テキスト ボックス 152">
            <a:extLst>
              <a:ext uri="{FF2B5EF4-FFF2-40B4-BE49-F238E27FC236}">
                <a16:creationId xmlns:a16="http://schemas.microsoft.com/office/drawing/2014/main" id="{31936A7A-C957-4E83-83D4-5E9C4EB73662}"/>
              </a:ext>
            </a:extLst>
          </p:cNvPr>
          <p:cNvSpPr txBox="1"/>
          <p:nvPr/>
        </p:nvSpPr>
        <p:spPr>
          <a:xfrm>
            <a:off x="412501" y="4263919"/>
            <a:ext cx="3760159" cy="261610"/>
          </a:xfrm>
          <a:prstGeom prst="rect">
            <a:avLst/>
          </a:prstGeom>
          <a:noFill/>
        </p:spPr>
        <p:txBody>
          <a:bodyPr wrap="square">
            <a:spAutoFit/>
          </a:bodyPr>
          <a:lstStyle/>
          <a:p>
            <a:r>
              <a:rPr lang="ja-JP" altLang="en-US" sz="1100" b="1" dirty="0">
                <a:latin typeface="Meiryo UI" panose="020B0604030504040204" pitchFamily="50" charset="-128"/>
                <a:ea typeface="Meiryo UI" panose="020B0604030504040204" pitchFamily="50" charset="-128"/>
              </a:rPr>
              <a:t>活動に関する表形式のデータ例</a:t>
            </a:r>
            <a:endParaRPr lang="en-US" altLang="ja-JP" sz="1100" b="1" dirty="0">
              <a:latin typeface="Meiryo UI" panose="020B0604030504040204" pitchFamily="50" charset="-128"/>
              <a:ea typeface="Meiryo UI" panose="020B0604030504040204" pitchFamily="50" charset="-128"/>
            </a:endParaRPr>
          </a:p>
        </p:txBody>
      </p:sp>
      <p:sp>
        <p:nvSpPr>
          <p:cNvPr id="154" name="テキスト ボックス 153">
            <a:extLst>
              <a:ext uri="{FF2B5EF4-FFF2-40B4-BE49-F238E27FC236}">
                <a16:creationId xmlns:a16="http://schemas.microsoft.com/office/drawing/2014/main" id="{A207ED60-3313-4356-8059-D256E8491B2E}"/>
              </a:ext>
            </a:extLst>
          </p:cNvPr>
          <p:cNvSpPr txBox="1"/>
          <p:nvPr/>
        </p:nvSpPr>
        <p:spPr>
          <a:xfrm>
            <a:off x="4403078" y="4263919"/>
            <a:ext cx="2688307" cy="261610"/>
          </a:xfrm>
          <a:prstGeom prst="rect">
            <a:avLst/>
          </a:prstGeom>
          <a:noFill/>
        </p:spPr>
        <p:txBody>
          <a:bodyPr wrap="square">
            <a:spAutoFit/>
          </a:bodyPr>
          <a:lstStyle/>
          <a:p>
            <a:r>
              <a:rPr lang="ja-JP" altLang="en-US" sz="1100" b="1" dirty="0">
                <a:latin typeface="Meiryo UI" panose="020B0604030504040204" pitchFamily="50" charset="-128"/>
                <a:ea typeface="Meiryo UI" panose="020B0604030504040204" pitchFamily="50" charset="-128"/>
              </a:rPr>
              <a:t>入力結果例（メタデータ（</a:t>
            </a:r>
            <a:r>
              <a:rPr lang="en-US" altLang="ja-JP" sz="1100" b="1" dirty="0">
                <a:latin typeface="Meiryo UI" panose="020B0604030504040204" pitchFamily="50" charset="-128"/>
                <a:ea typeface="Meiryo UI" panose="020B0604030504040204" pitchFamily="50" charset="-128"/>
              </a:rPr>
              <a:t>JSON</a:t>
            </a:r>
            <a:r>
              <a:rPr lang="ja-JP" altLang="en-US" sz="11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155" name="テキスト ボックス 154">
            <a:extLst>
              <a:ext uri="{FF2B5EF4-FFF2-40B4-BE49-F238E27FC236}">
                <a16:creationId xmlns:a16="http://schemas.microsoft.com/office/drawing/2014/main" id="{EF89283B-77CA-46DA-847A-0D5E87155BE1}"/>
              </a:ext>
            </a:extLst>
          </p:cNvPr>
          <p:cNvSpPr txBox="1"/>
          <p:nvPr/>
        </p:nvSpPr>
        <p:spPr>
          <a:xfrm>
            <a:off x="8098509" y="4258821"/>
            <a:ext cx="2887090" cy="261610"/>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RDF</a:t>
            </a:r>
            <a:r>
              <a:rPr lang="ja-JP" altLang="en-US" sz="1100" b="1" dirty="0">
                <a:latin typeface="Meiryo UI" panose="020B0604030504040204" pitchFamily="50" charset="-128"/>
                <a:ea typeface="Meiryo UI" panose="020B0604030504040204" pitchFamily="50" charset="-128"/>
              </a:rPr>
              <a:t>出力結果例（</a:t>
            </a:r>
            <a:r>
              <a:rPr lang="en-US" altLang="ja-JP" sz="1100" b="1" dirty="0">
                <a:latin typeface="Meiryo UI" panose="020B0604030504040204" pitchFamily="50" charset="-128"/>
                <a:ea typeface="Meiryo UI" panose="020B0604030504040204" pitchFamily="50" charset="-128"/>
              </a:rPr>
              <a:t>Turtle</a:t>
            </a:r>
            <a:r>
              <a:rPr lang="ja-JP" altLang="en-US" sz="1100" b="1" dirty="0">
                <a:latin typeface="Meiryo UI" panose="020B0604030504040204" pitchFamily="50" charset="-128"/>
                <a:ea typeface="Meiryo UI" panose="020B0604030504040204" pitchFamily="50" charset="-128"/>
              </a:rPr>
              <a:t>形式）</a:t>
            </a:r>
            <a:endParaRPr lang="en-US" altLang="ja-JP" sz="1100" b="1" dirty="0">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C5FB4F35-A656-4927-9AF5-EF8C3AD241BE}"/>
              </a:ext>
            </a:extLst>
          </p:cNvPr>
          <p:cNvSpPr txBox="1"/>
          <p:nvPr/>
        </p:nvSpPr>
        <p:spPr>
          <a:xfrm>
            <a:off x="2553167" y="6415147"/>
            <a:ext cx="2887090" cy="262829"/>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RDF</a:t>
            </a:r>
            <a:r>
              <a:rPr lang="ja-JP" altLang="en-US" sz="1100" b="1" dirty="0">
                <a:latin typeface="Meiryo UI" panose="020B0604030504040204" pitchFamily="50" charset="-128"/>
                <a:ea typeface="Meiryo UI" panose="020B0604030504040204" pitchFamily="50" charset="-128"/>
              </a:rPr>
              <a:t>出力結果例（可視化）</a:t>
            </a:r>
            <a:endParaRPr lang="en-US" altLang="ja-JP" sz="1100" b="1" dirty="0">
              <a:latin typeface="Meiryo UI" panose="020B0604030504040204" pitchFamily="50" charset="-128"/>
              <a:ea typeface="Meiryo UI" panose="020B0604030504040204" pitchFamily="50" charset="-128"/>
            </a:endParaRPr>
          </a:p>
        </p:txBody>
      </p:sp>
      <p:cxnSp>
        <p:nvCxnSpPr>
          <p:cNvPr id="157" name="直線コネクタ 156">
            <a:extLst>
              <a:ext uri="{FF2B5EF4-FFF2-40B4-BE49-F238E27FC236}">
                <a16:creationId xmlns:a16="http://schemas.microsoft.com/office/drawing/2014/main" id="{C4765A9D-71DB-4B3F-881D-4693E638D5CD}"/>
              </a:ext>
            </a:extLst>
          </p:cNvPr>
          <p:cNvCxnSpPr>
            <a:cxnSpLocks/>
          </p:cNvCxnSpPr>
          <p:nvPr/>
        </p:nvCxnSpPr>
        <p:spPr>
          <a:xfrm>
            <a:off x="2539290" y="2757223"/>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598976B2-172B-40A5-AF9C-FAB2139923AF}"/>
              </a:ext>
            </a:extLst>
          </p:cNvPr>
          <p:cNvCxnSpPr>
            <a:cxnSpLocks/>
          </p:cNvCxnSpPr>
          <p:nvPr/>
        </p:nvCxnSpPr>
        <p:spPr>
          <a:xfrm>
            <a:off x="5408848" y="2464396"/>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FCCE3AB4-BB12-40E9-9F7B-C080F9957DC3}"/>
              </a:ext>
            </a:extLst>
          </p:cNvPr>
          <p:cNvCxnSpPr>
            <a:cxnSpLocks/>
          </p:cNvCxnSpPr>
          <p:nvPr/>
        </p:nvCxnSpPr>
        <p:spPr>
          <a:xfrm>
            <a:off x="8278123" y="3194958"/>
            <a:ext cx="14476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1304C74-F056-40D1-89F0-766F3C5C434C}"/>
              </a:ext>
            </a:extLst>
          </p:cNvPr>
          <p:cNvCxnSpPr>
            <a:cxnSpLocks/>
          </p:cNvCxnSpPr>
          <p:nvPr/>
        </p:nvCxnSpPr>
        <p:spPr>
          <a:xfrm>
            <a:off x="5447937" y="5782584"/>
            <a:ext cx="133443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CCEAE5E6-975F-4EC7-B489-1EBF50FB1BBB}"/>
              </a:ext>
            </a:extLst>
          </p:cNvPr>
          <p:cNvCxnSpPr>
            <a:cxnSpLocks/>
          </p:cNvCxnSpPr>
          <p:nvPr/>
        </p:nvCxnSpPr>
        <p:spPr>
          <a:xfrm>
            <a:off x="2539290" y="3297471"/>
            <a:ext cx="80740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6F59E967-F799-4BF1-A263-3C34A095C13D}"/>
              </a:ext>
            </a:extLst>
          </p:cNvPr>
          <p:cNvCxnSpPr>
            <a:cxnSpLocks/>
          </p:cNvCxnSpPr>
          <p:nvPr/>
        </p:nvCxnSpPr>
        <p:spPr>
          <a:xfrm>
            <a:off x="5408848" y="3067524"/>
            <a:ext cx="80740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4F006BC-4F37-4027-A93C-B68C6D2F528D}"/>
              </a:ext>
            </a:extLst>
          </p:cNvPr>
          <p:cNvCxnSpPr>
            <a:cxnSpLocks/>
          </p:cNvCxnSpPr>
          <p:nvPr/>
        </p:nvCxnSpPr>
        <p:spPr>
          <a:xfrm>
            <a:off x="8944436" y="3483182"/>
            <a:ext cx="80740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6F405DEF-5584-4DD2-B686-3CE99FCFBA56}"/>
              </a:ext>
            </a:extLst>
          </p:cNvPr>
          <p:cNvCxnSpPr>
            <a:cxnSpLocks/>
          </p:cNvCxnSpPr>
          <p:nvPr/>
        </p:nvCxnSpPr>
        <p:spPr>
          <a:xfrm>
            <a:off x="9034748" y="5775250"/>
            <a:ext cx="982631"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83F8C05-9930-4B95-8694-AA1AD6B50E9A}"/>
              </a:ext>
            </a:extLst>
          </p:cNvPr>
          <p:cNvCxnSpPr>
            <a:cxnSpLocks/>
          </p:cNvCxnSpPr>
          <p:nvPr/>
        </p:nvCxnSpPr>
        <p:spPr>
          <a:xfrm>
            <a:off x="2515702" y="3871817"/>
            <a:ext cx="1614807"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DDC4D6CB-482A-41A3-BF86-A2059FF0898F}"/>
              </a:ext>
            </a:extLst>
          </p:cNvPr>
          <p:cNvCxnSpPr>
            <a:cxnSpLocks/>
          </p:cNvCxnSpPr>
          <p:nvPr/>
        </p:nvCxnSpPr>
        <p:spPr>
          <a:xfrm>
            <a:off x="2515702" y="4013988"/>
            <a:ext cx="55534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FBF96072-1278-49A9-86BC-C5460DFA3BEB}"/>
              </a:ext>
            </a:extLst>
          </p:cNvPr>
          <p:cNvCxnSpPr>
            <a:cxnSpLocks/>
          </p:cNvCxnSpPr>
          <p:nvPr/>
        </p:nvCxnSpPr>
        <p:spPr>
          <a:xfrm>
            <a:off x="5408848" y="3673539"/>
            <a:ext cx="2215521"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122996DA-DCCB-48A6-A020-CE5FA24A5E3D}"/>
              </a:ext>
            </a:extLst>
          </p:cNvPr>
          <p:cNvCxnSpPr>
            <a:cxnSpLocks/>
          </p:cNvCxnSpPr>
          <p:nvPr/>
        </p:nvCxnSpPr>
        <p:spPr>
          <a:xfrm>
            <a:off x="9259850" y="3643119"/>
            <a:ext cx="221552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B20C9D8D-6872-444F-A8F6-9C81A279567C}"/>
              </a:ext>
            </a:extLst>
          </p:cNvPr>
          <p:cNvCxnSpPr>
            <a:cxnSpLocks/>
          </p:cNvCxnSpPr>
          <p:nvPr/>
        </p:nvCxnSpPr>
        <p:spPr>
          <a:xfrm>
            <a:off x="8236780" y="6415147"/>
            <a:ext cx="252465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32" name="吹き出し: 四角形 131">
            <a:extLst>
              <a:ext uri="{FF2B5EF4-FFF2-40B4-BE49-F238E27FC236}">
                <a16:creationId xmlns:a16="http://schemas.microsoft.com/office/drawing/2014/main" id="{7E5DBA14-BD44-4940-8A4D-CC2AF4C9B57C}"/>
              </a:ext>
            </a:extLst>
          </p:cNvPr>
          <p:cNvSpPr/>
          <p:nvPr/>
        </p:nvSpPr>
        <p:spPr>
          <a:xfrm>
            <a:off x="9034748" y="1946704"/>
            <a:ext cx="2560896" cy="512323"/>
          </a:xfrm>
          <a:prstGeom prst="wedgeRectCallout">
            <a:avLst>
              <a:gd name="adj1" fmla="val 10249"/>
              <a:gd name="adj2" fmla="val 134863"/>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eiryo UI" panose="020B0604030504040204" pitchFamily="50" charset="-128"/>
                <a:ea typeface="Meiryo UI" panose="020B0604030504040204" pitchFamily="50" charset="-128"/>
              </a:rPr>
              <a:t>このような</a:t>
            </a:r>
            <a:r>
              <a:rPr lang="en-US" altLang="ja-JP" sz="1200" dirty="0">
                <a:solidFill>
                  <a:schemeClr val="tx1"/>
                </a:solidFill>
                <a:latin typeface="Meiryo UI" panose="020B0604030504040204" pitchFamily="50" charset="-128"/>
                <a:ea typeface="Meiryo UI" panose="020B0604030504040204" pitchFamily="50" charset="-128"/>
              </a:rPr>
              <a:t>RDF</a:t>
            </a:r>
            <a:r>
              <a:rPr lang="ja-JP" altLang="en-US" sz="1200" dirty="0">
                <a:solidFill>
                  <a:schemeClr val="tx1"/>
                </a:solidFill>
                <a:latin typeface="Meiryo UI" panose="020B0604030504040204" pitchFamily="50" charset="-128"/>
                <a:ea typeface="Meiryo UI" panose="020B0604030504040204" pitchFamily="50" charset="-128"/>
              </a:rPr>
              <a:t>ファイルを公開することが、</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一例として考えられます。</a:t>
            </a:r>
          </a:p>
        </p:txBody>
      </p:sp>
      <p:sp>
        <p:nvSpPr>
          <p:cNvPr id="33" name="正方形/長方形 32">
            <a:extLst>
              <a:ext uri="{FF2B5EF4-FFF2-40B4-BE49-F238E27FC236}">
                <a16:creationId xmlns:a16="http://schemas.microsoft.com/office/drawing/2014/main" id="{1DE4B0B3-1306-45FC-98A0-3410D2A5A5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p>
        </p:txBody>
      </p:sp>
      <p:sp>
        <p:nvSpPr>
          <p:cNvPr id="34" name="タイトル 4">
            <a:extLst>
              <a:ext uri="{FF2B5EF4-FFF2-40B4-BE49-F238E27FC236}">
                <a16:creationId xmlns:a16="http://schemas.microsoft.com/office/drawing/2014/main" id="{FB161B34-FE4F-40C2-B7D1-152FD54CFD1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36" name="正方形/長方形 35">
            <a:extLst>
              <a:ext uri="{FF2B5EF4-FFF2-40B4-BE49-F238E27FC236}">
                <a16:creationId xmlns:a16="http://schemas.microsoft.com/office/drawing/2014/main" id="{F7320488-F269-4534-8FD6-CD0E52088AB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4591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9D56DC5-52C5-43F4-8838-BBBC1766297B}"/>
              </a:ext>
            </a:extLst>
          </p:cNvPr>
          <p:cNvSpPr/>
          <p:nvPr/>
        </p:nvSpPr>
        <p:spPr>
          <a:xfrm>
            <a:off x="272994" y="1597025"/>
            <a:ext cx="11660361" cy="511728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200" b="1" dirty="0" err="1">
                <a:latin typeface="Meiryo UI"/>
                <a:ea typeface="Meiryo UI"/>
              </a:rPr>
              <a:t>prov:wasGeneratedBy</a:t>
            </a:r>
            <a:r>
              <a:rPr lang="en-US" altLang="ja-JP" sz="1200" b="1" dirty="0">
                <a:latin typeface="Meiryo UI"/>
                <a:ea typeface="Meiryo UI"/>
              </a:rPr>
              <a:t> </a:t>
            </a:r>
            <a:r>
              <a:rPr lang="ja-JP" altLang="en-US" sz="1200" b="1" dirty="0">
                <a:latin typeface="Meiryo UI"/>
                <a:ea typeface="Meiryo UI"/>
              </a:rPr>
              <a:t>の値域である </a:t>
            </a:r>
            <a:r>
              <a:rPr lang="en-US" altLang="ja-JP" sz="1200" b="1" dirty="0" err="1">
                <a:latin typeface="Meiryo UI"/>
                <a:ea typeface="Meiryo UI"/>
              </a:rPr>
              <a:t>prov:Activity</a:t>
            </a:r>
            <a:r>
              <a:rPr lang="en-US" altLang="ja-JP" sz="1200" b="1" dirty="0">
                <a:latin typeface="Meiryo UI"/>
                <a:ea typeface="Meiryo UI"/>
              </a:rPr>
              <a:t> </a:t>
            </a:r>
            <a:r>
              <a:rPr lang="ja-JP" altLang="en-US" sz="1200" b="1" dirty="0">
                <a:latin typeface="Meiryo UI"/>
                <a:ea typeface="Meiryo UI"/>
              </a:rPr>
              <a:t>のプロパティの一例</a:t>
            </a:r>
            <a:endParaRPr lang="en-US" altLang="ja-JP" sz="1200" dirty="0">
              <a:latin typeface="Meiryo UI"/>
              <a:ea typeface="Meiryo UI"/>
            </a:endParaRPr>
          </a:p>
        </p:txBody>
      </p:sp>
      <p:sp>
        <p:nvSpPr>
          <p:cNvPr id="6" name="四角形: 角を丸くする 5">
            <a:extLst>
              <a:ext uri="{FF2B5EF4-FFF2-40B4-BE49-F238E27FC236}">
                <a16:creationId xmlns:a16="http://schemas.microsoft.com/office/drawing/2014/main" id="{7D0DB160-6737-4A45-B3ED-7486F7DC668B}"/>
              </a:ext>
            </a:extLst>
          </p:cNvPr>
          <p:cNvSpPr/>
          <p:nvPr/>
        </p:nvSpPr>
        <p:spPr>
          <a:xfrm>
            <a:off x="272994" y="675949"/>
            <a:ext cx="11660362" cy="841029"/>
          </a:xfrm>
          <a:prstGeom prst="roundRect">
            <a:avLst>
              <a:gd name="adj" fmla="val 11129"/>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データセットを生成した活動に関する、より詳細なデータのプロパティ例としては、以下のようなものが考えられます。</a:t>
            </a:r>
            <a:endParaRPr lang="en-US" altLang="ja-JP" sz="1600" dirty="0">
              <a:latin typeface="Meiryo UI"/>
              <a:ea typeface="Meiryo UI"/>
            </a:endParaRPr>
          </a:p>
          <a:p>
            <a:r>
              <a:rPr lang="ja-JP" altLang="en-US" sz="1600" dirty="0">
                <a:latin typeface="Meiryo UI"/>
                <a:ea typeface="Meiryo UI"/>
              </a:rPr>
              <a:t>　</a:t>
            </a:r>
            <a:r>
              <a:rPr lang="en-US" altLang="ja-JP" sz="1600" dirty="0">
                <a:latin typeface="Meiryo UI"/>
                <a:ea typeface="Meiryo UI"/>
              </a:rPr>
              <a:t>PROV-O</a:t>
            </a:r>
            <a:r>
              <a:rPr lang="ja-JP" altLang="en-US" sz="1600" dirty="0">
                <a:latin typeface="Meiryo UI"/>
                <a:ea typeface="Meiryo UI"/>
              </a:rPr>
              <a:t>オントロジーでは、活動を非常に柔軟に表現可能です。</a:t>
            </a:r>
            <a:r>
              <a:rPr lang="en-US" altLang="ja-JP" sz="1600" dirty="0">
                <a:latin typeface="Meiryo UI"/>
                <a:ea typeface="Meiryo UI"/>
              </a:rPr>
              <a:t>PROV-O</a:t>
            </a:r>
            <a:r>
              <a:rPr lang="ja-JP" altLang="en-US" sz="1600" dirty="0">
                <a:latin typeface="Meiryo UI"/>
                <a:ea typeface="Meiryo UI"/>
              </a:rPr>
              <a:t>オントロジーの詳細については、</a:t>
            </a:r>
            <a:r>
              <a:rPr lang="en-US" altLang="ja-JP" sz="1600" dirty="0">
                <a:latin typeface="Meiryo UI"/>
                <a:ea typeface="Meiryo UI"/>
                <a:hlinkClick r:id="rId3"/>
              </a:rPr>
              <a:t>DCAT2</a:t>
            </a:r>
            <a:r>
              <a:rPr lang="ja-JP" altLang="en-US" sz="1600" dirty="0">
                <a:latin typeface="Meiryo UI"/>
                <a:ea typeface="Meiryo UI"/>
              </a:rPr>
              <a:t>や</a:t>
            </a:r>
            <a:r>
              <a:rPr lang="en-US" altLang="ja-JP" sz="1600" dirty="0">
                <a:latin typeface="Meiryo UI"/>
                <a:ea typeface="Meiryo UI"/>
                <a:hlinkClick r:id="rId4"/>
              </a:rPr>
              <a:t>PROV-O</a:t>
            </a:r>
            <a:r>
              <a:rPr lang="ja-JP" altLang="en-US" sz="1600" dirty="0">
                <a:latin typeface="Meiryo UI"/>
                <a:ea typeface="Meiryo UI"/>
                <a:hlinkClick r:id="rId4"/>
              </a:rPr>
              <a:t>オントロジー</a:t>
            </a:r>
            <a:r>
              <a:rPr lang="ja-JP" altLang="en-US" sz="1600" dirty="0">
                <a:latin typeface="Meiryo UI"/>
                <a:ea typeface="Meiryo UI"/>
              </a:rPr>
              <a:t>の</a:t>
            </a:r>
            <a:br>
              <a:rPr lang="en-US" altLang="ja-JP" sz="1600" dirty="0">
                <a:latin typeface="Meiryo UI"/>
                <a:ea typeface="Meiryo UI"/>
              </a:rPr>
            </a:br>
            <a:r>
              <a:rPr lang="ja-JP" altLang="en-US" sz="1600" dirty="0">
                <a:latin typeface="Meiryo UI"/>
                <a:ea typeface="Meiryo UI"/>
              </a:rPr>
              <a:t>ドキュメントを参照ください。</a:t>
            </a:r>
          </a:p>
        </p:txBody>
      </p:sp>
      <p:graphicFrame>
        <p:nvGraphicFramePr>
          <p:cNvPr id="42" name="表 2">
            <a:extLst>
              <a:ext uri="{FF2B5EF4-FFF2-40B4-BE49-F238E27FC236}">
                <a16:creationId xmlns:a16="http://schemas.microsoft.com/office/drawing/2014/main" id="{A660991C-7828-486C-B564-02C4A98398A6}"/>
              </a:ext>
            </a:extLst>
          </p:cNvPr>
          <p:cNvGraphicFramePr>
            <a:graphicFrameLocks noGrp="1"/>
          </p:cNvGraphicFramePr>
          <p:nvPr>
            <p:extLst>
              <p:ext uri="{D42A27DB-BD31-4B8C-83A1-F6EECF244321}">
                <p14:modId xmlns:p14="http://schemas.microsoft.com/office/powerpoint/2010/main" val="1626242081"/>
              </p:ext>
            </p:extLst>
          </p:nvPr>
        </p:nvGraphicFramePr>
        <p:xfrm>
          <a:off x="366266" y="1939925"/>
          <a:ext cx="11384712" cy="4706909"/>
        </p:xfrm>
        <a:graphic>
          <a:graphicData uri="http://schemas.openxmlformats.org/drawingml/2006/table">
            <a:tbl>
              <a:tblPr firstRow="1" bandRow="1">
                <a:tableStyleId>{5C22544A-7EE6-4342-B048-85BDC9FD1C3A}</a:tableStyleId>
              </a:tblPr>
              <a:tblGrid>
                <a:gridCol w="2816226">
                  <a:extLst>
                    <a:ext uri="{9D8B030D-6E8A-4147-A177-3AD203B41FA5}">
                      <a16:colId xmlns:a16="http://schemas.microsoft.com/office/drawing/2014/main" val="1165906890"/>
                    </a:ext>
                  </a:extLst>
                </a:gridCol>
                <a:gridCol w="2547712">
                  <a:extLst>
                    <a:ext uri="{9D8B030D-6E8A-4147-A177-3AD203B41FA5}">
                      <a16:colId xmlns:a16="http://schemas.microsoft.com/office/drawing/2014/main" val="1849320730"/>
                    </a:ext>
                  </a:extLst>
                </a:gridCol>
                <a:gridCol w="1910645">
                  <a:extLst>
                    <a:ext uri="{9D8B030D-6E8A-4147-A177-3AD203B41FA5}">
                      <a16:colId xmlns:a16="http://schemas.microsoft.com/office/drawing/2014/main" val="3463365596"/>
                    </a:ext>
                  </a:extLst>
                </a:gridCol>
                <a:gridCol w="1513382">
                  <a:extLst>
                    <a:ext uri="{9D8B030D-6E8A-4147-A177-3AD203B41FA5}">
                      <a16:colId xmlns:a16="http://schemas.microsoft.com/office/drawing/2014/main" val="1306555653"/>
                    </a:ext>
                  </a:extLst>
                </a:gridCol>
                <a:gridCol w="2596747">
                  <a:extLst>
                    <a:ext uri="{9D8B030D-6E8A-4147-A177-3AD203B41FA5}">
                      <a16:colId xmlns:a16="http://schemas.microsoft.com/office/drawing/2014/main" val="2679027665"/>
                    </a:ext>
                  </a:extLst>
                </a:gridCol>
              </a:tblGrid>
              <a:tr h="377958">
                <a:tc>
                  <a:txBody>
                    <a:bodyPr/>
                    <a:lstStyle/>
                    <a:p>
                      <a:pPr algn="ctr"/>
                      <a:r>
                        <a:rPr kumimoji="1" lang="ja-JP" altLang="en-US" sz="1400" dirty="0">
                          <a:latin typeface="Meiryo UI" panose="020B0604030504040204" pitchFamily="50" charset="-128"/>
                          <a:ea typeface="Meiryo UI" panose="020B0604030504040204" pitchFamily="50" charset="-128"/>
                        </a:rPr>
                        <a:t>ラベル</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err="1">
                          <a:latin typeface="Meiryo UI" panose="020B0604030504040204" pitchFamily="50" charset="-128"/>
                          <a:ea typeface="Meiryo UI" panose="020B0604030504040204" pitchFamily="50" charset="-128"/>
                        </a:rPr>
                        <a:t>rdf:Property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err="1">
                          <a:latin typeface="Meiryo UI" panose="020B0604030504040204" pitchFamily="50" charset="-128"/>
                          <a:ea typeface="Meiryo UI" panose="020B0604030504040204" pitchFamily="50" charset="-128"/>
                        </a:rPr>
                        <a:t>rdfs:range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Cardinality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CKAN</a:t>
                      </a:r>
                      <a:r>
                        <a:rPr kumimoji="1" lang="ja-JP" altLang="en-US" sz="1400" dirty="0">
                          <a:latin typeface="Meiryo UI" panose="020B0604030504040204" pitchFamily="50" charset="-128"/>
                          <a:ea typeface="Meiryo UI" panose="020B0604030504040204" pitchFamily="50" charset="-128"/>
                        </a:rPr>
                        <a:t>での値域</a:t>
                      </a:r>
                    </a:p>
                  </a:txBody>
                  <a:tcPr marL="107829" marR="107829" marT="53914" marB="53914">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56090390"/>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プロジェクトの</a:t>
                      </a:r>
                      <a:r>
                        <a:rPr kumimoji="1" lang="en-US" altLang="ja-JP" sz="1400" dirty="0">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prov:wasGeneratedBy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prov:Activity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232458"/>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プロジェクト名</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rdfs:label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8740290"/>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プロジェクト概要</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rdfs:comment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err="1">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6516162"/>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プロジェクト開始日</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prov:startedAtTime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text (</a:t>
                      </a:r>
                      <a:r>
                        <a:rPr kumimoji="1" lang="en-US" altLang="ja-JP" sz="1400" dirty="0" err="1">
                          <a:latin typeface="Meiryo UI" panose="020B0604030504040204" pitchFamily="50" charset="-128"/>
                          <a:ea typeface="Meiryo UI" panose="020B0604030504040204" pitchFamily="50" charset="-128"/>
                        </a:rPr>
                        <a:t>xsd:dateTime</a:t>
                      </a:r>
                      <a:r>
                        <a:rPr kumimoji="1" lang="en-US" altLang="ja-JP" sz="14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5013821"/>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プロジェクト終了日</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prov:endedAtTime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xsd:dateTime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text (</a:t>
                      </a:r>
                      <a:r>
                        <a:rPr kumimoji="1" lang="en-US" altLang="ja-JP" sz="1400" dirty="0" err="1">
                          <a:latin typeface="Meiryo UI" panose="020B0604030504040204" pitchFamily="50" charset="-128"/>
                          <a:ea typeface="Meiryo UI" panose="020B0604030504040204" pitchFamily="50" charset="-128"/>
                        </a:rPr>
                        <a:t>xsd:dateTime</a:t>
                      </a:r>
                      <a:r>
                        <a:rPr kumimoji="1" lang="en-US" altLang="ja-JP" sz="14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5634798"/>
                  </a:ext>
                </a:extLst>
              </a:tr>
              <a:tr h="549371">
                <a:tc>
                  <a:txBody>
                    <a:bodyPr/>
                    <a:lstStyle/>
                    <a:p>
                      <a:pPr algn="l"/>
                      <a:r>
                        <a:rPr kumimoji="1" lang="ja-JP" altLang="en-US" sz="1400" dirty="0">
                          <a:latin typeface="Meiryo UI" panose="020B0604030504040204" pitchFamily="50" charset="-128"/>
                          <a:ea typeface="Meiryo UI" panose="020B0604030504040204" pitchFamily="50" charset="-128"/>
                        </a:rPr>
                        <a:t>    プロジェクトの関係者・組織</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prov:wasAssociatedWith</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prov:Agent</a:t>
                      </a:r>
                      <a:endParaRPr kumimoji="1" lang="en-US" altLang="ja-JP" sz="1400" dirty="0">
                        <a:latin typeface="Meiryo UI" panose="020B0604030504040204" pitchFamily="50" charset="-128"/>
                        <a:ea typeface="Meiryo UI" panose="020B0604030504040204" pitchFamily="50" charset="-128"/>
                      </a:endParaRPr>
                    </a:p>
                    <a:p>
                      <a:r>
                        <a:rPr kumimoji="1" lang="en-US" altLang="ja-JP" sz="1400" dirty="0" err="1">
                          <a:latin typeface="Meiryo UI" panose="020B0604030504040204" pitchFamily="50" charset="-128"/>
                          <a:ea typeface="Meiryo UI" panose="020B0604030504040204" pitchFamily="50" charset="-128"/>
                        </a:rPr>
                        <a:t>foaf:Agent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(void)</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304227"/>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名称</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foaf:name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err="1">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1..1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5841738"/>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連絡先（</a:t>
                      </a:r>
                      <a:r>
                        <a:rPr kumimoji="1" lang="en-US" altLang="ja-JP" sz="1400" dirty="0">
                          <a:latin typeface="Meiryo UI" panose="020B0604030504040204" pitchFamily="50" charset="-128"/>
                          <a:ea typeface="Meiryo UI" panose="020B0604030504040204" pitchFamily="50" charset="-128"/>
                        </a:rPr>
                        <a:t>e-mail)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foaf:mbox</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owl:Thing</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email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9813459"/>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使用したデータ・機器</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prov:used</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prov:Entity</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9006107"/>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データ・機器の名称</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err="1">
                          <a:latin typeface="Meiryo UI" panose="020B0604030504040204" pitchFamily="50" charset="-128"/>
                          <a:ea typeface="Meiryo UI" panose="020B0604030504040204" pitchFamily="50" charset="-128"/>
                        </a:rPr>
                        <a:t>rdfs:label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rdfs:Literal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0..1</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text</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282695"/>
                  </a:ext>
                </a:extLst>
              </a:tr>
              <a:tr h="377958">
                <a:tc>
                  <a:txBody>
                    <a:bodyPr/>
                    <a:lstStyle/>
                    <a:p>
                      <a:pPr algn="l"/>
                      <a:r>
                        <a:rPr kumimoji="1" lang="ja-JP" altLang="en-US" sz="1400" dirty="0">
                          <a:latin typeface="Meiryo UI" panose="020B0604030504040204" pitchFamily="50" charset="-128"/>
                          <a:ea typeface="Meiryo UI" panose="020B0604030504040204" pitchFamily="50" charset="-128"/>
                        </a:rPr>
                        <a:t>    プロジェクトに関する参考文献</a:t>
                      </a: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rdfs:seeAlso</a:t>
                      </a:r>
                      <a:endParaRPr kumimoji="1" lang="en-US" altLang="ja-JP"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rdfs:Resource</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0..n</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kumimoji="1" lang="en-US" altLang="ja-JP" sz="1400" dirty="0" err="1">
                          <a:latin typeface="Meiryo UI" panose="020B0604030504040204" pitchFamily="50" charset="-128"/>
                          <a:ea typeface="Meiryo UI" panose="020B0604030504040204" pitchFamily="50" charset="-128"/>
                        </a:rPr>
                        <a:t>url</a:t>
                      </a:r>
                      <a:endParaRPr kumimoji="1" lang="ja-JP" altLang="en-US" sz="1400" dirty="0">
                        <a:latin typeface="Meiryo UI" panose="020B0604030504040204" pitchFamily="50" charset="-128"/>
                        <a:ea typeface="Meiryo UI" panose="020B0604030504040204" pitchFamily="50" charset="-128"/>
                      </a:endParaRPr>
                    </a:p>
                  </a:txBody>
                  <a:tcPr marL="107829" marR="107829" marT="53914" marB="5391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2232546"/>
                  </a:ext>
                </a:extLst>
              </a:tr>
            </a:tbl>
          </a:graphicData>
        </a:graphic>
      </p:graphicFrame>
      <p:sp>
        <p:nvSpPr>
          <p:cNvPr id="8" name="正方形/長方形 7">
            <a:extLst>
              <a:ext uri="{FF2B5EF4-FFF2-40B4-BE49-F238E27FC236}">
                <a16:creationId xmlns:a16="http://schemas.microsoft.com/office/drawing/2014/main" id="{BE8FFC0D-B328-45D1-8AB3-C59DB6E9345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：データセットの出自の表現方法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p>
        </p:txBody>
      </p:sp>
      <p:sp>
        <p:nvSpPr>
          <p:cNvPr id="9" name="タイトル 4">
            <a:extLst>
              <a:ext uri="{FF2B5EF4-FFF2-40B4-BE49-F238E27FC236}">
                <a16:creationId xmlns:a16="http://schemas.microsoft.com/office/drawing/2014/main" id="{4D3BD764-0C83-4FE4-B36D-3582F579593D}"/>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12" name="正方形/長方形 11">
            <a:extLst>
              <a:ext uri="{FF2B5EF4-FFF2-40B4-BE49-F238E27FC236}">
                <a16:creationId xmlns:a16="http://schemas.microsoft.com/office/drawing/2014/main" id="{CB3DBFB9-4D7E-4628-9454-56A7B1237D7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1890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19F2234B-357A-4DFF-9A26-833916EE8229}"/>
              </a:ext>
            </a:extLst>
          </p:cNvPr>
          <p:cNvSpPr/>
          <p:nvPr/>
        </p:nvSpPr>
        <p:spPr>
          <a:xfrm>
            <a:off x="353667" y="684825"/>
            <a:ext cx="11556000" cy="7200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panose="020B0604030504040204" pitchFamily="50" charset="-128"/>
                <a:ea typeface="Meiryo UI" panose="020B0604030504040204" pitchFamily="50" charset="-128"/>
              </a:rPr>
              <a:t>項目</a:t>
            </a:r>
            <a:r>
              <a:rPr lang="en-US" altLang="ja-JP" sz="1600" b="1" dirty="0">
                <a:solidFill>
                  <a:schemeClr val="tx1"/>
                </a:solidFill>
                <a:latin typeface="Meiryo UI" panose="020B0604030504040204" pitchFamily="50" charset="-128"/>
                <a:ea typeface="Meiryo UI" panose="020B0604030504040204" pitchFamily="50" charset="-128"/>
              </a:rPr>
              <a:t>No</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#11320</a:t>
            </a:r>
            <a:r>
              <a:rPr lang="ja-JP" altLang="en-US" sz="1600" dirty="0">
                <a:solidFill>
                  <a:schemeClr val="tx1"/>
                </a:solidFill>
                <a:latin typeface="Meiryo UI" panose="020B0604030504040204" pitchFamily="50" charset="-128"/>
                <a:ea typeface="Meiryo UI" panose="020B0604030504040204" pitchFamily="50" charset="-128"/>
              </a:rPr>
              <a:t>　データセットが準拠する標準</a:t>
            </a:r>
            <a:r>
              <a:rPr lang="en-US" altLang="ja-JP" sz="1600" dirty="0">
                <a:solidFill>
                  <a:schemeClr val="tx1"/>
                </a:solidFill>
                <a:latin typeface="Meiryo UI" panose="020B0604030504040204" pitchFamily="50" charset="-128"/>
                <a:ea typeface="Meiryo UI" panose="020B0604030504040204" pitchFamily="50" charset="-128"/>
              </a:rPr>
              <a:t>URL</a:t>
            </a:r>
          </a:p>
          <a:p>
            <a:r>
              <a:rPr lang="ja-JP" altLang="en-US" sz="1600" b="1" dirty="0">
                <a:solidFill>
                  <a:schemeClr val="tx1"/>
                </a:solidFill>
                <a:latin typeface="Meiryo UI" panose="020B0604030504040204" pitchFamily="50" charset="-128"/>
                <a:ea typeface="Meiryo UI" panose="020B0604030504040204" pitchFamily="50" charset="-128"/>
              </a:rPr>
              <a:t>定義：</a:t>
            </a:r>
            <a:r>
              <a:rPr lang="ja-JP" altLang="en-US" sz="1600" dirty="0">
                <a:solidFill>
                  <a:schemeClr val="tx1"/>
                </a:solidFill>
                <a:latin typeface="Meiryo UI" panose="020B0604030504040204" pitchFamily="50" charset="-128"/>
                <a:ea typeface="Meiryo UI" panose="020B0604030504040204" pitchFamily="50" charset="-128"/>
              </a:rPr>
              <a:t>データセットが準拠する標準を示す</a:t>
            </a:r>
            <a:r>
              <a:rPr lang="en-US" altLang="ja-JP" sz="1600" dirty="0">
                <a:solidFill>
                  <a:schemeClr val="tx1"/>
                </a:solidFill>
                <a:latin typeface="Meiryo UI" panose="020B0604030504040204" pitchFamily="50" charset="-128"/>
                <a:ea typeface="Meiryo UI" panose="020B0604030504040204" pitchFamily="50" charset="-128"/>
              </a:rPr>
              <a:t>URL</a:t>
            </a:r>
          </a:p>
        </p:txBody>
      </p:sp>
      <p:sp>
        <p:nvSpPr>
          <p:cNvPr id="6" name="四角形: 角を丸くする 5">
            <a:extLst>
              <a:ext uri="{FF2B5EF4-FFF2-40B4-BE49-F238E27FC236}">
                <a16:creationId xmlns:a16="http://schemas.microsoft.com/office/drawing/2014/main" id="{89272D80-9E79-4742-BE9A-ED213C7979A3}"/>
              </a:ext>
            </a:extLst>
          </p:cNvPr>
          <p:cNvSpPr/>
          <p:nvPr/>
        </p:nvSpPr>
        <p:spPr>
          <a:xfrm>
            <a:off x="353667" y="1466470"/>
            <a:ext cx="11556000" cy="7200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solidFill>
                  <a:schemeClr val="tx1"/>
                </a:solidFill>
                <a:latin typeface="Meiryo UI" panose="020B0604030504040204" pitchFamily="50" charset="-128"/>
                <a:ea typeface="Meiryo UI" panose="020B0604030504040204" pitchFamily="50" charset="-128"/>
              </a:rPr>
              <a:t>項目</a:t>
            </a:r>
            <a:r>
              <a:rPr lang="en-US" altLang="ja-JP" sz="1600" b="1" dirty="0">
                <a:solidFill>
                  <a:schemeClr val="tx1"/>
                </a:solidFill>
                <a:latin typeface="Meiryo UI" panose="020B0604030504040204" pitchFamily="50" charset="-128"/>
                <a:ea typeface="Meiryo UI" panose="020B0604030504040204" pitchFamily="50" charset="-128"/>
              </a:rPr>
              <a:t>No</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#21210</a:t>
            </a:r>
            <a:r>
              <a:rPr lang="ja-JP" altLang="en-US" sz="1600" dirty="0">
                <a:solidFill>
                  <a:schemeClr val="tx1"/>
                </a:solidFill>
                <a:latin typeface="Meiryo UI" panose="020B0604030504040204" pitchFamily="50" charset="-128"/>
                <a:ea typeface="Meiryo UI" panose="020B0604030504040204" pitchFamily="50" charset="-128"/>
              </a:rPr>
              <a:t>　配信が準拠する標準</a:t>
            </a:r>
            <a:r>
              <a:rPr lang="en-US" altLang="ja-JP" sz="1600" dirty="0">
                <a:solidFill>
                  <a:schemeClr val="tx1"/>
                </a:solidFill>
                <a:latin typeface="Meiryo UI" panose="020B0604030504040204" pitchFamily="50" charset="-128"/>
                <a:ea typeface="Meiryo UI" panose="020B0604030504040204" pitchFamily="50" charset="-128"/>
              </a:rPr>
              <a:t>URL</a:t>
            </a:r>
          </a:p>
          <a:p>
            <a:r>
              <a:rPr lang="ja-JP" altLang="en-US" sz="1600" b="1" dirty="0">
                <a:solidFill>
                  <a:schemeClr val="tx1"/>
                </a:solidFill>
                <a:latin typeface="Meiryo UI" panose="020B0604030504040204" pitchFamily="50" charset="-128"/>
                <a:ea typeface="Meiryo UI" panose="020B0604030504040204" pitchFamily="50" charset="-128"/>
              </a:rPr>
              <a:t>定義：</a:t>
            </a:r>
            <a:r>
              <a:rPr lang="ja-JP" altLang="en-US" sz="1600" dirty="0">
                <a:solidFill>
                  <a:schemeClr val="tx1"/>
                </a:solidFill>
                <a:latin typeface="Meiryo UI" panose="020B0604030504040204" pitchFamily="50" charset="-128"/>
                <a:ea typeface="Meiryo UI" panose="020B0604030504040204" pitchFamily="50" charset="-128"/>
              </a:rPr>
              <a:t>配信が準拠する標準を示す</a:t>
            </a:r>
            <a:r>
              <a:rPr lang="en-US" altLang="ja-JP" sz="1600" dirty="0">
                <a:solidFill>
                  <a:schemeClr val="tx1"/>
                </a:solidFill>
                <a:latin typeface="Meiryo UI" panose="020B0604030504040204" pitchFamily="50" charset="-128"/>
                <a:ea typeface="Meiryo UI" panose="020B0604030504040204" pitchFamily="50" charset="-128"/>
              </a:rPr>
              <a:t>URL</a:t>
            </a: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353667" y="2244019"/>
            <a:ext cx="11556000" cy="720000"/>
          </a:xfrm>
          <a:prstGeom prst="roundRect">
            <a:avLst>
              <a:gd name="adj" fmla="val 13776"/>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提供するデータがどのような標準に準拠しているかを示す情報をデータセットおよび配信へ必要に応じて記載します。記載する標準については、</a:t>
            </a:r>
            <a:r>
              <a:rPr lang="en-US" altLang="ja-JP" sz="1600" dirty="0">
                <a:latin typeface="Meiryo UI"/>
                <a:ea typeface="Meiryo UI"/>
              </a:rPr>
              <a:t>ISO</a:t>
            </a:r>
            <a:r>
              <a:rPr lang="ja-JP" altLang="en-US" sz="1600" dirty="0">
                <a:latin typeface="Meiryo UI"/>
                <a:ea typeface="Meiryo UI"/>
              </a:rPr>
              <a:t>や</a:t>
            </a:r>
            <a:r>
              <a:rPr lang="en-US" altLang="ja-JP" sz="1600" dirty="0">
                <a:latin typeface="Meiryo UI"/>
                <a:ea typeface="Meiryo UI"/>
              </a:rPr>
              <a:t>W3C</a:t>
            </a:r>
            <a:r>
              <a:rPr lang="ja-JP" altLang="en-US" sz="1600" dirty="0">
                <a:latin typeface="Meiryo UI"/>
                <a:ea typeface="Meiryo UI"/>
              </a:rPr>
              <a:t>などの機関によって発行された標準だけではなく、その他さまざまな組織・機関が定めた標準について記載することが可能です。</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1A58A940-2419-4660-83A2-4E3DEE4C062A}"/>
              </a:ext>
            </a:extLst>
          </p:cNvPr>
          <p:cNvGrpSpPr/>
          <p:nvPr/>
        </p:nvGrpSpPr>
        <p:grpSpPr>
          <a:xfrm>
            <a:off x="353667" y="3025664"/>
            <a:ext cx="11526296" cy="3548978"/>
            <a:chOff x="181642" y="2734949"/>
            <a:chExt cx="11649644" cy="4340826"/>
          </a:xfrm>
        </p:grpSpPr>
        <p:sp>
          <p:nvSpPr>
            <p:cNvPr id="22" name="四角形: 角を丸くする 21">
              <a:extLst>
                <a:ext uri="{FF2B5EF4-FFF2-40B4-BE49-F238E27FC236}">
                  <a16:creationId xmlns:a16="http://schemas.microsoft.com/office/drawing/2014/main" id="{8F4BA3B1-22B8-4576-BDE9-5D25FA434270}"/>
                </a:ext>
              </a:extLst>
            </p:cNvPr>
            <p:cNvSpPr/>
            <p:nvPr/>
          </p:nvSpPr>
          <p:spPr>
            <a:xfrm>
              <a:off x="6051597" y="2734949"/>
              <a:ext cx="5779689" cy="4326251"/>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例</a:t>
              </a:r>
              <a:r>
                <a:rPr lang="en-US" altLang="ja-JP" sz="1400" b="1" dirty="0">
                  <a:latin typeface="Meiryo UI"/>
                  <a:ea typeface="Meiryo UI"/>
                </a:rPr>
                <a:t>2</a:t>
              </a:r>
              <a:r>
                <a:rPr lang="ja-JP" altLang="en-US" sz="1400" b="1" dirty="0">
                  <a:latin typeface="Meiryo UI"/>
                  <a:ea typeface="Meiryo UI"/>
                </a:rPr>
                <a:t>：</a:t>
              </a:r>
              <a:r>
                <a:rPr lang="ja-JP" altLang="en-US" sz="1400" b="1" dirty="0">
                  <a:solidFill>
                    <a:schemeClr val="tx1"/>
                  </a:solidFill>
                  <a:latin typeface="Meiryo UI" panose="020B0604030504040204" pitchFamily="50" charset="-128"/>
                  <a:ea typeface="Meiryo UI" panose="020B0604030504040204" pitchFamily="50" charset="-128"/>
                </a:rPr>
                <a:t>空間データ サービスの相互運用性に関する　</a:t>
              </a:r>
              <a:r>
                <a:rPr lang="en-US" altLang="ja-JP" sz="1400" b="1" dirty="0">
                  <a:solidFill>
                    <a:schemeClr val="tx1"/>
                  </a:solidFill>
                  <a:latin typeface="Meiryo UI" panose="020B0604030504040204" pitchFamily="50" charset="-128"/>
                  <a:ea typeface="Meiryo UI" panose="020B0604030504040204" pitchFamily="50" charset="-128"/>
                </a:rPr>
                <a:t>EU</a:t>
              </a:r>
              <a:r>
                <a:rPr lang="ja-JP" altLang="en-US" sz="1400" b="1" dirty="0">
                  <a:solidFill>
                    <a:schemeClr val="tx1"/>
                  </a:solidFill>
                  <a:latin typeface="Meiryo UI" panose="020B0604030504040204" pitchFamily="50" charset="-128"/>
                  <a:ea typeface="Meiryo UI" panose="020B0604030504040204" pitchFamily="50" charset="-128"/>
                </a:rPr>
                <a:t>規制   </a:t>
              </a:r>
              <a:endParaRPr lang="en-US" altLang="ja-JP" sz="1400" b="1" dirty="0">
                <a:solidFill>
                  <a:schemeClr val="tx1"/>
                </a:solidFill>
                <a:latin typeface="Meiryo UI" panose="020B0604030504040204" pitchFamily="50" charset="-128"/>
                <a:ea typeface="Meiryo UI" panose="020B0604030504040204" pitchFamily="50" charset="-128"/>
              </a:endParaRPr>
            </a:p>
            <a:p>
              <a:r>
                <a:rPr lang="en-US" altLang="ja-JP" sz="1400" b="1" dirty="0">
                  <a:solidFill>
                    <a:schemeClr val="tx1"/>
                  </a:solidFill>
                  <a:latin typeface="Meiryo UI" panose="020B0604030504040204" pitchFamily="50" charset="-128"/>
                  <a:ea typeface="Meiryo UI" panose="020B0604030504040204" pitchFamily="50" charset="-128"/>
                </a:rPr>
                <a:t>        No1089/2010</a:t>
              </a:r>
              <a:r>
                <a:rPr lang="ja-JP" altLang="en-US" sz="1400" b="1" dirty="0">
                  <a:solidFill>
                    <a:schemeClr val="tx1"/>
                  </a:solidFill>
                  <a:latin typeface="Meiryo UI" panose="020B0604030504040204" pitchFamily="50" charset="-128"/>
                  <a:ea typeface="Meiryo UI" panose="020B0604030504040204" pitchFamily="50" charset="-128"/>
                </a:rPr>
                <a:t> に準拠したデータであることを示したい場合</a:t>
              </a:r>
              <a:endParaRPr lang="ja-JP" altLang="en-US" sz="1400" dirty="0">
                <a:solidFill>
                  <a:schemeClr val="tx1"/>
                </a:solidFill>
                <a:latin typeface="Meiryo UI" panose="020B0604030504040204" pitchFamily="50" charset="-128"/>
                <a:ea typeface="Meiryo UI" panose="020B0604030504040204" pitchFamily="50" charset="-128"/>
              </a:endParaRPr>
            </a:p>
            <a:p>
              <a:pPr marL="879253" indent="-879253" defTabSz="775697">
                <a:lnSpc>
                  <a:spcPts val="1231"/>
                </a:lnSpc>
              </a:pPr>
              <a:r>
                <a:rPr lang="ja-JP" altLang="en-US" sz="1477" dirty="0">
                  <a:latin typeface="Meiryo UI"/>
                  <a:ea typeface="Meiryo UI"/>
                </a:rPr>
                <a:t>　</a:t>
              </a:r>
              <a:endParaRPr lang="en-US" altLang="ja-JP" sz="1477" dirty="0">
                <a:latin typeface="Meiryo UI"/>
                <a:ea typeface="Meiryo UI"/>
              </a:endParaRPr>
            </a:p>
            <a:p>
              <a:pPr marL="1549439" indent="-1549439" defTabSz="775697"/>
              <a:r>
                <a:rPr lang="ja-JP" altLang="en-US" sz="1400" b="1" dirty="0">
                  <a:latin typeface="Meiryo UI"/>
                  <a:ea typeface="Meiryo UI"/>
                </a:rPr>
                <a:t>記載例：</a:t>
              </a:r>
              <a:r>
                <a:rPr lang="en-US" altLang="ja-JP" sz="1200" dirty="0">
                  <a:latin typeface="Meiryo UI"/>
                  <a:ea typeface="Meiryo UI"/>
                </a:rPr>
                <a:t>https://eur-lex.europa.eu/eli/reg/2014/1312/oj</a:t>
              </a:r>
              <a:endParaRPr lang="en-US" altLang="ja-JP" sz="1354" dirty="0">
                <a:latin typeface="Meiryo UI"/>
                <a:ea typeface="Meiryo UI"/>
              </a:endParaRPr>
            </a:p>
            <a:p>
              <a:pPr marL="1549439" indent="-1549439" defTabSz="775697"/>
              <a:endParaRPr lang="en-US" altLang="ja-JP" sz="1477" dirty="0">
                <a:latin typeface="Meiryo UI"/>
                <a:ea typeface="Meiryo UI"/>
              </a:endParaRPr>
            </a:p>
          </p:txBody>
        </p:sp>
        <p:pic>
          <p:nvPicPr>
            <p:cNvPr id="14" name="図 13">
              <a:extLst>
                <a:ext uri="{FF2B5EF4-FFF2-40B4-BE49-F238E27FC236}">
                  <a16:creationId xmlns:a16="http://schemas.microsoft.com/office/drawing/2014/main" id="{7D3A2DF1-B8AC-44E5-A804-A6E1EEA31DEC}"/>
                </a:ext>
              </a:extLst>
            </p:cNvPr>
            <p:cNvPicPr>
              <a:picLocks noChangeAspect="1"/>
            </p:cNvPicPr>
            <p:nvPr/>
          </p:nvPicPr>
          <p:blipFill>
            <a:blip r:embed="rId3"/>
            <a:stretch>
              <a:fillRect/>
            </a:stretch>
          </p:blipFill>
          <p:spPr>
            <a:xfrm>
              <a:off x="7290080" y="3835988"/>
              <a:ext cx="3273889" cy="2671089"/>
            </a:xfrm>
            <a:prstGeom prst="rect">
              <a:avLst/>
            </a:prstGeom>
            <a:ln>
              <a:solidFill>
                <a:schemeClr val="bg1">
                  <a:lumMod val="50000"/>
                </a:schemeClr>
              </a:solidFill>
            </a:ln>
          </p:spPr>
        </p:pic>
        <p:sp>
          <p:nvSpPr>
            <p:cNvPr id="7" name="テキスト ボックス 6">
              <a:extLst>
                <a:ext uri="{FF2B5EF4-FFF2-40B4-BE49-F238E27FC236}">
                  <a16:creationId xmlns:a16="http://schemas.microsoft.com/office/drawing/2014/main" id="{DE96C1F5-83DA-4058-BE97-89A22AA3B5E8}"/>
                </a:ext>
              </a:extLst>
            </p:cNvPr>
            <p:cNvSpPr txBox="1"/>
            <p:nvPr/>
          </p:nvSpPr>
          <p:spPr>
            <a:xfrm>
              <a:off x="6400531" y="6586392"/>
              <a:ext cx="5163766" cy="489383"/>
            </a:xfrm>
            <a:prstGeom prst="rect">
              <a:avLst/>
            </a:prstGeom>
            <a:noFill/>
          </p:spPr>
          <p:txBody>
            <a:bodyPr wrap="none" rtlCol="0">
              <a:spAutoFit/>
            </a:bodyPr>
            <a:lstStyle/>
            <a:p>
              <a:r>
                <a:rPr lang="ja-JP" altLang="en-US" sz="1000" dirty="0">
                  <a:latin typeface="Meiryo UI" panose="020B0604030504040204" pitchFamily="50" charset="-128"/>
                  <a:ea typeface="Meiryo UI" panose="020B0604030504040204" pitchFamily="50" charset="-128"/>
                </a:rPr>
                <a:t>出典：</a:t>
              </a:r>
              <a:r>
                <a:rPr lang="en-US" altLang="ja-JP" sz="1000" dirty="0">
                  <a:latin typeface="Meiryo UI" panose="020B0604030504040204" pitchFamily="50" charset="-128"/>
                  <a:ea typeface="Meiryo UI" panose="020B0604030504040204" pitchFamily="50" charset="-128"/>
                </a:rPr>
                <a:t>W3C DCAT2.0 12.2.1 Conformance to a standard</a:t>
              </a:r>
            </a:p>
            <a:p>
              <a:r>
                <a:rPr lang="en-US" altLang="ja-JP" sz="1000" dirty="0">
                  <a:latin typeface="Meiryo UI" panose="020B0604030504040204" pitchFamily="50" charset="-128"/>
                  <a:ea typeface="Meiryo UI" panose="020B0604030504040204" pitchFamily="50" charset="-128"/>
                </a:rPr>
                <a:t>         https://www.w3.org/TR/vocab-dcat-2/#quality-conformance-statement</a:t>
              </a:r>
              <a:endParaRPr lang="ja-JP" altLang="en-US" sz="1000" dirty="0">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45D3A3D7-E18E-4461-B2B2-172033DA398E}"/>
                </a:ext>
              </a:extLst>
            </p:cNvPr>
            <p:cNvSpPr/>
            <p:nvPr/>
          </p:nvSpPr>
          <p:spPr>
            <a:xfrm>
              <a:off x="181642" y="2745667"/>
              <a:ext cx="5779689" cy="4315533"/>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例</a:t>
              </a:r>
              <a:r>
                <a:rPr lang="en-US" altLang="ja-JP" sz="1400" b="1" dirty="0">
                  <a:latin typeface="Meiryo UI"/>
                  <a:ea typeface="Meiryo UI"/>
                </a:rPr>
                <a:t>1</a:t>
              </a:r>
              <a:r>
                <a:rPr lang="ja-JP" altLang="en-US" sz="1400" b="1" dirty="0">
                  <a:latin typeface="Meiryo UI"/>
                  <a:ea typeface="Meiryo UI"/>
                </a:rPr>
                <a:t>：日本の測地系に準拠したデータであることを示したい場合</a:t>
              </a:r>
              <a:endParaRPr lang="en-US" altLang="ja-JP" sz="1400" dirty="0">
                <a:latin typeface="Meiryo UI"/>
                <a:ea typeface="Meiryo UI"/>
              </a:endParaRPr>
            </a:p>
            <a:p>
              <a:pPr marL="1549439" indent="-1549439" defTabSz="775697"/>
              <a:endParaRPr lang="en-US" altLang="ja-JP" sz="1477" b="1" dirty="0">
                <a:latin typeface="Meiryo UI"/>
                <a:ea typeface="Meiryo UI"/>
              </a:endParaRPr>
            </a:p>
            <a:p>
              <a:pPr marL="1549439" indent="-1549439" defTabSz="775697"/>
              <a:r>
                <a:rPr lang="ja-JP" altLang="en-US" sz="1400" b="1" dirty="0">
                  <a:latin typeface="Meiryo UI"/>
                  <a:ea typeface="Meiryo UI"/>
                </a:rPr>
                <a:t>記載例：</a:t>
              </a:r>
              <a:r>
                <a:rPr lang="en-US" altLang="ja-JP" sz="1200" dirty="0">
                  <a:latin typeface="Meiryo UI"/>
                  <a:ea typeface="Meiryo UI"/>
                </a:rPr>
                <a:t>https://www.gsi.go.jp/sokuchikijun/datum-main.html</a:t>
              </a:r>
              <a:endParaRPr lang="en-US" altLang="ja-JP" sz="1231" dirty="0">
                <a:latin typeface="Meiryo UI"/>
                <a:ea typeface="Meiryo UI"/>
              </a:endParaRPr>
            </a:p>
            <a:p>
              <a:pPr marL="1549439" indent="-1549439" defTabSz="775697"/>
              <a:endParaRPr lang="en-US" altLang="ja-JP" sz="1108" dirty="0">
                <a:latin typeface="Meiryo UI" panose="020B0604030504040204" pitchFamily="50" charset="-128"/>
                <a:ea typeface="Meiryo UI" panose="020B0604030504040204" pitchFamily="50" charset="-128"/>
              </a:endParaRPr>
            </a:p>
            <a:p>
              <a:pPr marL="1549439" indent="-1549439" defTabSz="775697"/>
              <a:endParaRPr lang="en-US" altLang="ja-JP" sz="1108" dirty="0">
                <a:latin typeface="Meiryo UI" panose="020B0604030504040204" pitchFamily="50" charset="-128"/>
                <a:ea typeface="Meiryo UI" panose="020B0604030504040204" pitchFamily="50" charset="-128"/>
              </a:endParaRPr>
            </a:p>
          </p:txBody>
        </p:sp>
        <p:pic>
          <p:nvPicPr>
            <p:cNvPr id="25" name="図 24">
              <a:extLst>
                <a:ext uri="{FF2B5EF4-FFF2-40B4-BE49-F238E27FC236}">
                  <a16:creationId xmlns:a16="http://schemas.microsoft.com/office/drawing/2014/main" id="{73850657-DEA5-4F6C-8D8C-699DCBDFCCD0}"/>
                </a:ext>
              </a:extLst>
            </p:cNvPr>
            <p:cNvPicPr>
              <a:picLocks noChangeAspect="1"/>
            </p:cNvPicPr>
            <p:nvPr/>
          </p:nvPicPr>
          <p:blipFill>
            <a:blip r:embed="rId4"/>
            <a:stretch>
              <a:fillRect/>
            </a:stretch>
          </p:blipFill>
          <p:spPr>
            <a:xfrm>
              <a:off x="977012" y="3835988"/>
              <a:ext cx="3896074" cy="3008315"/>
            </a:xfrm>
            <a:prstGeom prst="rect">
              <a:avLst/>
            </a:prstGeom>
            <a:ln>
              <a:solidFill>
                <a:schemeClr val="bg1">
                  <a:lumMod val="50000"/>
                </a:schemeClr>
              </a:solidFill>
            </a:ln>
          </p:spPr>
        </p:pic>
      </p:grpSp>
      <p:sp>
        <p:nvSpPr>
          <p:cNvPr id="15" name="正方形/長方形 14">
            <a:extLst>
              <a:ext uri="{FF2B5EF4-FFF2-40B4-BE49-F238E27FC236}">
                <a16:creationId xmlns:a16="http://schemas.microsoft.com/office/drawing/2014/main" id="{710ADB96-C5E4-4181-A4CA-E640EA74808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：「データセットが準拠する標準</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」、「配信が準拠する標準</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333DED6F-632F-499E-9C6D-2319100BFA6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sp>
        <p:nvSpPr>
          <p:cNvPr id="20" name="正方形/長方形 19">
            <a:extLst>
              <a:ext uri="{FF2B5EF4-FFF2-40B4-BE49-F238E27FC236}">
                <a16:creationId xmlns:a16="http://schemas.microsoft.com/office/drawing/2014/main" id="{6A9A6E97-4C56-4743-8EC2-92B6048F9E4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77873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A8B24DEE-3990-4BD0-B7F0-DFC270D13D92}"/>
              </a:ext>
            </a:extLst>
          </p:cNvPr>
          <p:cNvSpPr/>
          <p:nvPr/>
        </p:nvSpPr>
        <p:spPr>
          <a:xfrm>
            <a:off x="263290" y="2038623"/>
            <a:ext cx="11660364" cy="634871"/>
          </a:xfrm>
          <a:prstGeom prst="roundRect">
            <a:avLst>
              <a:gd name="adj" fmla="val 15645"/>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21190</a:t>
            </a:r>
            <a:r>
              <a:rPr lang="ja-JP" altLang="en-US" sz="1600" dirty="0">
                <a:latin typeface="Meiryo UI"/>
                <a:ea typeface="Meiryo UI"/>
              </a:rPr>
              <a:t>　配信の圧縮形式</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ダウンロード可能なファイルのサイズを縮小するために、データを圧縮形式で含んでいる配信の圧縮形式である。</a:t>
            </a:r>
            <a:endParaRPr lang="en-US" altLang="ja-JP" sz="1600" dirty="0">
              <a:latin typeface="Meiryo UI"/>
              <a:ea typeface="Meiryo UI"/>
            </a:endParaRPr>
          </a:p>
        </p:txBody>
      </p:sp>
      <p:sp>
        <p:nvSpPr>
          <p:cNvPr id="7" name="四角形: 角を丸くする 6">
            <a:extLst>
              <a:ext uri="{FF2B5EF4-FFF2-40B4-BE49-F238E27FC236}">
                <a16:creationId xmlns:a16="http://schemas.microsoft.com/office/drawing/2014/main" id="{83DE18A0-7A86-462B-A434-9BC118D8E7ED}"/>
              </a:ext>
            </a:extLst>
          </p:cNvPr>
          <p:cNvSpPr/>
          <p:nvPr/>
        </p:nvSpPr>
        <p:spPr>
          <a:xfrm>
            <a:off x="263290" y="2767680"/>
            <a:ext cx="11660364" cy="930163"/>
          </a:xfrm>
          <a:prstGeom prst="roundRect">
            <a:avLst>
              <a:gd name="adj" fmla="val 11400"/>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21200</a:t>
            </a:r>
            <a:r>
              <a:rPr lang="ja-JP" altLang="en-US" sz="1600" dirty="0">
                <a:latin typeface="Meiryo UI"/>
                <a:ea typeface="Meiryo UI"/>
              </a:rPr>
              <a:t>　配信のパッケージ形式</a:t>
            </a:r>
            <a:endParaRPr lang="en-US" altLang="ja-JP" sz="1600" dirty="0">
              <a:latin typeface="Meiryo UI"/>
              <a:ea typeface="Meiryo UI"/>
            </a:endParaRPr>
          </a:p>
          <a:p>
            <a:pPr marL="660417" indent="-660417"/>
            <a:r>
              <a:rPr lang="ja-JP" altLang="en-US" sz="1600" b="1" dirty="0">
                <a:latin typeface="Meiryo UI"/>
                <a:ea typeface="Meiryo UI"/>
              </a:rPr>
              <a:t>定義：</a:t>
            </a:r>
            <a:r>
              <a:rPr lang="ja-JP" altLang="en-US" sz="1600" dirty="0">
                <a:latin typeface="Meiryo UI"/>
                <a:ea typeface="Meiryo UI"/>
              </a:rPr>
              <a:t>関連するファイルの集合を一緒にダウンロードできるようにするために、一つ以上のデータ・ファイルをグループ化している配信の</a:t>
            </a:r>
            <a:br>
              <a:rPr lang="en-US" altLang="ja-JP" sz="1600" dirty="0">
                <a:latin typeface="Meiryo UI"/>
                <a:ea typeface="Meiryo UI"/>
              </a:rPr>
            </a:br>
            <a:r>
              <a:rPr lang="ja-JP" altLang="en-US" sz="1600" dirty="0">
                <a:latin typeface="Meiryo UI"/>
                <a:ea typeface="Meiryo UI"/>
              </a:rPr>
              <a:t>パッケージ形式である。</a:t>
            </a:r>
            <a:endParaRPr lang="en-US" altLang="ja-JP" sz="1600" dirty="0">
              <a:latin typeface="Meiryo UI"/>
              <a:ea typeface="Meiryo UI"/>
            </a:endParaRPr>
          </a:p>
        </p:txBody>
      </p:sp>
      <p:sp>
        <p:nvSpPr>
          <p:cNvPr id="8" name="四角形: 角を丸くする 7">
            <a:extLst>
              <a:ext uri="{FF2B5EF4-FFF2-40B4-BE49-F238E27FC236}">
                <a16:creationId xmlns:a16="http://schemas.microsoft.com/office/drawing/2014/main" id="{7BC66A06-BB0C-4F82-853F-CFEBB88D8AA4}"/>
              </a:ext>
            </a:extLst>
          </p:cNvPr>
          <p:cNvSpPr/>
          <p:nvPr/>
        </p:nvSpPr>
        <p:spPr>
          <a:xfrm>
            <a:off x="263290" y="659337"/>
            <a:ext cx="11660364" cy="60927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21140</a:t>
            </a:r>
            <a:r>
              <a:rPr lang="ja-JP" altLang="en-US" sz="1600" dirty="0">
                <a:latin typeface="Meiryo UI"/>
                <a:ea typeface="Meiryo UI"/>
              </a:rPr>
              <a:t>　配信のメディアタイプ</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IANA</a:t>
            </a:r>
            <a:r>
              <a:rPr lang="ja-JP" altLang="en-US" sz="1600" dirty="0">
                <a:latin typeface="Meiryo UI"/>
                <a:ea typeface="Meiryo UI"/>
              </a:rPr>
              <a:t>が定義している配信のメディアタイプである。</a:t>
            </a:r>
            <a:endParaRPr lang="en-US" altLang="ja-JP" sz="1600" dirty="0">
              <a:latin typeface="Meiryo UI"/>
              <a:ea typeface="Meiryo UI"/>
            </a:endParaRPr>
          </a:p>
        </p:txBody>
      </p:sp>
      <p:sp>
        <p:nvSpPr>
          <p:cNvPr id="9" name="四角形: 角を丸くする 8">
            <a:extLst>
              <a:ext uri="{FF2B5EF4-FFF2-40B4-BE49-F238E27FC236}">
                <a16:creationId xmlns:a16="http://schemas.microsoft.com/office/drawing/2014/main" id="{D98B5570-D301-4144-AC68-222E5D6B8326}"/>
              </a:ext>
            </a:extLst>
          </p:cNvPr>
          <p:cNvSpPr/>
          <p:nvPr/>
        </p:nvSpPr>
        <p:spPr>
          <a:xfrm>
            <a:off x="263290" y="1348179"/>
            <a:ext cx="11660364" cy="609278"/>
          </a:xfrm>
          <a:prstGeom prst="roundRect">
            <a:avLst>
              <a:gd name="adj" fmla="val 17017"/>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21150</a:t>
            </a:r>
            <a:r>
              <a:rPr lang="ja-JP" altLang="en-US" sz="1600" dirty="0">
                <a:latin typeface="Meiryo UI"/>
                <a:ea typeface="Meiryo UI"/>
              </a:rPr>
              <a:t>　配信のファイル形式</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この配信で配信されるファイル形式である。</a:t>
            </a:r>
            <a:endParaRPr lang="en-US" altLang="ja-JP" sz="1600" dirty="0">
              <a:latin typeface="Meiryo UI"/>
              <a:ea typeface="Meiryo UI"/>
            </a:endParaRPr>
          </a:p>
        </p:txBody>
      </p:sp>
      <p:sp>
        <p:nvSpPr>
          <p:cNvPr id="10" name="四角形: 角を丸くする 9">
            <a:extLst>
              <a:ext uri="{FF2B5EF4-FFF2-40B4-BE49-F238E27FC236}">
                <a16:creationId xmlns:a16="http://schemas.microsoft.com/office/drawing/2014/main" id="{5F137891-51E4-4A9D-A99D-AE26110715F6}"/>
              </a:ext>
            </a:extLst>
          </p:cNvPr>
          <p:cNvSpPr/>
          <p:nvPr/>
        </p:nvSpPr>
        <p:spPr>
          <a:xfrm>
            <a:off x="263290" y="3785378"/>
            <a:ext cx="5956478" cy="2867014"/>
          </a:xfrm>
          <a:prstGeom prst="roundRect">
            <a:avLst>
              <a:gd name="adj" fmla="val 341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latin typeface="Meiryo UI"/>
                <a:ea typeface="Meiryo UI"/>
              </a:rPr>
              <a:t>＜配信のメディアタイプと配信のファイル形式の記載について＞</a:t>
            </a:r>
            <a:endParaRPr lang="en-US" altLang="ja-JP" sz="1600" b="1" dirty="0">
              <a:latin typeface="Meiryo UI"/>
              <a:ea typeface="Meiryo UI"/>
            </a:endParaRPr>
          </a:p>
          <a:p>
            <a:pPr marL="389306" indent="-285750">
              <a:buFont typeface="Wingdings" panose="05000000000000000000" pitchFamily="2" charset="2"/>
              <a:buChar char="ü"/>
            </a:pPr>
            <a:r>
              <a:rPr lang="ja-JP" altLang="en-US" sz="1400" dirty="0">
                <a:latin typeface="Meiryo UI"/>
                <a:ea typeface="Meiryo UI"/>
              </a:rPr>
              <a:t>配信のメディアタイプについて、</a:t>
            </a:r>
            <a:r>
              <a:rPr lang="en-US" altLang="ja-JP" sz="1400" dirty="0">
                <a:latin typeface="Meiryo UI"/>
                <a:ea typeface="Meiryo UI"/>
              </a:rPr>
              <a:t>IANA</a:t>
            </a:r>
            <a:r>
              <a:rPr lang="ja-JP" altLang="en-US" sz="1400" dirty="0">
                <a:latin typeface="Meiryo UI"/>
                <a:ea typeface="Meiryo UI"/>
              </a:rPr>
              <a:t>が管理するメディアタイプとして定義されている場合は、配信のメディアタイプに記載してください。</a:t>
            </a:r>
            <a:br>
              <a:rPr lang="en-US" altLang="ja-JP" sz="1400" dirty="0">
                <a:latin typeface="Meiryo UI"/>
                <a:ea typeface="Meiryo UI"/>
              </a:rPr>
            </a:br>
            <a:r>
              <a:rPr lang="ja-JP" altLang="en-US" sz="1400" dirty="0">
                <a:latin typeface="Meiryo UI"/>
                <a:ea typeface="Meiryo UI"/>
              </a:rPr>
              <a:t>その際、列挙されている値より選択してください。</a:t>
            </a:r>
            <a:endParaRPr lang="en-US" altLang="ja-JP" sz="1400" dirty="0">
              <a:latin typeface="Meiryo UI"/>
              <a:ea typeface="Meiryo UI"/>
            </a:endParaRPr>
          </a:p>
          <a:p>
            <a:pPr marL="389306" indent="-285750">
              <a:buFont typeface="Wingdings" panose="05000000000000000000" pitchFamily="2" charset="2"/>
              <a:buChar char="ü"/>
            </a:pPr>
            <a:r>
              <a:rPr lang="en-US" altLang="ja-JP" sz="1400" dirty="0">
                <a:latin typeface="Meiryo UI"/>
                <a:ea typeface="Meiryo UI"/>
              </a:rPr>
              <a:t>IANA</a:t>
            </a:r>
            <a:r>
              <a:rPr lang="ja-JP" altLang="en-US" sz="1400" dirty="0">
                <a:latin typeface="Meiryo UI"/>
                <a:ea typeface="Meiryo UI"/>
              </a:rPr>
              <a:t>が管理するメディアタイプで適切に示せない場合、配信のファイル形式を端的に表す文字列を配信のファイル形式に記載してください。</a:t>
            </a:r>
            <a:endParaRPr lang="en-US" altLang="ja-JP" sz="1400" dirty="0">
              <a:latin typeface="Meiryo UI"/>
              <a:ea typeface="Meiryo UI"/>
            </a:endParaRPr>
          </a:p>
          <a:p>
            <a:pPr marL="351701" indent="-248145">
              <a:buFont typeface="Arial" panose="020B0604020202020204" pitchFamily="34" charset="0"/>
              <a:buChar char="•"/>
            </a:pPr>
            <a:endParaRPr lang="en-US" altLang="ja-JP" sz="1400" dirty="0">
              <a:latin typeface="Meiryo UI"/>
              <a:ea typeface="Meiryo UI"/>
            </a:endParaRPr>
          </a:p>
          <a:p>
            <a:r>
              <a:rPr lang="ja-JP" altLang="en-US" sz="1600" b="1" dirty="0">
                <a:latin typeface="Meiryo UI"/>
                <a:ea typeface="Meiryo UI"/>
              </a:rPr>
              <a:t>＜配信の圧縮形式と配信のパッケージ形式の記載について＞</a:t>
            </a:r>
            <a:endParaRPr lang="en-US" altLang="ja-JP" sz="1600" b="1" dirty="0">
              <a:latin typeface="Meiryo UI"/>
              <a:ea typeface="Meiryo UI"/>
            </a:endParaRPr>
          </a:p>
          <a:p>
            <a:pPr marL="389306" indent="-285750">
              <a:buFont typeface="Wingdings" panose="05000000000000000000" pitchFamily="2" charset="2"/>
              <a:buChar char="ü"/>
            </a:pPr>
            <a:r>
              <a:rPr lang="ja-JP" altLang="en-US" sz="1400" dirty="0">
                <a:latin typeface="Meiryo UI"/>
                <a:ea typeface="Meiryo UI"/>
              </a:rPr>
              <a:t>配信内のファイルが圧縮されている場合は、配信の圧縮形式に記載してください。また、配信内のファイルがパッケージ化されている場合は、</a:t>
            </a:r>
            <a:br>
              <a:rPr lang="en-US" altLang="ja-JP" sz="1400" dirty="0">
                <a:latin typeface="Meiryo UI"/>
                <a:ea typeface="Meiryo UI"/>
              </a:rPr>
            </a:br>
            <a:r>
              <a:rPr lang="ja-JP" altLang="en-US" sz="1400" dirty="0">
                <a:latin typeface="Meiryo UI"/>
                <a:ea typeface="Meiryo UI"/>
              </a:rPr>
              <a:t>配信のパッケージ形式に記載してください。</a:t>
            </a:r>
            <a:br>
              <a:rPr lang="en-US" altLang="ja-JP" sz="1400">
                <a:latin typeface="Meiryo UI"/>
                <a:ea typeface="Meiryo UI"/>
              </a:rPr>
            </a:br>
            <a:r>
              <a:rPr lang="ja-JP" altLang="en-US" sz="1400" dirty="0">
                <a:latin typeface="Meiryo UI"/>
                <a:ea typeface="Meiryo UI"/>
              </a:rPr>
              <a:t>その際、列挙されている値より選択してください。</a:t>
            </a:r>
            <a:endParaRPr lang="en-US" altLang="ja-JP" sz="1400" dirty="0">
              <a:latin typeface="Meiryo UI"/>
              <a:ea typeface="Meiryo UI"/>
            </a:endParaRPr>
          </a:p>
        </p:txBody>
      </p:sp>
      <p:sp>
        <p:nvSpPr>
          <p:cNvPr id="54" name="四角形: 角を丸くする 53">
            <a:extLst>
              <a:ext uri="{FF2B5EF4-FFF2-40B4-BE49-F238E27FC236}">
                <a16:creationId xmlns:a16="http://schemas.microsoft.com/office/drawing/2014/main" id="{D9919630-F05B-48D9-BFC0-81E8D0BFDFFD}"/>
              </a:ext>
            </a:extLst>
          </p:cNvPr>
          <p:cNvSpPr/>
          <p:nvPr/>
        </p:nvSpPr>
        <p:spPr>
          <a:xfrm>
            <a:off x="6299200" y="3792029"/>
            <a:ext cx="5626982" cy="2860363"/>
          </a:xfrm>
          <a:prstGeom prst="roundRect">
            <a:avLst>
              <a:gd name="adj" fmla="val 3745"/>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77650" indent="-777650"/>
            <a:r>
              <a:rPr lang="ja-JP" altLang="en-US" sz="1400" b="1" dirty="0">
                <a:latin typeface="Meiryo UI"/>
                <a:ea typeface="Meiryo UI"/>
              </a:rPr>
              <a:t>ケース：</a:t>
            </a:r>
            <a:r>
              <a:rPr lang="en-US" altLang="ja-JP" sz="1400" b="1" dirty="0">
                <a:latin typeface="Meiryo UI"/>
                <a:ea typeface="Meiryo UI"/>
              </a:rPr>
              <a:t>GZIP</a:t>
            </a:r>
            <a:r>
              <a:rPr lang="ja-JP" altLang="en-US" sz="1400" b="1" dirty="0">
                <a:latin typeface="Meiryo UI"/>
                <a:ea typeface="Meiryo UI"/>
              </a:rPr>
              <a:t>ファイルに圧縮されていたいくつかのファイル</a:t>
            </a:r>
            <a:r>
              <a:rPr lang="en-US" altLang="ja-JP" sz="1400" b="1" dirty="0">
                <a:latin typeface="Meiryo UI"/>
                <a:ea typeface="Meiryo UI"/>
              </a:rPr>
              <a:t>(CSV)</a:t>
            </a:r>
            <a:r>
              <a:rPr lang="ja-JP" altLang="en-US" sz="1400" b="1" dirty="0">
                <a:latin typeface="Meiryo UI"/>
                <a:ea typeface="Meiryo UI"/>
              </a:rPr>
              <a:t>を</a:t>
            </a:r>
            <a:r>
              <a:rPr lang="en-US" altLang="ja-JP" sz="1400" b="1" dirty="0">
                <a:latin typeface="Meiryo UI"/>
                <a:ea typeface="Meiryo UI"/>
              </a:rPr>
              <a:t>TAR</a:t>
            </a:r>
            <a:r>
              <a:rPr lang="ja-JP" altLang="en-US" sz="1400" b="1" dirty="0">
                <a:latin typeface="Meiryo UI"/>
                <a:ea typeface="Meiryo UI"/>
              </a:rPr>
              <a:t>ファイルにパッケージ化した配信の場合</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記載例：配信データ “</a:t>
            </a:r>
            <a:r>
              <a:rPr lang="en-US" altLang="ja-JP" sz="1400" b="1" dirty="0">
                <a:latin typeface="Meiryo UI"/>
                <a:ea typeface="Meiryo UI"/>
              </a:rPr>
              <a:t>data.tar.gz</a:t>
            </a:r>
            <a:r>
              <a:rPr lang="ja-JP" altLang="en-US" sz="1400" b="1" dirty="0">
                <a:latin typeface="Meiryo UI"/>
                <a:ea typeface="Meiryo UI"/>
              </a:rPr>
              <a:t>”</a:t>
            </a:r>
            <a:endParaRPr lang="en-US" altLang="ja-JP" sz="1400" b="1" dirty="0">
              <a:latin typeface="Meiryo UI"/>
              <a:ea typeface="Meiryo UI"/>
            </a:endParaRPr>
          </a:p>
          <a:p>
            <a:pPr marL="1109812" indent="-1109812">
              <a:tabLst>
                <a:tab pos="2975783" algn="l"/>
              </a:tabLst>
            </a:pPr>
            <a:endParaRPr lang="en-US" altLang="ja-JP" sz="1723" dirty="0">
              <a:latin typeface="Meiryo UI"/>
              <a:ea typeface="Meiryo UI"/>
            </a:endParaRPr>
          </a:p>
        </p:txBody>
      </p:sp>
      <p:sp>
        <p:nvSpPr>
          <p:cNvPr id="70" name="四角形: 角を丸くする 69">
            <a:extLst>
              <a:ext uri="{FF2B5EF4-FFF2-40B4-BE49-F238E27FC236}">
                <a16:creationId xmlns:a16="http://schemas.microsoft.com/office/drawing/2014/main" id="{07C09570-F29C-483B-9B07-BAE0F354C38F}"/>
              </a:ext>
            </a:extLst>
          </p:cNvPr>
          <p:cNvSpPr/>
          <p:nvPr/>
        </p:nvSpPr>
        <p:spPr>
          <a:xfrm>
            <a:off x="6762750" y="4624753"/>
            <a:ext cx="4772025" cy="1960263"/>
          </a:xfrm>
          <a:prstGeom prst="roundRect">
            <a:avLst>
              <a:gd name="adj" fmla="val 972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2" name="四角形: 角を丸くする 71">
            <a:extLst>
              <a:ext uri="{FF2B5EF4-FFF2-40B4-BE49-F238E27FC236}">
                <a16:creationId xmlns:a16="http://schemas.microsoft.com/office/drawing/2014/main" id="{EB040830-64B9-4F3A-BB00-6A40EB79BD4F}"/>
              </a:ext>
            </a:extLst>
          </p:cNvPr>
          <p:cNvSpPr/>
          <p:nvPr/>
        </p:nvSpPr>
        <p:spPr>
          <a:xfrm>
            <a:off x="7051431" y="5256207"/>
            <a:ext cx="4193931" cy="1297793"/>
          </a:xfrm>
          <a:prstGeom prst="roundRect">
            <a:avLst/>
          </a:prstGeom>
          <a:solidFill>
            <a:schemeClr val="accent4">
              <a:lumMod val="20000"/>
              <a:lumOff val="80000"/>
            </a:schemeClr>
          </a:solidFill>
          <a:ln>
            <a:solidFill>
              <a:schemeClr val="accent4">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2215"/>
          </a:p>
        </p:txBody>
      </p:sp>
      <p:sp>
        <p:nvSpPr>
          <p:cNvPr id="77" name="テキスト ボックス 76">
            <a:extLst>
              <a:ext uri="{FF2B5EF4-FFF2-40B4-BE49-F238E27FC236}">
                <a16:creationId xmlns:a16="http://schemas.microsoft.com/office/drawing/2014/main" id="{92419C5B-EB7D-4472-A1D2-C32422E1EBE1}"/>
              </a:ext>
            </a:extLst>
          </p:cNvPr>
          <p:cNvSpPr txBox="1"/>
          <p:nvPr/>
        </p:nvSpPr>
        <p:spPr>
          <a:xfrm>
            <a:off x="9977912" y="5277442"/>
            <a:ext cx="1154582" cy="276999"/>
          </a:xfrm>
          <a:prstGeom prst="rect">
            <a:avLst/>
          </a:prstGeom>
          <a:noFill/>
          <a:ln>
            <a:noFill/>
          </a:ln>
        </p:spPr>
        <p:txBody>
          <a:bodyPr wrap="square">
            <a:spAutoFit/>
          </a:bodyPr>
          <a:lstStyle/>
          <a:p>
            <a:pPr algn="ctr"/>
            <a:r>
              <a:rPr lang="en-US" altLang="zh-TW" sz="1200" b="1" dirty="0">
                <a:latin typeface="Meiryo UI" panose="020B0604030504040204" pitchFamily="50" charset="-128"/>
                <a:ea typeface="Meiryo UI" panose="020B0604030504040204" pitchFamily="50" charset="-128"/>
              </a:rPr>
              <a:t>data.tar</a:t>
            </a:r>
          </a:p>
        </p:txBody>
      </p:sp>
      <p:sp>
        <p:nvSpPr>
          <p:cNvPr id="97" name="テキスト ボックス 96">
            <a:extLst>
              <a:ext uri="{FF2B5EF4-FFF2-40B4-BE49-F238E27FC236}">
                <a16:creationId xmlns:a16="http://schemas.microsoft.com/office/drawing/2014/main" id="{1A1310C3-041A-44B2-8799-B2692F90D491}"/>
              </a:ext>
            </a:extLst>
          </p:cNvPr>
          <p:cNvSpPr txBox="1"/>
          <p:nvPr/>
        </p:nvSpPr>
        <p:spPr>
          <a:xfrm>
            <a:off x="9419747" y="4705354"/>
            <a:ext cx="1251945" cy="276999"/>
          </a:xfrm>
          <a:prstGeom prst="rect">
            <a:avLst/>
          </a:prstGeom>
          <a:noFill/>
          <a:ln>
            <a:noFill/>
          </a:ln>
        </p:spPr>
        <p:txBody>
          <a:bodyPr wrap="square">
            <a:spAutoFit/>
          </a:bodyPr>
          <a:lstStyle/>
          <a:p>
            <a:pPr algn="ctr"/>
            <a:r>
              <a:rPr lang="en-US" altLang="zh-TW" sz="1200" b="1" dirty="0">
                <a:latin typeface="Meiryo UI" panose="020B0604030504040204" pitchFamily="50" charset="-128"/>
                <a:ea typeface="Meiryo UI" panose="020B0604030504040204" pitchFamily="50" charset="-128"/>
              </a:rPr>
              <a:t>data.tar.gz</a:t>
            </a:r>
          </a:p>
        </p:txBody>
      </p:sp>
      <p:sp>
        <p:nvSpPr>
          <p:cNvPr id="98" name="テキスト ボックス 97">
            <a:extLst>
              <a:ext uri="{FF2B5EF4-FFF2-40B4-BE49-F238E27FC236}">
                <a16:creationId xmlns:a16="http://schemas.microsoft.com/office/drawing/2014/main" id="{394A36DF-E33B-4D85-9BF4-3998786BA32D}"/>
              </a:ext>
            </a:extLst>
          </p:cNvPr>
          <p:cNvSpPr txBox="1"/>
          <p:nvPr/>
        </p:nvSpPr>
        <p:spPr>
          <a:xfrm>
            <a:off x="7100233" y="5287322"/>
            <a:ext cx="2302616" cy="276999"/>
          </a:xfrm>
          <a:prstGeom prst="rect">
            <a:avLst/>
          </a:prstGeom>
          <a:noFill/>
          <a:ln>
            <a:noFill/>
          </a:ln>
        </p:spPr>
        <p:txBody>
          <a:bodyPr wrap="square">
            <a:spAutoFit/>
          </a:bodyPr>
          <a:lstStyle/>
          <a:p>
            <a:pPr algn="ctr"/>
            <a:r>
              <a:rPr lang="en-US" altLang="ja-JP" sz="1200" b="1" dirty="0">
                <a:latin typeface="Meiryo UI" panose="020B0604030504040204" pitchFamily="50" charset="-128"/>
                <a:ea typeface="Meiryo UI" panose="020B0604030504040204" pitchFamily="50" charset="-128"/>
              </a:rPr>
              <a:t>#21200</a:t>
            </a:r>
            <a:r>
              <a:rPr lang="ja-JP" altLang="en-US" sz="1200" b="1" dirty="0">
                <a:latin typeface="Meiryo UI" panose="020B0604030504040204" pitchFamily="50" charset="-128"/>
                <a:ea typeface="Meiryo UI" panose="020B0604030504040204" pitchFamily="50" charset="-128"/>
              </a:rPr>
              <a:t>　配信のパッケージ形式</a:t>
            </a:r>
            <a:endParaRPr lang="en-US" altLang="zh-TW" sz="1200" b="1" dirty="0">
              <a:latin typeface="Meiryo UI" panose="020B0604030504040204" pitchFamily="50" charset="-128"/>
              <a:ea typeface="Meiryo UI" panose="020B0604030504040204" pitchFamily="50" charset="-128"/>
            </a:endParaRPr>
          </a:p>
        </p:txBody>
      </p:sp>
      <p:sp>
        <p:nvSpPr>
          <p:cNvPr id="100" name="テキスト ボックス 99">
            <a:extLst>
              <a:ext uri="{FF2B5EF4-FFF2-40B4-BE49-F238E27FC236}">
                <a16:creationId xmlns:a16="http://schemas.microsoft.com/office/drawing/2014/main" id="{FAA3C69A-DBB8-48B7-B5C3-9CF21D111B0D}"/>
              </a:ext>
            </a:extLst>
          </p:cNvPr>
          <p:cNvSpPr txBox="1"/>
          <p:nvPr/>
        </p:nvSpPr>
        <p:spPr>
          <a:xfrm>
            <a:off x="6688981" y="4705354"/>
            <a:ext cx="2244395" cy="276999"/>
          </a:xfrm>
          <a:prstGeom prst="rect">
            <a:avLst/>
          </a:prstGeom>
          <a:noFill/>
          <a:ln>
            <a:noFill/>
          </a:ln>
        </p:spPr>
        <p:txBody>
          <a:bodyPr wrap="square">
            <a:spAutoFit/>
          </a:bodyPr>
          <a:lstStyle/>
          <a:p>
            <a:pPr algn="ctr"/>
            <a:r>
              <a:rPr lang="en-US" altLang="ja-JP" sz="1200" b="1" dirty="0">
                <a:latin typeface="Meiryo UI" panose="020B0604030504040204" pitchFamily="50" charset="-128"/>
                <a:ea typeface="Meiryo UI" panose="020B0604030504040204" pitchFamily="50" charset="-128"/>
              </a:rPr>
              <a:t>#21190</a:t>
            </a:r>
            <a:r>
              <a:rPr lang="ja-JP" altLang="en-US" sz="1200" b="1" dirty="0">
                <a:latin typeface="Meiryo UI" panose="020B0604030504040204" pitchFamily="50" charset="-128"/>
                <a:ea typeface="Meiryo UI" panose="020B0604030504040204" pitchFamily="50" charset="-128"/>
              </a:rPr>
              <a:t>　配信の圧縮形式</a:t>
            </a:r>
            <a:endParaRPr lang="en-US" altLang="zh-TW" sz="1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A3391CCE-CB20-4B18-AC7E-6B528D52532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TIPS-19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：「配信のメディアタイプ」、「配信のファイル形式」、 「配信の圧縮形式」、「配信のパッケージ形式」</a:t>
            </a:r>
          </a:p>
        </p:txBody>
      </p:sp>
      <p:sp>
        <p:nvSpPr>
          <p:cNvPr id="35" name="タイトル 4">
            <a:extLst>
              <a:ext uri="{FF2B5EF4-FFF2-40B4-BE49-F238E27FC236}">
                <a16:creationId xmlns:a16="http://schemas.microsoft.com/office/drawing/2014/main" id="{159922E8-3BBE-410F-B48D-427B0AC10E5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5.3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データカタログ作成時の各項目の考え方</a:t>
            </a:r>
          </a:p>
        </p:txBody>
      </p:sp>
      <p:grpSp>
        <p:nvGrpSpPr>
          <p:cNvPr id="12" name="グループ化 11">
            <a:extLst>
              <a:ext uri="{FF2B5EF4-FFF2-40B4-BE49-F238E27FC236}">
                <a16:creationId xmlns:a16="http://schemas.microsoft.com/office/drawing/2014/main" id="{811A58D5-761D-4290-8709-DE0A6F272D6B}"/>
              </a:ext>
            </a:extLst>
          </p:cNvPr>
          <p:cNvGrpSpPr/>
          <p:nvPr/>
        </p:nvGrpSpPr>
        <p:grpSpPr>
          <a:xfrm>
            <a:off x="9082719" y="4784482"/>
            <a:ext cx="446831" cy="360000"/>
            <a:chOff x="8358306" y="4788260"/>
            <a:chExt cx="446831" cy="356370"/>
          </a:xfrm>
        </p:grpSpPr>
        <p:sp>
          <p:nvSpPr>
            <p:cNvPr id="3" name="正方形/長方形 2">
              <a:extLst>
                <a:ext uri="{FF2B5EF4-FFF2-40B4-BE49-F238E27FC236}">
                  <a16:creationId xmlns:a16="http://schemas.microsoft.com/office/drawing/2014/main" id="{CB26355A-ED49-4CAB-87C2-023424141F22}"/>
                </a:ext>
              </a:extLst>
            </p:cNvPr>
            <p:cNvSpPr/>
            <p:nvPr/>
          </p:nvSpPr>
          <p:spPr>
            <a:xfrm>
              <a:off x="8391289" y="4788260"/>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11" name="グループ化 10">
              <a:extLst>
                <a:ext uri="{FF2B5EF4-FFF2-40B4-BE49-F238E27FC236}">
                  <a16:creationId xmlns:a16="http://schemas.microsoft.com/office/drawing/2014/main" id="{68812135-60E9-4A82-AF03-7D8645CAAA1D}"/>
                </a:ext>
              </a:extLst>
            </p:cNvPr>
            <p:cNvGrpSpPr/>
            <p:nvPr/>
          </p:nvGrpSpPr>
          <p:grpSpPr>
            <a:xfrm>
              <a:off x="8358306" y="4788260"/>
              <a:ext cx="446831" cy="352446"/>
              <a:chOff x="9820668" y="4844854"/>
              <a:chExt cx="446831" cy="352446"/>
            </a:xfrm>
          </p:grpSpPr>
          <p:pic>
            <p:nvPicPr>
              <p:cNvPr id="55" name="図 54" descr="アイコン&#10;&#10;自動的に生成された説明">
                <a:extLst>
                  <a:ext uri="{FF2B5EF4-FFF2-40B4-BE49-F238E27FC236}">
                    <a16:creationId xmlns:a16="http://schemas.microsoft.com/office/drawing/2014/main" id="{E5B04BFD-2401-43CF-B027-1CDE322DCEE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20668" y="4844854"/>
                <a:ext cx="446831" cy="352446"/>
              </a:xfrm>
              <a:prstGeom prst="rect">
                <a:avLst/>
              </a:prstGeom>
            </p:spPr>
          </p:pic>
          <p:sp>
            <p:nvSpPr>
              <p:cNvPr id="57" name="テキスト ボックス 56">
                <a:extLst>
                  <a:ext uri="{FF2B5EF4-FFF2-40B4-BE49-F238E27FC236}">
                    <a16:creationId xmlns:a16="http://schemas.microsoft.com/office/drawing/2014/main" id="{629E59F8-48C4-41E8-A0E1-A9BCB74A494D}"/>
                  </a:ext>
                </a:extLst>
              </p:cNvPr>
              <p:cNvSpPr txBox="1"/>
              <p:nvPr/>
            </p:nvSpPr>
            <p:spPr>
              <a:xfrm>
                <a:off x="9835994" y="4903114"/>
                <a:ext cx="361668" cy="173750"/>
              </a:xfrm>
              <a:prstGeom prst="rect">
                <a:avLst/>
              </a:prstGeom>
              <a:noFill/>
            </p:spPr>
            <p:txBody>
              <a:bodyPr wrap="none" rtlCol="0">
                <a:spAutoFit/>
              </a:bodyPr>
              <a:lstStyle/>
              <a:p>
                <a:r>
                  <a:rPr lang="en-US" altLang="ja-JP" sz="1108" b="1" dirty="0" err="1">
                    <a:solidFill>
                      <a:srgbClr val="4B4B4B"/>
                    </a:solidFill>
                  </a:rPr>
                  <a:t>gZip</a:t>
                </a:r>
                <a:endParaRPr lang="ja-JP" altLang="en-US" sz="1108" b="1" dirty="0">
                  <a:solidFill>
                    <a:srgbClr val="4B4B4B"/>
                  </a:solidFill>
                </a:endParaRPr>
              </a:p>
            </p:txBody>
          </p:sp>
        </p:grpSp>
      </p:grpSp>
      <p:grpSp>
        <p:nvGrpSpPr>
          <p:cNvPr id="13" name="グループ化 12">
            <a:extLst>
              <a:ext uri="{FF2B5EF4-FFF2-40B4-BE49-F238E27FC236}">
                <a16:creationId xmlns:a16="http://schemas.microsoft.com/office/drawing/2014/main" id="{A448918D-0B6B-4B24-B7B4-CA7950F12729}"/>
              </a:ext>
            </a:extLst>
          </p:cNvPr>
          <p:cNvGrpSpPr/>
          <p:nvPr/>
        </p:nvGrpSpPr>
        <p:grpSpPr>
          <a:xfrm>
            <a:off x="9714781" y="5335458"/>
            <a:ext cx="446831" cy="362093"/>
            <a:chOff x="9187958" y="5337713"/>
            <a:chExt cx="446831" cy="362093"/>
          </a:xfrm>
        </p:grpSpPr>
        <p:sp>
          <p:nvSpPr>
            <p:cNvPr id="40" name="正方形/長方形 39">
              <a:extLst>
                <a:ext uri="{FF2B5EF4-FFF2-40B4-BE49-F238E27FC236}">
                  <a16:creationId xmlns:a16="http://schemas.microsoft.com/office/drawing/2014/main" id="{14E0F1EA-013D-437A-A565-014BE1B447DC}"/>
                </a:ext>
              </a:extLst>
            </p:cNvPr>
            <p:cNvSpPr/>
            <p:nvPr/>
          </p:nvSpPr>
          <p:spPr>
            <a:xfrm>
              <a:off x="9226471" y="5337713"/>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5" name="グループ化 4">
              <a:extLst>
                <a:ext uri="{FF2B5EF4-FFF2-40B4-BE49-F238E27FC236}">
                  <a16:creationId xmlns:a16="http://schemas.microsoft.com/office/drawing/2014/main" id="{09B50317-33A6-4953-A7DB-E9CF026F4EDC}"/>
                </a:ext>
              </a:extLst>
            </p:cNvPr>
            <p:cNvGrpSpPr/>
            <p:nvPr/>
          </p:nvGrpSpPr>
          <p:grpSpPr>
            <a:xfrm>
              <a:off x="9187958" y="5339806"/>
              <a:ext cx="446831" cy="360000"/>
              <a:chOff x="7844208" y="5152501"/>
              <a:chExt cx="446831" cy="380653"/>
            </a:xfrm>
          </p:grpSpPr>
          <p:pic>
            <p:nvPicPr>
              <p:cNvPr id="61" name="図 60" descr="アイコン&#10;&#10;自動的に生成された説明">
                <a:extLst>
                  <a:ext uri="{FF2B5EF4-FFF2-40B4-BE49-F238E27FC236}">
                    <a16:creationId xmlns:a16="http://schemas.microsoft.com/office/drawing/2014/main" id="{FD49C18D-530C-4A1B-B56F-9396CFF9F3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44208" y="5152501"/>
                <a:ext cx="446831" cy="380653"/>
              </a:xfrm>
              <a:prstGeom prst="rect">
                <a:avLst/>
              </a:prstGeom>
            </p:spPr>
          </p:pic>
          <p:sp>
            <p:nvSpPr>
              <p:cNvPr id="63" name="テキスト ボックス 62">
                <a:extLst>
                  <a:ext uri="{FF2B5EF4-FFF2-40B4-BE49-F238E27FC236}">
                    <a16:creationId xmlns:a16="http://schemas.microsoft.com/office/drawing/2014/main" id="{0481BB5B-0E17-4C58-9EF7-70531E6734BD}"/>
                  </a:ext>
                </a:extLst>
              </p:cNvPr>
              <p:cNvSpPr txBox="1"/>
              <p:nvPr/>
            </p:nvSpPr>
            <p:spPr>
              <a:xfrm>
                <a:off x="7868002" y="5228318"/>
                <a:ext cx="353607" cy="187656"/>
              </a:xfrm>
              <a:prstGeom prst="rect">
                <a:avLst/>
              </a:prstGeom>
              <a:noFill/>
            </p:spPr>
            <p:txBody>
              <a:bodyPr wrap="none" rtlCol="0">
                <a:spAutoFit/>
              </a:bodyPr>
              <a:lstStyle/>
              <a:p>
                <a:r>
                  <a:rPr lang="en-US" altLang="ja-JP" sz="1108" b="1" dirty="0">
                    <a:solidFill>
                      <a:srgbClr val="4B4B4B"/>
                    </a:solidFill>
                  </a:rPr>
                  <a:t>TAR</a:t>
                </a:r>
                <a:endParaRPr lang="ja-JP" altLang="en-US" sz="1108" b="1" dirty="0">
                  <a:solidFill>
                    <a:srgbClr val="4B4B4B"/>
                  </a:solidFill>
                </a:endParaRPr>
              </a:p>
            </p:txBody>
          </p:sp>
        </p:grpSp>
      </p:grpSp>
      <p:sp>
        <p:nvSpPr>
          <p:cNvPr id="4" name="四角形: 角を丸くする 3">
            <a:extLst>
              <a:ext uri="{FF2B5EF4-FFF2-40B4-BE49-F238E27FC236}">
                <a16:creationId xmlns:a16="http://schemas.microsoft.com/office/drawing/2014/main" id="{1565FC54-72EA-4DEA-969A-FC296A2653E1}"/>
              </a:ext>
            </a:extLst>
          </p:cNvPr>
          <p:cNvSpPr/>
          <p:nvPr/>
        </p:nvSpPr>
        <p:spPr>
          <a:xfrm>
            <a:off x="7249292" y="5779243"/>
            <a:ext cx="1818682" cy="71828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43" name="グループ化 42">
            <a:extLst>
              <a:ext uri="{FF2B5EF4-FFF2-40B4-BE49-F238E27FC236}">
                <a16:creationId xmlns:a16="http://schemas.microsoft.com/office/drawing/2014/main" id="{390C9042-EF7C-4D34-A320-D60251FFA9C6}"/>
              </a:ext>
            </a:extLst>
          </p:cNvPr>
          <p:cNvGrpSpPr/>
          <p:nvPr/>
        </p:nvGrpSpPr>
        <p:grpSpPr>
          <a:xfrm>
            <a:off x="7945121" y="6096045"/>
            <a:ext cx="431916" cy="360000"/>
            <a:chOff x="10911671" y="4782019"/>
            <a:chExt cx="431916" cy="360000"/>
          </a:xfrm>
        </p:grpSpPr>
        <p:sp>
          <p:nvSpPr>
            <p:cNvPr id="44" name="正方形/長方形 43">
              <a:extLst>
                <a:ext uri="{FF2B5EF4-FFF2-40B4-BE49-F238E27FC236}">
                  <a16:creationId xmlns:a16="http://schemas.microsoft.com/office/drawing/2014/main" id="{599E71AC-16E6-4A67-994E-D379E29C8B3A}"/>
                </a:ext>
              </a:extLst>
            </p:cNvPr>
            <p:cNvSpPr/>
            <p:nvPr/>
          </p:nvSpPr>
          <p:spPr>
            <a:xfrm>
              <a:off x="10940115" y="4785649"/>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45" name="グループ化 44">
              <a:extLst>
                <a:ext uri="{FF2B5EF4-FFF2-40B4-BE49-F238E27FC236}">
                  <a16:creationId xmlns:a16="http://schemas.microsoft.com/office/drawing/2014/main" id="{9FAE5BC6-11CD-42EE-9787-CF424EAD1C10}"/>
                </a:ext>
              </a:extLst>
            </p:cNvPr>
            <p:cNvGrpSpPr/>
            <p:nvPr/>
          </p:nvGrpSpPr>
          <p:grpSpPr>
            <a:xfrm>
              <a:off x="10911671" y="4782019"/>
              <a:ext cx="431916" cy="360000"/>
              <a:chOff x="7549295" y="6043512"/>
              <a:chExt cx="431916" cy="403517"/>
            </a:xfrm>
          </p:grpSpPr>
          <p:sp>
            <p:nvSpPr>
              <p:cNvPr id="46" name="テキスト ボックス 45">
                <a:extLst>
                  <a:ext uri="{FF2B5EF4-FFF2-40B4-BE49-F238E27FC236}">
                    <a16:creationId xmlns:a16="http://schemas.microsoft.com/office/drawing/2014/main" id="{792A2915-98FB-4B19-9497-645F412D773C}"/>
                  </a:ext>
                </a:extLst>
              </p:cNvPr>
              <p:cNvSpPr txBox="1"/>
              <p:nvPr/>
            </p:nvSpPr>
            <p:spPr>
              <a:xfrm>
                <a:off x="7566776" y="6121393"/>
                <a:ext cx="344203" cy="247755"/>
              </a:xfrm>
              <a:prstGeom prst="rect">
                <a:avLst/>
              </a:prstGeom>
              <a:noFill/>
            </p:spPr>
            <p:txBody>
              <a:bodyPr wrap="none" rtlCol="0">
                <a:spAutoFit/>
              </a:bodyPr>
              <a:lstStyle/>
              <a:p>
                <a:r>
                  <a:rPr lang="en-US" altLang="ja-JP" sz="1108" b="1" dirty="0">
                    <a:solidFill>
                      <a:srgbClr val="4B4B4B"/>
                    </a:solidFill>
                  </a:rPr>
                  <a:t>CSV</a:t>
                </a:r>
                <a:endParaRPr lang="ja-JP" altLang="en-US" sz="1108" b="1" dirty="0">
                  <a:solidFill>
                    <a:srgbClr val="4B4B4B"/>
                  </a:solidFill>
                </a:endParaRPr>
              </a:p>
            </p:txBody>
          </p:sp>
          <p:pic>
            <p:nvPicPr>
              <p:cNvPr id="47" name="図 46" descr="アイコン&#10;&#10;自動的に生成された説明">
                <a:extLst>
                  <a:ext uri="{FF2B5EF4-FFF2-40B4-BE49-F238E27FC236}">
                    <a16:creationId xmlns:a16="http://schemas.microsoft.com/office/drawing/2014/main" id="{7F652875-F504-44B1-A910-BE3282531C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9295" y="6043512"/>
                <a:ext cx="431916" cy="403517"/>
              </a:xfrm>
              <a:prstGeom prst="rect">
                <a:avLst/>
              </a:prstGeom>
            </p:spPr>
          </p:pic>
        </p:grpSp>
      </p:grpSp>
      <p:sp>
        <p:nvSpPr>
          <p:cNvPr id="90" name="テキスト ボックス 89">
            <a:extLst>
              <a:ext uri="{FF2B5EF4-FFF2-40B4-BE49-F238E27FC236}">
                <a16:creationId xmlns:a16="http://schemas.microsoft.com/office/drawing/2014/main" id="{5D2EF6E4-3AFD-4E0B-BB0B-8DEDFE51C58D}"/>
              </a:ext>
            </a:extLst>
          </p:cNvPr>
          <p:cNvSpPr txBox="1"/>
          <p:nvPr/>
        </p:nvSpPr>
        <p:spPr>
          <a:xfrm>
            <a:off x="7147321" y="5789454"/>
            <a:ext cx="2022625" cy="272415"/>
          </a:xfrm>
          <a:prstGeom prst="round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#21140</a:t>
            </a:r>
            <a:r>
              <a:rPr lang="ja-JP" altLang="en-US" sz="1000" b="1" dirty="0">
                <a:latin typeface="Meiryo UI" panose="020B0604030504040204" pitchFamily="50" charset="-128"/>
                <a:ea typeface="Meiryo UI" panose="020B0604030504040204" pitchFamily="50" charset="-128"/>
              </a:rPr>
              <a:t>　配信のメディアタイプ</a:t>
            </a:r>
            <a:endParaRPr lang="en-US" altLang="ja-JP" sz="1000" b="1" dirty="0">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E63B644B-BF8C-4CA6-8B74-9DFA76123F7F}"/>
              </a:ext>
            </a:extLst>
          </p:cNvPr>
          <p:cNvSpPr/>
          <p:nvPr/>
        </p:nvSpPr>
        <p:spPr>
          <a:xfrm>
            <a:off x="9248503" y="31013"/>
            <a:ext cx="2700000" cy="273788"/>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
        <p:nvSpPr>
          <p:cNvPr id="48" name="四角形: 角を丸くする 47">
            <a:extLst>
              <a:ext uri="{FF2B5EF4-FFF2-40B4-BE49-F238E27FC236}">
                <a16:creationId xmlns:a16="http://schemas.microsoft.com/office/drawing/2014/main" id="{1593CC45-B200-433E-8CE2-18AEA406D9F4}"/>
              </a:ext>
            </a:extLst>
          </p:cNvPr>
          <p:cNvSpPr/>
          <p:nvPr/>
        </p:nvSpPr>
        <p:spPr>
          <a:xfrm>
            <a:off x="9233050" y="5773172"/>
            <a:ext cx="1818682" cy="71828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59" name="グループ化 58">
            <a:extLst>
              <a:ext uri="{FF2B5EF4-FFF2-40B4-BE49-F238E27FC236}">
                <a16:creationId xmlns:a16="http://schemas.microsoft.com/office/drawing/2014/main" id="{391C695C-2476-4A61-B101-D6DAEA5496F7}"/>
              </a:ext>
            </a:extLst>
          </p:cNvPr>
          <p:cNvGrpSpPr/>
          <p:nvPr/>
        </p:nvGrpSpPr>
        <p:grpSpPr>
          <a:xfrm>
            <a:off x="9933666" y="6089974"/>
            <a:ext cx="431916" cy="360000"/>
            <a:chOff x="10911671" y="4782019"/>
            <a:chExt cx="431916" cy="360000"/>
          </a:xfrm>
        </p:grpSpPr>
        <p:sp>
          <p:nvSpPr>
            <p:cNvPr id="60" name="正方形/長方形 59">
              <a:extLst>
                <a:ext uri="{FF2B5EF4-FFF2-40B4-BE49-F238E27FC236}">
                  <a16:creationId xmlns:a16="http://schemas.microsoft.com/office/drawing/2014/main" id="{30AA4BC6-7B77-43AA-9026-BEEC5B113D97}"/>
                </a:ext>
              </a:extLst>
            </p:cNvPr>
            <p:cNvSpPr/>
            <p:nvPr/>
          </p:nvSpPr>
          <p:spPr>
            <a:xfrm>
              <a:off x="10940115" y="4785649"/>
              <a:ext cx="370138" cy="3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grpSp>
          <p:nvGrpSpPr>
            <p:cNvPr id="62" name="グループ化 61">
              <a:extLst>
                <a:ext uri="{FF2B5EF4-FFF2-40B4-BE49-F238E27FC236}">
                  <a16:creationId xmlns:a16="http://schemas.microsoft.com/office/drawing/2014/main" id="{90DE4F2C-484F-4B5E-969C-F1EA759F08E3}"/>
                </a:ext>
              </a:extLst>
            </p:cNvPr>
            <p:cNvGrpSpPr/>
            <p:nvPr/>
          </p:nvGrpSpPr>
          <p:grpSpPr>
            <a:xfrm>
              <a:off x="10911671" y="4782019"/>
              <a:ext cx="431916" cy="360000"/>
              <a:chOff x="7549295" y="6043512"/>
              <a:chExt cx="431916" cy="403517"/>
            </a:xfrm>
          </p:grpSpPr>
          <p:sp>
            <p:nvSpPr>
              <p:cNvPr id="64" name="テキスト ボックス 63">
                <a:extLst>
                  <a:ext uri="{FF2B5EF4-FFF2-40B4-BE49-F238E27FC236}">
                    <a16:creationId xmlns:a16="http://schemas.microsoft.com/office/drawing/2014/main" id="{5366E9A2-7462-41D0-BC22-F3B5DCC3AF63}"/>
                  </a:ext>
                </a:extLst>
              </p:cNvPr>
              <p:cNvSpPr txBox="1"/>
              <p:nvPr/>
            </p:nvSpPr>
            <p:spPr>
              <a:xfrm>
                <a:off x="7566776" y="6121393"/>
                <a:ext cx="344203" cy="247755"/>
              </a:xfrm>
              <a:prstGeom prst="rect">
                <a:avLst/>
              </a:prstGeom>
              <a:noFill/>
            </p:spPr>
            <p:txBody>
              <a:bodyPr wrap="none" rtlCol="0">
                <a:spAutoFit/>
              </a:bodyPr>
              <a:lstStyle/>
              <a:p>
                <a:r>
                  <a:rPr lang="en-US" altLang="ja-JP" sz="1108" b="1" dirty="0">
                    <a:solidFill>
                      <a:srgbClr val="4B4B4B"/>
                    </a:solidFill>
                  </a:rPr>
                  <a:t>CSV</a:t>
                </a:r>
                <a:endParaRPr lang="ja-JP" altLang="en-US" sz="1108" b="1" dirty="0">
                  <a:solidFill>
                    <a:srgbClr val="4B4B4B"/>
                  </a:solidFill>
                </a:endParaRPr>
              </a:p>
            </p:txBody>
          </p:sp>
          <p:pic>
            <p:nvPicPr>
              <p:cNvPr id="65" name="図 64" descr="アイコン&#10;&#10;自動的に生成された説明">
                <a:extLst>
                  <a:ext uri="{FF2B5EF4-FFF2-40B4-BE49-F238E27FC236}">
                    <a16:creationId xmlns:a16="http://schemas.microsoft.com/office/drawing/2014/main" id="{5633C758-0D4E-4C63-A338-561E9BA310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9295" y="6043512"/>
                <a:ext cx="431916" cy="403517"/>
              </a:xfrm>
              <a:prstGeom prst="rect">
                <a:avLst/>
              </a:prstGeom>
            </p:spPr>
          </p:pic>
        </p:grpSp>
      </p:grpSp>
      <p:sp>
        <p:nvSpPr>
          <p:cNvPr id="66" name="テキスト ボックス 65">
            <a:extLst>
              <a:ext uri="{FF2B5EF4-FFF2-40B4-BE49-F238E27FC236}">
                <a16:creationId xmlns:a16="http://schemas.microsoft.com/office/drawing/2014/main" id="{9E371B60-DAC9-4BFD-A049-4D9595C2882A}"/>
              </a:ext>
            </a:extLst>
          </p:cNvPr>
          <p:cNvSpPr txBox="1"/>
          <p:nvPr/>
        </p:nvSpPr>
        <p:spPr>
          <a:xfrm>
            <a:off x="9187834" y="5783383"/>
            <a:ext cx="1909114" cy="272415"/>
          </a:xfrm>
          <a:prstGeom prst="round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#21150</a:t>
            </a:r>
            <a:r>
              <a:rPr lang="ja-JP" altLang="en-US" sz="1000" b="1" dirty="0">
                <a:latin typeface="Meiryo UI" panose="020B0604030504040204" pitchFamily="50" charset="-128"/>
                <a:ea typeface="Meiryo UI" panose="020B0604030504040204" pitchFamily="50" charset="-128"/>
              </a:rPr>
              <a:t>　配信のファイル形式</a:t>
            </a:r>
            <a:endParaRPr lang="en-US" altLang="ja-JP" sz="1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128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65818" y="673971"/>
            <a:ext cx="6019226" cy="3088132"/>
          </a:xfrm>
          <a:prstGeom prst="roundRect">
            <a:avLst>
              <a:gd name="adj" fmla="val 3603"/>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400" dirty="0">
                <a:latin typeface="Meiryo UI"/>
                <a:ea typeface="Meiryo UI"/>
              </a:rPr>
              <a:t>横断検索サービスでは、キーワード検索と絞込検索によるカタログ検索が</a:t>
            </a:r>
            <a:br>
              <a:rPr lang="en-US" altLang="ja-JP" sz="1400" dirty="0">
                <a:latin typeface="Meiryo UI"/>
                <a:ea typeface="Meiryo UI"/>
              </a:rPr>
            </a:br>
            <a:r>
              <a:rPr lang="ja-JP" altLang="en-US" sz="1400" dirty="0">
                <a:latin typeface="Meiryo UI"/>
                <a:ea typeface="Meiryo UI"/>
              </a:rPr>
              <a:t>可能です。</a:t>
            </a:r>
            <a:endParaRPr lang="en-US" altLang="ja-JP" sz="1400" dirty="0">
              <a:latin typeface="Meiryo UI"/>
              <a:ea typeface="Meiryo UI"/>
            </a:endParaRPr>
          </a:p>
          <a:p>
            <a:pPr marL="285750" indent="-285750">
              <a:buFont typeface="Wingdings" panose="05000000000000000000" pitchFamily="2" charset="2"/>
              <a:buChar char="ü"/>
            </a:pPr>
            <a:r>
              <a:rPr lang="ja-JP" altLang="en-US" sz="1400" dirty="0">
                <a:latin typeface="Meiryo UI"/>
                <a:ea typeface="Meiryo UI"/>
              </a:rPr>
              <a:t>キーワード検索では、キーワード単体やキーワードと</a:t>
            </a:r>
            <a:r>
              <a:rPr lang="en-US" altLang="ja-JP" sz="1400" dirty="0">
                <a:latin typeface="Meiryo UI"/>
                <a:ea typeface="Meiryo UI"/>
              </a:rPr>
              <a:t>AND/OR</a:t>
            </a:r>
            <a:r>
              <a:rPr lang="ja-JP" altLang="en-US" sz="1400" dirty="0">
                <a:latin typeface="Meiryo UI"/>
                <a:ea typeface="Meiryo UI"/>
              </a:rPr>
              <a:t>条件を</a:t>
            </a:r>
            <a:br>
              <a:rPr lang="en-US" altLang="ja-JP" sz="1400" dirty="0">
                <a:latin typeface="Meiryo UI"/>
                <a:ea typeface="Meiryo UI"/>
              </a:rPr>
            </a:br>
            <a:r>
              <a:rPr lang="ja-JP" altLang="en-US" sz="1400" dirty="0">
                <a:latin typeface="Meiryo UI"/>
                <a:ea typeface="Meiryo UI"/>
              </a:rPr>
              <a:t>組み合わせた検索方法、さらにカタログ項目を指定した検索方法があります。</a:t>
            </a:r>
          </a:p>
        </p:txBody>
      </p:sp>
      <p:graphicFrame>
        <p:nvGraphicFramePr>
          <p:cNvPr id="5" name="表 4">
            <a:extLst>
              <a:ext uri="{FF2B5EF4-FFF2-40B4-BE49-F238E27FC236}">
                <a16:creationId xmlns:a16="http://schemas.microsoft.com/office/drawing/2014/main" id="{0F524675-35E4-4199-A403-30E46F3926CD}"/>
              </a:ext>
            </a:extLst>
          </p:cNvPr>
          <p:cNvGraphicFramePr>
            <a:graphicFrameLocks noGrp="1"/>
          </p:cNvGraphicFramePr>
          <p:nvPr>
            <p:extLst>
              <p:ext uri="{D42A27DB-BD31-4B8C-83A1-F6EECF244321}">
                <p14:modId xmlns:p14="http://schemas.microsoft.com/office/powerpoint/2010/main" val="3102549166"/>
              </p:ext>
            </p:extLst>
          </p:nvPr>
        </p:nvGraphicFramePr>
        <p:xfrm>
          <a:off x="1036322" y="1754564"/>
          <a:ext cx="4478218" cy="1895935"/>
        </p:xfrm>
        <a:graphic>
          <a:graphicData uri="http://schemas.openxmlformats.org/drawingml/2006/table">
            <a:tbl>
              <a:tblPr/>
              <a:tblGrid>
                <a:gridCol w="1146983">
                  <a:extLst>
                    <a:ext uri="{9D8B030D-6E8A-4147-A177-3AD203B41FA5}">
                      <a16:colId xmlns:a16="http://schemas.microsoft.com/office/drawing/2014/main" val="287137622"/>
                    </a:ext>
                  </a:extLst>
                </a:gridCol>
                <a:gridCol w="345756">
                  <a:extLst>
                    <a:ext uri="{9D8B030D-6E8A-4147-A177-3AD203B41FA5}">
                      <a16:colId xmlns:a16="http://schemas.microsoft.com/office/drawing/2014/main" val="333404237"/>
                    </a:ext>
                  </a:extLst>
                </a:gridCol>
                <a:gridCol w="631673">
                  <a:extLst>
                    <a:ext uri="{9D8B030D-6E8A-4147-A177-3AD203B41FA5}">
                      <a16:colId xmlns:a16="http://schemas.microsoft.com/office/drawing/2014/main" val="4191378507"/>
                    </a:ext>
                  </a:extLst>
                </a:gridCol>
                <a:gridCol w="2353806">
                  <a:extLst>
                    <a:ext uri="{9D8B030D-6E8A-4147-A177-3AD203B41FA5}">
                      <a16:colId xmlns:a16="http://schemas.microsoft.com/office/drawing/2014/main" val="2962480560"/>
                    </a:ext>
                  </a:extLst>
                </a:gridCol>
              </a:tblGrid>
              <a:tr h="223817">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簡易検索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簡易検索</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A</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）キーワード単体</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4480088"/>
                  </a:ext>
                </a:extLst>
              </a:tr>
              <a:tr h="238874">
                <a:tc>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B</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 </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 AND</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127128"/>
                  </a:ext>
                </a:extLst>
              </a:tr>
              <a:tr h="238874">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C</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）キーワード </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 </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空白（</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OR</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5426989"/>
                  </a:ext>
                </a:extLst>
              </a:tr>
              <a:tr h="238874">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項目検索</a:t>
                      </a: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詳細検索</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D</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）カタログ項目指定</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7426886"/>
                  </a:ext>
                </a:extLst>
              </a:tr>
              <a:tr h="238874">
                <a:tc gridSpan="3">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絞込検索</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）組織</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2784334"/>
                  </a:ext>
                </a:extLst>
              </a:tr>
              <a:tr h="238874">
                <a:tc gridSpan="2">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11723" marR="11723" marT="11723" marB="0">
                    <a:lnL w="12700" cap="flat" cmpd="sng" algn="ctr">
                      <a:solidFill>
                        <a:schemeClr val="tx1"/>
                      </a:solidFill>
                      <a:prstDash val="solid"/>
                      <a:round/>
                      <a:headEnd type="none" w="med" len="med"/>
                      <a:tailEnd type="none" w="med" len="med"/>
                    </a:lnL>
                    <a:lnR>
                      <a:noFill/>
                    </a:lnR>
                    <a:lnT>
                      <a:noFill/>
                    </a:lnT>
                    <a:lnB>
                      <a:noFill/>
                    </a:lnB>
                  </a:tcPr>
                </a:tc>
                <a:tc hMerge="1">
                  <a:txBody>
                    <a:bodyPr/>
                    <a:lstStyle/>
                    <a:p>
                      <a:pPr algn="l" fontAlgn="t"/>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a:noFill/>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F</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）サイト名</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241239"/>
                  </a:ext>
                </a:extLst>
              </a:tr>
              <a:tr h="238874">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a:noFill/>
                    </a:lnR>
                    <a:lnT>
                      <a:noFill/>
                    </a:lnT>
                    <a:lnB>
                      <a:noFill/>
                    </a:lnB>
                  </a:tcPr>
                </a:tc>
                <a:tc hMerge="1">
                  <a:txBody>
                    <a:bodyPr/>
                    <a:lstStyle/>
                    <a:p>
                      <a:pPr algn="l" fontAlgn="t"/>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a:noFill/>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）タグ</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740788"/>
                  </a:ext>
                </a:extLst>
              </a:tr>
              <a:tr h="238874">
                <a:tc gridSpan="2">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a:txBody>
                    <a:bodyPr/>
                    <a:lstStyle/>
                    <a:p>
                      <a:pPr algn="l" fontAlgn="t"/>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　</a:t>
                      </a:r>
                    </a:p>
                  </a:txBody>
                  <a:tcPr marL="11723" marR="11723" marT="11723"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H</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）ファイル形式</a:t>
                      </a:r>
                    </a:p>
                  </a:txBody>
                  <a:tcPr marL="11723" marR="11723" marT="11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767566"/>
                  </a:ext>
                </a:extLst>
              </a:tr>
            </a:tbl>
          </a:graphicData>
        </a:graphic>
      </p:graphicFrame>
      <p:sp>
        <p:nvSpPr>
          <p:cNvPr id="29" name="楕円 28">
            <a:extLst>
              <a:ext uri="{FF2B5EF4-FFF2-40B4-BE49-F238E27FC236}">
                <a16:creationId xmlns:a16="http://schemas.microsoft.com/office/drawing/2014/main" id="{8C5FFEBB-5680-44F8-A6B6-18D803E15D71}"/>
              </a:ext>
            </a:extLst>
          </p:cNvPr>
          <p:cNvSpPr/>
          <p:nvPr/>
        </p:nvSpPr>
        <p:spPr>
          <a:xfrm>
            <a:off x="2825107" y="1735087"/>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1</a:t>
            </a:r>
            <a:endParaRPr lang="ja-JP" altLang="en-US" sz="2000" dirty="0">
              <a:latin typeface="Meiryo UI" panose="020B0604030504040204" pitchFamily="50" charset="-128"/>
              <a:ea typeface="Meiryo UI" panose="020B0604030504040204" pitchFamily="50" charset="-128"/>
            </a:endParaRPr>
          </a:p>
        </p:txBody>
      </p:sp>
      <p:sp>
        <p:nvSpPr>
          <p:cNvPr id="16" name="楕円 15">
            <a:extLst>
              <a:ext uri="{FF2B5EF4-FFF2-40B4-BE49-F238E27FC236}">
                <a16:creationId xmlns:a16="http://schemas.microsoft.com/office/drawing/2014/main" id="{4104414A-F7FF-4E3B-BDD5-5E349400CC94}"/>
              </a:ext>
            </a:extLst>
          </p:cNvPr>
          <p:cNvSpPr/>
          <p:nvPr/>
        </p:nvSpPr>
        <p:spPr>
          <a:xfrm>
            <a:off x="2825107" y="2438934"/>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2</a:t>
            </a:r>
            <a:endParaRPr lang="ja-JP" altLang="en-US" sz="2000" dirty="0">
              <a:latin typeface="Meiryo UI" panose="020B0604030504040204" pitchFamily="50" charset="-128"/>
              <a:ea typeface="Meiryo UI" panose="020B0604030504040204" pitchFamily="50" charset="-128"/>
            </a:endParaRPr>
          </a:p>
        </p:txBody>
      </p:sp>
      <p:sp>
        <p:nvSpPr>
          <p:cNvPr id="17" name="楕円 16">
            <a:extLst>
              <a:ext uri="{FF2B5EF4-FFF2-40B4-BE49-F238E27FC236}">
                <a16:creationId xmlns:a16="http://schemas.microsoft.com/office/drawing/2014/main" id="{8BFB0872-9892-4EC8-9047-3C60C8E37985}"/>
              </a:ext>
            </a:extLst>
          </p:cNvPr>
          <p:cNvSpPr/>
          <p:nvPr/>
        </p:nvSpPr>
        <p:spPr>
          <a:xfrm>
            <a:off x="1682641" y="2673294"/>
            <a:ext cx="248604" cy="24860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eiryo UI" panose="020B0604030504040204" pitchFamily="50" charset="-128"/>
                <a:ea typeface="Meiryo UI" panose="020B0604030504040204" pitchFamily="50" charset="-128"/>
              </a:rPr>
              <a:t>3</a:t>
            </a:r>
            <a:endParaRPr lang="ja-JP" altLang="en-US" sz="2000" dirty="0">
              <a:latin typeface="Meiryo UI" panose="020B0604030504040204" pitchFamily="50" charset="-128"/>
              <a:ea typeface="Meiryo UI" panose="020B0604030504040204" pitchFamily="50" charset="-128"/>
            </a:endParaRPr>
          </a:p>
        </p:txBody>
      </p:sp>
      <p:sp>
        <p:nvSpPr>
          <p:cNvPr id="45" name="四角形: 角を丸くする 44">
            <a:extLst>
              <a:ext uri="{FF2B5EF4-FFF2-40B4-BE49-F238E27FC236}">
                <a16:creationId xmlns:a16="http://schemas.microsoft.com/office/drawing/2014/main" id="{44BB8AFD-5E73-45B9-BE87-399CDD7555AF}"/>
              </a:ext>
            </a:extLst>
          </p:cNvPr>
          <p:cNvSpPr/>
          <p:nvPr/>
        </p:nvSpPr>
        <p:spPr>
          <a:xfrm>
            <a:off x="265818" y="3840628"/>
            <a:ext cx="6019227" cy="2756211"/>
          </a:xfrm>
          <a:prstGeom prst="roundRect">
            <a:avLst>
              <a:gd name="adj" fmla="val 3927"/>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ケース①：簡易検索の例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A</a:t>
            </a:r>
            <a:r>
              <a:rPr lang="ja-JP" altLang="en-US" sz="1400" b="1" dirty="0">
                <a:latin typeface="Meiryo UI"/>
                <a:ea typeface="Meiryo UI"/>
              </a:rPr>
              <a:t>）キーワード単体による検索　</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→新型コロナという語彙を含むカタログが表示されます。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B</a:t>
            </a:r>
            <a:r>
              <a:rPr lang="ja-JP" altLang="en-US" sz="1400" b="1" dirty="0">
                <a:latin typeface="Meiryo UI"/>
                <a:ea typeface="Meiryo UI"/>
              </a:rPr>
              <a:t>）キーワード </a:t>
            </a:r>
            <a:r>
              <a:rPr lang="en-US" altLang="ja-JP" sz="1400" b="1" dirty="0">
                <a:latin typeface="Meiryo UI"/>
                <a:ea typeface="Meiryo UI"/>
              </a:rPr>
              <a:t>+ AND</a:t>
            </a:r>
            <a:r>
              <a:rPr lang="ja-JP" altLang="en-US" sz="1400" b="1" dirty="0">
                <a:latin typeface="Meiryo UI"/>
                <a:ea typeface="Meiryo UI"/>
              </a:rPr>
              <a:t>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 </a:t>
            </a:r>
            <a:r>
              <a:rPr lang="en-US" altLang="ja-JP" sz="1400" dirty="0">
                <a:latin typeface="Meiryo UI"/>
                <a:ea typeface="Meiryo UI"/>
              </a:rPr>
              <a:t>AND </a:t>
            </a:r>
            <a:r>
              <a:rPr lang="ja-JP" altLang="en-US" sz="1400" dirty="0">
                <a:latin typeface="Meiryo UI"/>
                <a:ea typeface="Meiryo UI"/>
              </a:rPr>
              <a:t>陽性者」と入力し検索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→新型コロナと陽性者の双方の語彙を含むカタログが表示されます。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C</a:t>
            </a:r>
            <a:r>
              <a:rPr lang="ja-JP" altLang="en-US" sz="1400" b="1" dirty="0">
                <a:latin typeface="Meiryo UI"/>
                <a:ea typeface="Meiryo UI"/>
              </a:rPr>
              <a:t>）キーワード </a:t>
            </a:r>
            <a:r>
              <a:rPr lang="en-US" altLang="ja-JP" sz="1400" b="1" dirty="0">
                <a:latin typeface="Meiryo UI"/>
                <a:ea typeface="Meiryo UI"/>
              </a:rPr>
              <a:t>+ </a:t>
            </a:r>
            <a:r>
              <a:rPr lang="ja-JP" altLang="en-US" sz="1400" b="1" dirty="0">
                <a:latin typeface="Meiryo UI"/>
                <a:ea typeface="Meiryo UI"/>
              </a:rPr>
              <a:t>空白（</a:t>
            </a:r>
            <a:r>
              <a:rPr lang="en-US" altLang="ja-JP" sz="1400" b="1" dirty="0">
                <a:latin typeface="Meiryo UI"/>
                <a:ea typeface="Meiryo UI"/>
              </a:rPr>
              <a:t>OR</a:t>
            </a:r>
            <a:r>
              <a:rPr lang="ja-JP" altLang="en-US" sz="1400" b="1" dirty="0">
                <a:latin typeface="Meiryo UI"/>
                <a:ea typeface="Meiryo UI"/>
              </a:rPr>
              <a:t>）による検索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（例）「新型コロナ 　インフルエンザ」とキーワードの間に空白を入力し検索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→新型コロナまたはインフルエンザどちらかの語彙を含むカタログが表示されます。</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a:t>
            </a:r>
            <a:r>
              <a:rPr lang="en-US" altLang="ja-JP" sz="1400" dirty="0">
                <a:latin typeface="Meiryo UI"/>
                <a:ea typeface="Meiryo UI"/>
              </a:rPr>
              <a:t>※</a:t>
            </a:r>
            <a:r>
              <a:rPr lang="ja-JP" altLang="en-US" sz="1400" dirty="0">
                <a:latin typeface="Meiryo UI"/>
                <a:ea typeface="Meiryo UI"/>
              </a:rPr>
              <a:t>上記の例は「新型コロナ　</a:t>
            </a:r>
            <a:r>
              <a:rPr lang="en-US" altLang="ja-JP" sz="1400" dirty="0">
                <a:latin typeface="Meiryo UI"/>
                <a:ea typeface="Meiryo UI"/>
              </a:rPr>
              <a:t>OR</a:t>
            </a:r>
            <a:r>
              <a:rPr lang="ja-JP" altLang="en-US" sz="1400" dirty="0">
                <a:latin typeface="Meiryo UI"/>
                <a:ea typeface="Meiryo UI"/>
              </a:rPr>
              <a:t>　インフルエンザ」と入力し検索しても同様の</a:t>
            </a:r>
            <a:endParaRPr lang="en-US" altLang="ja-JP" sz="1400" dirty="0">
              <a:latin typeface="Meiryo UI"/>
              <a:ea typeface="Meiryo UI"/>
            </a:endParaRPr>
          </a:p>
          <a:p>
            <a:pPr marL="1109812" indent="-1109812">
              <a:tabLst>
                <a:tab pos="2975783" algn="l"/>
              </a:tabLst>
            </a:pPr>
            <a:r>
              <a:rPr lang="en-US" altLang="ja-JP" sz="1400" dirty="0">
                <a:latin typeface="Meiryo UI"/>
                <a:ea typeface="Meiryo UI"/>
              </a:rPr>
              <a:t>         </a:t>
            </a:r>
            <a:r>
              <a:rPr lang="ja-JP" altLang="en-US" sz="1400" dirty="0">
                <a:latin typeface="Meiryo UI"/>
                <a:ea typeface="Meiryo UI"/>
              </a:rPr>
              <a:t>検索結果を得ることができます。</a:t>
            </a:r>
            <a:endParaRPr lang="en-US" altLang="ja-JP" sz="1400" dirty="0">
              <a:latin typeface="Meiryo UI"/>
              <a:ea typeface="Meiryo UI"/>
            </a:endParaRPr>
          </a:p>
        </p:txBody>
      </p:sp>
      <p:sp>
        <p:nvSpPr>
          <p:cNvPr id="46" name="四角形: 角を丸くする 45">
            <a:extLst>
              <a:ext uri="{FF2B5EF4-FFF2-40B4-BE49-F238E27FC236}">
                <a16:creationId xmlns:a16="http://schemas.microsoft.com/office/drawing/2014/main" id="{843DAE64-8E26-4CAB-9512-5EB3D97DD272}"/>
              </a:ext>
            </a:extLst>
          </p:cNvPr>
          <p:cNvSpPr/>
          <p:nvPr/>
        </p:nvSpPr>
        <p:spPr>
          <a:xfrm>
            <a:off x="6352799" y="687688"/>
            <a:ext cx="5597994" cy="1668473"/>
          </a:xfrm>
          <a:prstGeom prst="roundRect">
            <a:avLst>
              <a:gd name="adj" fmla="val 690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ケース②：</a:t>
            </a:r>
            <a:r>
              <a:rPr lang="ja-JP" altLang="en-US" sz="1400" b="1" dirty="0">
                <a:solidFill>
                  <a:schemeClr val="tx1"/>
                </a:solidFill>
                <a:latin typeface="Meiryo UI"/>
                <a:ea typeface="Meiryo UI"/>
              </a:rPr>
              <a:t>項目</a:t>
            </a:r>
            <a:r>
              <a:rPr lang="ja-JP" altLang="en-US" sz="1400" b="1" dirty="0">
                <a:latin typeface="Meiryo UI"/>
                <a:ea typeface="Meiryo UI"/>
              </a:rPr>
              <a:t>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D</a:t>
            </a:r>
            <a:r>
              <a:rPr lang="ja-JP" altLang="en-US" sz="1400" b="1" dirty="0">
                <a:latin typeface="Meiryo UI"/>
                <a:ea typeface="Meiryo UI"/>
              </a:rPr>
              <a:t>）カタログ項目の指定による検索</a:t>
            </a:r>
            <a:endParaRPr lang="en-US" altLang="ja-JP" sz="1400" b="1" dirty="0">
              <a:latin typeface="Meiryo UI"/>
              <a:ea typeface="Meiryo UI"/>
            </a:endParaRPr>
          </a:p>
          <a:p>
            <a:pPr marL="1109812" indent="-1109812">
              <a:tabLst>
                <a:tab pos="2975783" algn="l"/>
              </a:tabLst>
            </a:pPr>
            <a:r>
              <a:rPr lang="ja-JP" altLang="en-US" sz="1400" dirty="0">
                <a:latin typeface="Meiryo UI"/>
                <a:ea typeface="Meiryo UI"/>
              </a:rPr>
              <a:t>　　（例</a:t>
            </a:r>
            <a:r>
              <a:rPr lang="en-US" altLang="ja-JP" sz="1400" dirty="0">
                <a:latin typeface="Meiryo UI"/>
                <a:ea typeface="Meiryo UI"/>
              </a:rPr>
              <a:t>1</a:t>
            </a:r>
            <a:r>
              <a:rPr lang="ja-JP" altLang="en-US" sz="1400" dirty="0">
                <a:latin typeface="Meiryo UI"/>
                <a:ea typeface="Meiryo UI"/>
              </a:rPr>
              <a:t>）「</a:t>
            </a:r>
            <a:r>
              <a:rPr lang="en-US" altLang="ja-JP" sz="1400" dirty="0">
                <a:latin typeface="Meiryo UI"/>
                <a:ea typeface="Meiryo UI"/>
              </a:rPr>
              <a:t>title:</a:t>
            </a:r>
            <a:r>
              <a:rPr lang="ja-JP" altLang="en-US" sz="1400" dirty="0">
                <a:latin typeface="Meiryo UI"/>
                <a:ea typeface="Meiryo UI"/>
              </a:rPr>
              <a:t>新型コロナ」と入力し検索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→データセットのタイトルが</a:t>
            </a:r>
            <a:r>
              <a:rPr lang="en-US" altLang="ja-JP" sz="1400" dirty="0">
                <a:latin typeface="Meiryo UI"/>
                <a:ea typeface="Meiryo UI"/>
              </a:rPr>
              <a:t>”</a:t>
            </a:r>
            <a:r>
              <a:rPr lang="ja-JP" altLang="en-US" sz="1400" dirty="0">
                <a:latin typeface="Meiryo UI"/>
                <a:ea typeface="Meiryo UI"/>
              </a:rPr>
              <a:t>新型コロナ</a:t>
            </a:r>
            <a:r>
              <a:rPr lang="en-US" altLang="ja-JP" sz="1400" dirty="0">
                <a:latin typeface="Meiryo UI"/>
                <a:ea typeface="Meiryo UI"/>
              </a:rPr>
              <a:t>”</a:t>
            </a:r>
            <a:r>
              <a:rPr lang="ja-JP" altLang="en-US" sz="1400" dirty="0">
                <a:latin typeface="Meiryo UI"/>
                <a:ea typeface="Meiryo UI"/>
              </a:rPr>
              <a:t>の語彙を含むカタログが</a:t>
            </a:r>
            <a:br>
              <a:rPr lang="en-US" altLang="ja-JP" sz="1400" dirty="0">
                <a:latin typeface="Meiryo UI"/>
                <a:ea typeface="Meiryo UI"/>
              </a:rPr>
            </a:br>
            <a:r>
              <a:rPr lang="ja-JP" altLang="en-US" sz="1400" dirty="0">
                <a:latin typeface="Meiryo UI"/>
                <a:ea typeface="Meiryo UI"/>
              </a:rPr>
              <a:t>表示されます。</a:t>
            </a:r>
            <a:endParaRPr lang="en-US" altLang="ja-JP" sz="1400" dirty="0">
              <a:latin typeface="Meiryo UI"/>
              <a:ea typeface="Meiryo UI"/>
            </a:endParaRPr>
          </a:p>
          <a:p>
            <a:pPr marL="1109812" indent="-1109812">
              <a:tabLst>
                <a:tab pos="2975783" algn="l"/>
              </a:tabLst>
            </a:pPr>
            <a:r>
              <a:rPr lang="en-US" altLang="ja-JP" sz="1400" dirty="0">
                <a:latin typeface="Meiryo UI"/>
                <a:ea typeface="Meiryo UI"/>
              </a:rPr>
              <a:t>  </a:t>
            </a:r>
            <a:r>
              <a:rPr lang="ja-JP" altLang="en-US" sz="1400" dirty="0">
                <a:latin typeface="Meiryo UI"/>
                <a:ea typeface="Meiryo UI"/>
              </a:rPr>
              <a:t>　（例</a:t>
            </a:r>
            <a:r>
              <a:rPr lang="en-US" altLang="ja-JP" sz="1400" dirty="0">
                <a:latin typeface="Meiryo UI"/>
                <a:ea typeface="Meiryo UI"/>
              </a:rPr>
              <a:t>2</a:t>
            </a:r>
            <a:r>
              <a:rPr lang="ja-JP" altLang="en-US" sz="1400" dirty="0">
                <a:latin typeface="Meiryo UI"/>
                <a:ea typeface="Meiryo UI"/>
              </a:rPr>
              <a:t>）「</a:t>
            </a:r>
            <a:r>
              <a:rPr lang="en-US" altLang="ja-JP" sz="1400" dirty="0">
                <a:latin typeface="Meiryo UI"/>
                <a:ea typeface="Meiryo UI"/>
              </a:rPr>
              <a:t>tags.name:</a:t>
            </a:r>
            <a:r>
              <a:rPr lang="ja-JP" altLang="en-US" sz="1400" dirty="0">
                <a:latin typeface="Meiryo UI"/>
                <a:ea typeface="Meiryo UI"/>
              </a:rPr>
              <a:t>統計」と入力し検索</a:t>
            </a:r>
            <a:endParaRPr lang="en-US" altLang="ja-JP" sz="1400" dirty="0">
              <a:latin typeface="Meiryo UI"/>
              <a:ea typeface="Meiryo UI"/>
            </a:endParaRPr>
          </a:p>
          <a:p>
            <a:pPr marL="1109812" indent="-1109812">
              <a:tabLst>
                <a:tab pos="2975783" algn="l"/>
              </a:tabLst>
            </a:pPr>
            <a:r>
              <a:rPr lang="ja-JP" altLang="en-US" sz="1400" dirty="0">
                <a:latin typeface="Meiryo UI"/>
                <a:ea typeface="Meiryo UI"/>
              </a:rPr>
              <a:t>　 　　→データセットのタグが“統計</a:t>
            </a:r>
            <a:r>
              <a:rPr lang="en-US" altLang="ja-JP" sz="1400" dirty="0">
                <a:latin typeface="Meiryo UI"/>
                <a:ea typeface="Meiryo UI"/>
              </a:rPr>
              <a:t>”</a:t>
            </a:r>
            <a:r>
              <a:rPr lang="ja-JP" altLang="en-US" sz="1400" dirty="0">
                <a:latin typeface="Meiryo UI"/>
                <a:ea typeface="Meiryo UI"/>
              </a:rPr>
              <a:t>に指定されているカタログが表示されます。</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sp>
        <p:nvSpPr>
          <p:cNvPr id="64" name="四角形: 角を丸くする 63">
            <a:extLst>
              <a:ext uri="{FF2B5EF4-FFF2-40B4-BE49-F238E27FC236}">
                <a16:creationId xmlns:a16="http://schemas.microsoft.com/office/drawing/2014/main" id="{0A5269CC-EE04-45D9-93DD-C4AFBC730124}"/>
              </a:ext>
            </a:extLst>
          </p:cNvPr>
          <p:cNvSpPr/>
          <p:nvPr/>
        </p:nvSpPr>
        <p:spPr>
          <a:xfrm>
            <a:off x="6352799" y="2439496"/>
            <a:ext cx="5597994" cy="2001450"/>
          </a:xfrm>
          <a:prstGeom prst="roundRect">
            <a:avLst>
              <a:gd name="adj" fmla="val 544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ケース③：絞込検索の例</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E</a:t>
            </a:r>
            <a:r>
              <a:rPr lang="ja-JP" altLang="en-US" sz="1400" b="1" dirty="0">
                <a:latin typeface="Meiryo UI"/>
                <a:ea typeface="Meiryo UI"/>
              </a:rPr>
              <a:t>）組織による絞込</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（例）経済産業省、内閣府、港区などで絞込可能です。</a:t>
            </a:r>
            <a:endParaRPr lang="en-US" altLang="ja-JP" sz="1400" dirty="0">
              <a:latin typeface="Meiryo UI"/>
              <a:ea typeface="Meiryo UI"/>
            </a:endParaRPr>
          </a:p>
          <a:p>
            <a:pPr marL="1109812" indent="-1109812">
              <a:lnSpc>
                <a:spcPct val="90000"/>
              </a:lnSpc>
              <a:tabLst>
                <a:tab pos="2975783" algn="l"/>
              </a:tabLst>
            </a:pPr>
            <a:r>
              <a:rPr lang="ja-JP" altLang="en-US" sz="1400" b="1" dirty="0">
                <a:latin typeface="Meiryo UI"/>
                <a:ea typeface="Meiryo UI"/>
              </a:rPr>
              <a:t>（</a:t>
            </a:r>
            <a:r>
              <a:rPr lang="en-US" altLang="ja-JP" sz="1400" b="1" dirty="0">
                <a:latin typeface="Meiryo UI"/>
                <a:ea typeface="Meiryo UI"/>
              </a:rPr>
              <a:t>F</a:t>
            </a:r>
            <a:r>
              <a:rPr lang="ja-JP" altLang="en-US" sz="1400" b="1" dirty="0">
                <a:latin typeface="Meiryo UI"/>
                <a:ea typeface="Meiryo UI"/>
              </a:rPr>
              <a:t>）サイト名による絞込</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（例）東京都オープンデータカタログサイトなどで絞込可能です。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G</a:t>
            </a:r>
            <a:r>
              <a:rPr lang="ja-JP" altLang="en-US" sz="1400" b="1" dirty="0">
                <a:latin typeface="Meiryo UI"/>
                <a:ea typeface="Meiryo UI"/>
              </a:rPr>
              <a:t>）タグによる絞込（複数選択可）</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（例）統計、財政、環境などで絞込可能です。</a:t>
            </a:r>
            <a:endParaRPr lang="en-US" altLang="ja-JP" sz="1400" dirty="0">
              <a:latin typeface="Meiryo UI"/>
              <a:ea typeface="Meiryo UI"/>
            </a:endParaRPr>
          </a:p>
          <a:p>
            <a:pPr marL="1109812" indent="-1109812">
              <a:tabLst>
                <a:tab pos="2975783" algn="l"/>
              </a:tabLst>
            </a:pPr>
            <a:r>
              <a:rPr lang="ja-JP" altLang="en-US" sz="1400" b="1" dirty="0">
                <a:latin typeface="Meiryo UI"/>
                <a:ea typeface="Meiryo UI"/>
              </a:rPr>
              <a:t>（</a:t>
            </a:r>
            <a:r>
              <a:rPr lang="en-US" altLang="ja-JP" sz="1400" b="1" dirty="0">
                <a:latin typeface="Meiryo UI"/>
                <a:ea typeface="Meiryo UI"/>
              </a:rPr>
              <a:t>H</a:t>
            </a:r>
            <a:r>
              <a:rPr lang="ja-JP" altLang="en-US" sz="1400" b="1" dirty="0">
                <a:latin typeface="Meiryo UI"/>
                <a:ea typeface="Meiryo UI"/>
              </a:rPr>
              <a:t>）ファイル形式による絞込（複数選択可）</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　　 </a:t>
            </a:r>
            <a:r>
              <a:rPr lang="ja-JP" altLang="en-US" sz="1400" dirty="0">
                <a:latin typeface="Meiryo UI"/>
                <a:ea typeface="Meiryo UI"/>
              </a:rPr>
              <a:t>（例）</a:t>
            </a:r>
            <a:r>
              <a:rPr lang="en-US" altLang="ja-JP" sz="1400" dirty="0">
                <a:latin typeface="Meiryo UI"/>
                <a:ea typeface="Meiryo UI"/>
              </a:rPr>
              <a:t>PDF,CSV,HTML</a:t>
            </a:r>
            <a:r>
              <a:rPr lang="ja-JP" altLang="en-US" sz="1400" dirty="0">
                <a:latin typeface="Meiryo UI"/>
                <a:ea typeface="Meiryo UI"/>
              </a:rPr>
              <a:t>などで絞込可能です。</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sp>
        <p:nvSpPr>
          <p:cNvPr id="15" name="四角形: 角を丸くする 14">
            <a:extLst>
              <a:ext uri="{FF2B5EF4-FFF2-40B4-BE49-F238E27FC236}">
                <a16:creationId xmlns:a16="http://schemas.microsoft.com/office/drawing/2014/main" id="{5386CB6F-3D45-453B-A50C-5A28144F3884}"/>
              </a:ext>
            </a:extLst>
          </p:cNvPr>
          <p:cNvSpPr/>
          <p:nvPr/>
        </p:nvSpPr>
        <p:spPr>
          <a:xfrm>
            <a:off x="6352799" y="4521114"/>
            <a:ext cx="5597995" cy="2075725"/>
          </a:xfrm>
          <a:prstGeom prst="roundRect">
            <a:avLst>
              <a:gd name="adj" fmla="val 5483"/>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ケース①、ケース②の検索に関する詳細は</a:t>
            </a:r>
            <a:endParaRPr lang="en-US" altLang="ja-JP" sz="1400" b="1" dirty="0">
              <a:latin typeface="Meiryo UI"/>
              <a:ea typeface="Meiryo UI"/>
            </a:endParaRPr>
          </a:p>
          <a:p>
            <a:r>
              <a:rPr lang="ja-JP" altLang="en-US" sz="1400" b="1" dirty="0">
                <a:latin typeface="Meiryo UI"/>
                <a:ea typeface="Meiryo UI"/>
              </a:rPr>
              <a:t>別紙「ガイドライン付録</a:t>
            </a:r>
            <a:r>
              <a:rPr lang="en-US" altLang="ja-JP" sz="1400" b="1" dirty="0">
                <a:latin typeface="Meiryo UI"/>
                <a:ea typeface="Meiryo UI"/>
              </a:rPr>
              <a:t>_</a:t>
            </a:r>
            <a:r>
              <a:rPr lang="ja-JP" altLang="en-US" sz="1400" b="1" dirty="0">
                <a:latin typeface="Meiryo UI"/>
                <a:ea typeface="Meiryo UI"/>
              </a:rPr>
              <a:t>横断検索の検索形式の解説」をご覧ください。</a:t>
            </a:r>
            <a:endParaRPr lang="en-US" altLang="ja-JP" sz="1400" dirty="0">
              <a:latin typeface="Meiryo UI"/>
              <a:ea typeface="Meiryo UI"/>
            </a:endParaRPr>
          </a:p>
          <a:p>
            <a:pPr marL="1109812" indent="-1109812">
              <a:tabLst>
                <a:tab pos="2975783" algn="l"/>
              </a:tabLst>
            </a:pPr>
            <a:endParaRPr lang="en-US" altLang="ja-JP" sz="1400" dirty="0">
              <a:latin typeface="Meiryo UI"/>
              <a:ea typeface="Meiryo UI"/>
            </a:endParaRPr>
          </a:p>
        </p:txBody>
      </p:sp>
      <p:pic>
        <p:nvPicPr>
          <p:cNvPr id="6" name="図 5">
            <a:extLst>
              <a:ext uri="{FF2B5EF4-FFF2-40B4-BE49-F238E27FC236}">
                <a16:creationId xmlns:a16="http://schemas.microsoft.com/office/drawing/2014/main" id="{9D158362-E3BE-4707-A08B-D2DDE9D738E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35436" y="5101271"/>
            <a:ext cx="2578617" cy="1375532"/>
          </a:xfrm>
          <a:prstGeom prst="rect">
            <a:avLst/>
          </a:prstGeom>
        </p:spPr>
      </p:pic>
      <p:pic>
        <p:nvPicPr>
          <p:cNvPr id="9" name="図 8">
            <a:extLst>
              <a:ext uri="{FF2B5EF4-FFF2-40B4-BE49-F238E27FC236}">
                <a16:creationId xmlns:a16="http://schemas.microsoft.com/office/drawing/2014/main" id="{A8C977C0-3B9B-4C4F-9C67-48676A3A4E1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552628" y="5101271"/>
            <a:ext cx="2230038" cy="1375532"/>
          </a:xfrm>
          <a:prstGeom prst="rect">
            <a:avLst/>
          </a:prstGeom>
        </p:spPr>
      </p:pic>
      <p:sp>
        <p:nvSpPr>
          <p:cNvPr id="20" name="正方形/長方形 19">
            <a:extLst>
              <a:ext uri="{FF2B5EF4-FFF2-40B4-BE49-F238E27FC236}">
                <a16:creationId xmlns:a16="http://schemas.microsoft.com/office/drawing/2014/main" id="{24BA4DAA-5966-4A43-92E8-413403D87DFF}"/>
              </a:ext>
            </a:extLst>
          </p:cNvPr>
          <p:cNvSpPr/>
          <p:nvPr/>
        </p:nvSpPr>
        <p:spPr>
          <a:xfrm>
            <a:off x="147958" y="236966"/>
            <a:ext cx="11964987" cy="400110"/>
          </a:xfrm>
          <a:prstGeom prst="rect">
            <a:avLst/>
          </a:prstGeom>
        </p:spPr>
        <p:txBody>
          <a:bodyPr wrap="square">
            <a:spAutoFit/>
          </a:bodyPr>
          <a:lstStyle/>
          <a:p>
            <a:r>
              <a:rPr lang="en-US" altLang="ja-JP" sz="2000" b="1">
                <a:latin typeface="Meiryo UI" panose="020B0604030504040204" pitchFamily="50" charset="-128"/>
                <a:ea typeface="Meiryo UI" panose="020B0604030504040204" pitchFamily="50" charset="-128"/>
              </a:rPr>
              <a:t> </a:t>
            </a:r>
            <a:r>
              <a:rPr lang="en-US" altLang="ja-JP" sz="2000" b="1">
                <a:latin typeface="Meiryo UI" panose="020B0604030504040204" pitchFamily="50" charset="-128"/>
                <a:ea typeface="Meiryo UI" panose="020B0604030504040204" pitchFamily="50" charset="-128"/>
                <a:cs typeface="Meiryo UI" panose="020B0604030504040204" pitchFamily="50" charset="-128"/>
              </a:rPr>
              <a:t>TIPS-20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：横断検索の検索形式の解説</a:t>
            </a:r>
          </a:p>
        </p:txBody>
      </p:sp>
      <p:sp>
        <p:nvSpPr>
          <p:cNvPr id="21" name="タイトル 4">
            <a:extLst>
              <a:ext uri="{FF2B5EF4-FFF2-40B4-BE49-F238E27FC236}">
                <a16:creationId xmlns:a16="http://schemas.microsoft.com/office/drawing/2014/main" id="{85F729E1-0ABD-4007-BA4E-F52EE986FEF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8" name="正方形/長方形 17">
            <a:extLst>
              <a:ext uri="{FF2B5EF4-FFF2-40B4-BE49-F238E27FC236}">
                <a16:creationId xmlns:a16="http://schemas.microsoft.com/office/drawing/2014/main" id="{AD40BFD8-F6E0-477D-80FF-952F1F5061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6892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106B340C-6709-4A5B-8042-299505F56D80}"/>
              </a:ext>
            </a:extLst>
          </p:cNvPr>
          <p:cNvSpPr/>
          <p:nvPr/>
        </p:nvSpPr>
        <p:spPr>
          <a:xfrm>
            <a:off x="265819" y="685441"/>
            <a:ext cx="11660362" cy="1642485"/>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データ提供者が提供するデータカタログの情報は、そのままでは分野横断検索サービスから検索することは出来ません。分野横断検索サービスから検索出来るよう、データ提供者のデータカタログサイトの情報を、分野横断検索サービスへ登録頂く必要があります。　</a:t>
            </a:r>
            <a:endParaRPr lang="en-US" altLang="ja-JP" sz="1600" dirty="0">
              <a:latin typeface="Meiryo UI"/>
              <a:ea typeface="Meiryo UI"/>
            </a:endParaRPr>
          </a:p>
          <a:p>
            <a:r>
              <a:rPr lang="ja-JP" altLang="en-US" sz="1600" dirty="0">
                <a:latin typeface="Meiryo UI"/>
                <a:ea typeface="Meiryo UI"/>
              </a:rPr>
              <a:t>　登録方法としては、「①分野横断検索サービスがデータカタログサイトを登録」、「②データカタログサイトが分野横断サービスへ登録を依頼」の</a:t>
            </a:r>
            <a:br>
              <a:rPr lang="en-US" altLang="ja-JP" sz="1600" dirty="0">
                <a:latin typeface="Meiryo UI"/>
                <a:ea typeface="Meiryo UI"/>
              </a:rPr>
            </a:br>
            <a:r>
              <a:rPr lang="en-US" altLang="ja-JP" sz="1600" dirty="0">
                <a:latin typeface="Meiryo UI"/>
                <a:ea typeface="Meiryo UI"/>
              </a:rPr>
              <a:t>2</a:t>
            </a:r>
            <a:r>
              <a:rPr lang="ja-JP" altLang="en-US" sz="1600" dirty="0">
                <a:latin typeface="Meiryo UI"/>
                <a:ea typeface="Meiryo UI"/>
              </a:rPr>
              <a:t>種類があります。</a:t>
            </a:r>
            <a:r>
              <a:rPr lang="ja-JP" altLang="en-US" sz="1600" dirty="0">
                <a:solidFill>
                  <a:schemeClr val="tx1"/>
                </a:solidFill>
                <a:latin typeface="Meiryo UI"/>
                <a:ea typeface="Meiryo UI"/>
              </a:rPr>
              <a:t>横断検索サイトの登録申請項目については、</a:t>
            </a:r>
            <a:r>
              <a:rPr lang="en-US" altLang="ja-JP" sz="1600" dirty="0">
                <a:solidFill>
                  <a:schemeClr val="tx1"/>
                </a:solidFill>
                <a:latin typeface="Meiryo UI"/>
                <a:ea typeface="Meiryo UI"/>
              </a:rPr>
              <a:t>TIPS-22</a:t>
            </a:r>
            <a:r>
              <a:rPr lang="ja-JP" altLang="en-US" sz="1600" dirty="0">
                <a:solidFill>
                  <a:schemeClr val="tx1"/>
                </a:solidFill>
                <a:latin typeface="Meiryo UI"/>
                <a:ea typeface="Meiryo UI"/>
              </a:rPr>
              <a:t>をご参照ください。</a:t>
            </a:r>
            <a:endParaRPr lang="en-US" altLang="ja-JP" sz="1600" dirty="0">
              <a:solidFill>
                <a:schemeClr val="tx1"/>
              </a:solidFill>
              <a:latin typeface="Meiryo UI"/>
              <a:ea typeface="Meiryo UI"/>
            </a:endParaRPr>
          </a:p>
          <a:p>
            <a:r>
              <a:rPr lang="ja-JP" altLang="en-US" sz="1600" dirty="0">
                <a:solidFill>
                  <a:schemeClr val="tx1"/>
                </a:solidFill>
                <a:latin typeface="Meiryo UI"/>
                <a:ea typeface="Meiryo UI"/>
              </a:rPr>
              <a:t>　 分野横断検索サービスでは、データカタログサイトをクローリングしデータカタログの情報を収集しています。収集は、</a:t>
            </a:r>
            <a:r>
              <a:rPr lang="en-US" altLang="ja-JP" sz="1600" dirty="0">
                <a:solidFill>
                  <a:schemeClr val="tx1"/>
                </a:solidFill>
                <a:latin typeface="Meiryo UI" panose="020B0604030504040204" pitchFamily="50" charset="-128"/>
                <a:ea typeface="Meiryo UI" panose="020B0604030504040204" pitchFamily="50" charset="-128"/>
              </a:rPr>
              <a:t>1</a:t>
            </a:r>
            <a:r>
              <a:rPr lang="ja-JP" altLang="en-US" sz="1600" dirty="0">
                <a:solidFill>
                  <a:schemeClr val="tx1"/>
                </a:solidFill>
                <a:latin typeface="Meiryo UI" panose="020B0604030504040204" pitchFamily="50" charset="-128"/>
                <a:ea typeface="Meiryo UI" panose="020B0604030504040204" pitchFamily="50" charset="-128"/>
              </a:rPr>
              <a:t>時間に</a:t>
            </a:r>
            <a:r>
              <a:rPr lang="en-US" altLang="ja-JP" sz="1600" dirty="0">
                <a:solidFill>
                  <a:schemeClr val="tx1"/>
                </a:solidFill>
                <a:latin typeface="Meiryo UI" panose="020B0604030504040204" pitchFamily="50" charset="-128"/>
                <a:ea typeface="Meiryo UI" panose="020B0604030504040204" pitchFamily="50" charset="-128"/>
              </a:rPr>
              <a:t>1</a:t>
            </a:r>
            <a:r>
              <a:rPr lang="ja-JP" altLang="en-US" sz="1600" dirty="0">
                <a:solidFill>
                  <a:schemeClr val="tx1"/>
                </a:solidFill>
                <a:latin typeface="Meiryo UI" panose="020B0604030504040204" pitchFamily="50" charset="-128"/>
                <a:ea typeface="Meiryo UI" panose="020B0604030504040204" pitchFamily="50" charset="-128"/>
              </a:rPr>
              <a:t>回程度の頻度で実施されます。</a:t>
            </a:r>
            <a:endParaRPr lang="ja-JP" altLang="en-US" sz="1600" dirty="0">
              <a:solidFill>
                <a:schemeClr val="tx1"/>
              </a:solidFill>
              <a:latin typeface="Meiryo UI"/>
              <a:ea typeface="Meiryo UI"/>
            </a:endParaRPr>
          </a:p>
          <a:p>
            <a:endParaRPr lang="en-US" altLang="ja-JP" sz="1600" dirty="0">
              <a:solidFill>
                <a:schemeClr val="tx1"/>
              </a:solidFill>
              <a:highlight>
                <a:srgbClr val="FFFF00"/>
              </a:highlight>
              <a:latin typeface="Meiryo UI"/>
              <a:ea typeface="Meiryo UI"/>
            </a:endParaRPr>
          </a:p>
        </p:txBody>
      </p:sp>
      <p:sp>
        <p:nvSpPr>
          <p:cNvPr id="64" name="四角形: 角を丸くする 63">
            <a:extLst>
              <a:ext uri="{FF2B5EF4-FFF2-40B4-BE49-F238E27FC236}">
                <a16:creationId xmlns:a16="http://schemas.microsoft.com/office/drawing/2014/main" id="{5BA4C65B-0225-44E1-AE6F-55787A8F85AB}"/>
              </a:ext>
            </a:extLst>
          </p:cNvPr>
          <p:cNvSpPr/>
          <p:nvPr/>
        </p:nvSpPr>
        <p:spPr>
          <a:xfrm>
            <a:off x="244601" y="2402958"/>
            <a:ext cx="5810400" cy="4277242"/>
          </a:xfrm>
          <a:prstGeom prst="roundRect">
            <a:avLst>
              <a:gd name="adj" fmla="val 2336"/>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分野横断検索サービスへのサイト登録</a:t>
            </a:r>
            <a:endParaRPr lang="en-US" altLang="ja-JP" sz="1600" dirty="0">
              <a:latin typeface="Meiryo UI"/>
              <a:ea typeface="Meiryo UI"/>
            </a:endParaRPr>
          </a:p>
        </p:txBody>
      </p:sp>
      <p:pic>
        <p:nvPicPr>
          <p:cNvPr id="67" name="グラフィックス 66">
            <a:extLst>
              <a:ext uri="{FF2B5EF4-FFF2-40B4-BE49-F238E27FC236}">
                <a16:creationId xmlns:a16="http://schemas.microsoft.com/office/drawing/2014/main" id="{D171264D-A4A0-4E45-91EB-399BD2AD15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24535" y="5531069"/>
            <a:ext cx="642791" cy="594336"/>
          </a:xfrm>
          <a:prstGeom prst="rect">
            <a:avLst/>
          </a:prstGeom>
        </p:spPr>
      </p:pic>
      <p:sp>
        <p:nvSpPr>
          <p:cNvPr id="68" name="テキスト ボックス 67">
            <a:extLst>
              <a:ext uri="{FF2B5EF4-FFF2-40B4-BE49-F238E27FC236}">
                <a16:creationId xmlns:a16="http://schemas.microsoft.com/office/drawing/2014/main" id="{C4BCE33E-7472-4443-A1B6-E4FF316FC7DB}"/>
              </a:ext>
            </a:extLst>
          </p:cNvPr>
          <p:cNvSpPr txBox="1"/>
          <p:nvPr/>
        </p:nvSpPr>
        <p:spPr>
          <a:xfrm>
            <a:off x="4237474" y="6189351"/>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69" name="グラフィックス 68">
            <a:extLst>
              <a:ext uri="{FF2B5EF4-FFF2-40B4-BE49-F238E27FC236}">
                <a16:creationId xmlns:a16="http://schemas.microsoft.com/office/drawing/2014/main" id="{BF64D615-903C-47CF-95D6-ACADAC0272B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24535" y="3666734"/>
            <a:ext cx="642791" cy="594336"/>
          </a:xfrm>
          <a:prstGeom prst="rect">
            <a:avLst/>
          </a:prstGeom>
        </p:spPr>
      </p:pic>
      <p:sp>
        <p:nvSpPr>
          <p:cNvPr id="70" name="テキスト ボックス 69">
            <a:extLst>
              <a:ext uri="{FF2B5EF4-FFF2-40B4-BE49-F238E27FC236}">
                <a16:creationId xmlns:a16="http://schemas.microsoft.com/office/drawing/2014/main" id="{736D1ED3-88A6-4F64-9C62-2353365A1F4F}"/>
              </a:ext>
            </a:extLst>
          </p:cNvPr>
          <p:cNvSpPr txBox="1"/>
          <p:nvPr/>
        </p:nvSpPr>
        <p:spPr>
          <a:xfrm>
            <a:off x="4268312" y="4327419"/>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71" name="グラフィックス 70">
            <a:extLst>
              <a:ext uri="{FF2B5EF4-FFF2-40B4-BE49-F238E27FC236}">
                <a16:creationId xmlns:a16="http://schemas.microsoft.com/office/drawing/2014/main" id="{0388D3B0-CEBB-46D4-B011-8789713F4B9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878" y="3666734"/>
            <a:ext cx="642791" cy="594336"/>
          </a:xfrm>
          <a:prstGeom prst="rect">
            <a:avLst/>
          </a:prstGeom>
        </p:spPr>
      </p:pic>
      <p:sp>
        <p:nvSpPr>
          <p:cNvPr id="72" name="テキスト ボックス 71">
            <a:extLst>
              <a:ext uri="{FF2B5EF4-FFF2-40B4-BE49-F238E27FC236}">
                <a16:creationId xmlns:a16="http://schemas.microsoft.com/office/drawing/2014/main" id="{B8BDCC2A-42D1-4897-823D-D82630D5643D}"/>
              </a:ext>
            </a:extLst>
          </p:cNvPr>
          <p:cNvSpPr txBox="1"/>
          <p:nvPr/>
        </p:nvSpPr>
        <p:spPr>
          <a:xfrm>
            <a:off x="1333684" y="4350874"/>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sp>
        <p:nvSpPr>
          <p:cNvPr id="78" name="テキスト ボックス 77">
            <a:extLst>
              <a:ext uri="{FF2B5EF4-FFF2-40B4-BE49-F238E27FC236}">
                <a16:creationId xmlns:a16="http://schemas.microsoft.com/office/drawing/2014/main" id="{DAED5845-8FEA-4F05-A2DC-F4036D71C9B0}"/>
              </a:ext>
            </a:extLst>
          </p:cNvPr>
          <p:cNvSpPr txBox="1"/>
          <p:nvPr/>
        </p:nvSpPr>
        <p:spPr>
          <a:xfrm>
            <a:off x="486144" y="2829952"/>
            <a:ext cx="5057795" cy="307777"/>
          </a:xfrm>
          <a:prstGeom prst="rect">
            <a:avLst/>
          </a:prstGeom>
          <a:noFill/>
        </p:spPr>
        <p:txBody>
          <a:bodyPr wrap="none" rtlCol="0">
            <a:spAutoFit/>
          </a:bodyPr>
          <a:lstStyle/>
          <a:p>
            <a:pPr algn="ctr"/>
            <a:r>
              <a:rPr lang="ja-JP" altLang="en-US" sz="1400" b="1" dirty="0">
                <a:latin typeface="Meiryo UI" panose="020B0604030504040204" pitchFamily="50" charset="-128"/>
                <a:ea typeface="Meiryo UI" panose="020B0604030504040204" pitchFamily="50" charset="-128"/>
              </a:rPr>
              <a:t>①　分野横断検索サービスが、データカタログサイトを登録する場合</a:t>
            </a:r>
            <a:endParaRPr lang="ja-JP" altLang="en-US" sz="1400" dirty="0"/>
          </a:p>
        </p:txBody>
      </p:sp>
      <p:sp>
        <p:nvSpPr>
          <p:cNvPr id="79" name="テキスト ボックス 78">
            <a:extLst>
              <a:ext uri="{FF2B5EF4-FFF2-40B4-BE49-F238E27FC236}">
                <a16:creationId xmlns:a16="http://schemas.microsoft.com/office/drawing/2014/main" id="{A98ABF4E-C1A0-4C65-941F-C80BFFA245EA}"/>
              </a:ext>
            </a:extLst>
          </p:cNvPr>
          <p:cNvSpPr txBox="1"/>
          <p:nvPr/>
        </p:nvSpPr>
        <p:spPr>
          <a:xfrm>
            <a:off x="449684" y="4904665"/>
            <a:ext cx="5205271" cy="307777"/>
          </a:xfrm>
          <a:prstGeom prst="rect">
            <a:avLst/>
          </a:prstGeom>
          <a:noFill/>
        </p:spPr>
        <p:txBody>
          <a:bodyPr wrap="none" rtlCol="0">
            <a:spAutoFit/>
          </a:bodyPr>
          <a:lstStyle/>
          <a:p>
            <a:pPr algn="ctr"/>
            <a:r>
              <a:rPr lang="ja-JP" altLang="en-US" sz="1400" b="1" dirty="0">
                <a:latin typeface="Meiryo UI" panose="020B0604030504040204" pitchFamily="50" charset="-128"/>
                <a:ea typeface="Meiryo UI" panose="020B0604030504040204" pitchFamily="50" charset="-128"/>
              </a:rPr>
              <a:t>②　データカタログサイトが、分野横断サービスへ登録を依頼する場合</a:t>
            </a:r>
            <a:endParaRPr lang="ja-JP" altLang="en-US" sz="1400" dirty="0"/>
          </a:p>
        </p:txBody>
      </p:sp>
      <p:cxnSp>
        <p:nvCxnSpPr>
          <p:cNvPr id="80" name="直線矢印コネクタ 79">
            <a:extLst>
              <a:ext uri="{FF2B5EF4-FFF2-40B4-BE49-F238E27FC236}">
                <a16:creationId xmlns:a16="http://schemas.microsoft.com/office/drawing/2014/main" id="{CA64B883-CA63-4F2F-853F-26D4D47FD39C}"/>
              </a:ext>
            </a:extLst>
          </p:cNvPr>
          <p:cNvCxnSpPr>
            <a:cxnSpLocks/>
          </p:cNvCxnSpPr>
          <p:nvPr/>
        </p:nvCxnSpPr>
        <p:spPr>
          <a:xfrm flipH="1">
            <a:off x="2480080" y="3717380"/>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pic>
        <p:nvPicPr>
          <p:cNvPr id="81" name="図 80" descr="テキスト, アイコン&#10;&#10;自動的に生成された説明">
            <a:extLst>
              <a:ext uri="{FF2B5EF4-FFF2-40B4-BE49-F238E27FC236}">
                <a16:creationId xmlns:a16="http://schemas.microsoft.com/office/drawing/2014/main" id="{CAF39A05-F99D-4A83-A413-B0FF7764F27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166273" y="3715546"/>
            <a:ext cx="325996" cy="349755"/>
          </a:xfrm>
          <a:prstGeom prst="rect">
            <a:avLst/>
          </a:prstGeom>
        </p:spPr>
      </p:pic>
      <p:cxnSp>
        <p:nvCxnSpPr>
          <p:cNvPr id="83" name="直線矢印コネクタ 82">
            <a:extLst>
              <a:ext uri="{FF2B5EF4-FFF2-40B4-BE49-F238E27FC236}">
                <a16:creationId xmlns:a16="http://schemas.microsoft.com/office/drawing/2014/main" id="{402E6E0C-EF61-4456-8BE7-4599B2BC860E}"/>
              </a:ext>
            </a:extLst>
          </p:cNvPr>
          <p:cNvCxnSpPr>
            <a:cxnSpLocks/>
          </p:cNvCxnSpPr>
          <p:nvPr/>
        </p:nvCxnSpPr>
        <p:spPr>
          <a:xfrm>
            <a:off x="2480080" y="4175010"/>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A9F76CF9-6895-4627-8689-4E7EB76013D9}"/>
              </a:ext>
            </a:extLst>
          </p:cNvPr>
          <p:cNvSpPr txBox="1"/>
          <p:nvPr/>
        </p:nvSpPr>
        <p:spPr>
          <a:xfrm>
            <a:off x="2806487" y="3289087"/>
            <a:ext cx="1439818" cy="400110"/>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・新たにカタログデータを</a:t>
            </a:r>
            <a:endParaRPr lang="en-US" altLang="ja-JP" sz="1000" b="1" dirty="0">
              <a:latin typeface="Meiryo UI" panose="020B0604030504040204" pitchFamily="50" charset="-128"/>
              <a:ea typeface="Meiryo UI" panose="020B0604030504040204" pitchFamily="50" charset="-128"/>
            </a:endParaRPr>
          </a:p>
          <a:p>
            <a:r>
              <a:rPr lang="ja-JP" altLang="en-US" sz="1000" b="1" dirty="0">
                <a:latin typeface="Meiryo UI" panose="020B0604030504040204" pitchFamily="50" charset="-128"/>
                <a:ea typeface="Meiryo UI" panose="020B0604030504040204" pitchFamily="50" charset="-128"/>
              </a:rPr>
              <a:t>収集する旨の許可依頼</a:t>
            </a:r>
            <a:endParaRPr lang="en-US" altLang="ja-JP" sz="1000" b="1" dirty="0">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839662E1-BF37-4C1B-AA4A-A2CE8B29C429}"/>
              </a:ext>
            </a:extLst>
          </p:cNvPr>
          <p:cNvSpPr txBox="1"/>
          <p:nvPr/>
        </p:nvSpPr>
        <p:spPr>
          <a:xfrm>
            <a:off x="442732" y="3515461"/>
            <a:ext cx="745717" cy="553998"/>
          </a:xfrm>
          <a:prstGeom prst="rect">
            <a:avLst/>
          </a:prstGeom>
          <a:noFill/>
        </p:spPr>
        <p:txBody>
          <a:bodyPr wrap="none" rtlCol="0">
            <a:spAutoFit/>
          </a:bodyPr>
          <a:lstStyle/>
          <a:p>
            <a:pPr algn="ctr"/>
            <a:r>
              <a:rPr lang="ja-JP" altLang="en-US" sz="1000" b="1" dirty="0">
                <a:solidFill>
                  <a:srgbClr val="4B4B4B"/>
                </a:solidFill>
                <a:latin typeface="Meiryo UI" panose="020B0604030504040204" pitchFamily="50" charset="-128"/>
                <a:ea typeface="Meiryo UI" panose="020B0604030504040204" pitchFamily="50" charset="-128"/>
              </a:rPr>
              <a:t>データ</a:t>
            </a:r>
            <a:endParaRPr lang="en-US" altLang="ja-JP" sz="1000" b="1" dirty="0">
              <a:solidFill>
                <a:srgbClr val="4B4B4B"/>
              </a:solidFill>
              <a:latin typeface="Meiryo UI" panose="020B0604030504040204" pitchFamily="50" charset="-128"/>
              <a:ea typeface="Meiryo UI" panose="020B0604030504040204" pitchFamily="50" charset="-128"/>
            </a:endParaRPr>
          </a:p>
          <a:p>
            <a:pPr algn="ctr"/>
            <a:r>
              <a:rPr lang="ja-JP" altLang="en-US" sz="1000" b="1" dirty="0">
                <a:solidFill>
                  <a:srgbClr val="4B4B4B"/>
                </a:solidFill>
                <a:latin typeface="Meiryo UI" panose="020B0604030504040204" pitchFamily="50" charset="-128"/>
                <a:ea typeface="Meiryo UI" panose="020B0604030504040204" pitchFamily="50" charset="-128"/>
              </a:rPr>
              <a:t>カタログ</a:t>
            </a:r>
            <a:r>
              <a:rPr lang="en-US" altLang="ja-JP" sz="1000" b="1" dirty="0">
                <a:solidFill>
                  <a:srgbClr val="4B4B4B"/>
                </a:solidFill>
                <a:latin typeface="Meiryo UI" panose="020B0604030504040204" pitchFamily="50" charset="-128"/>
                <a:ea typeface="Meiryo UI" panose="020B0604030504040204" pitchFamily="50" charset="-128"/>
              </a:rPr>
              <a:t>A</a:t>
            </a:r>
          </a:p>
          <a:p>
            <a:pPr algn="ctr"/>
            <a:r>
              <a:rPr lang="ja-JP" altLang="en-US" sz="1000" b="1" dirty="0">
                <a:solidFill>
                  <a:srgbClr val="4B4B4B"/>
                </a:solidFill>
                <a:latin typeface="Meiryo UI" panose="020B0604030504040204" pitchFamily="50" charset="-128"/>
                <a:ea typeface="Meiryo UI" panose="020B0604030504040204" pitchFamily="50" charset="-128"/>
              </a:rPr>
              <a:t>サイト情報</a:t>
            </a:r>
            <a:endParaRPr lang="en-US" altLang="ja-JP" sz="1000" b="1" dirty="0">
              <a:solidFill>
                <a:srgbClr val="4B4B4B"/>
              </a:solidFill>
              <a:latin typeface="Meiryo UI" panose="020B0604030504040204" pitchFamily="50" charset="-128"/>
              <a:ea typeface="Meiryo UI" panose="020B0604030504040204" pitchFamily="50" charset="-128"/>
            </a:endParaRPr>
          </a:p>
        </p:txBody>
      </p:sp>
      <p:sp>
        <p:nvSpPr>
          <p:cNvPr id="87" name="テキスト ボックス 86">
            <a:extLst>
              <a:ext uri="{FF2B5EF4-FFF2-40B4-BE49-F238E27FC236}">
                <a16:creationId xmlns:a16="http://schemas.microsoft.com/office/drawing/2014/main" id="{5D8E290F-B95C-4994-8B42-436B76FEC83F}"/>
              </a:ext>
            </a:extLst>
          </p:cNvPr>
          <p:cNvSpPr txBox="1"/>
          <p:nvPr/>
        </p:nvSpPr>
        <p:spPr>
          <a:xfrm>
            <a:off x="2806487" y="3891872"/>
            <a:ext cx="88197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・収集の許可</a:t>
            </a:r>
            <a:endParaRPr lang="en-US" altLang="ja-JP" sz="1000" b="1"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D7A1CD04-3900-478C-A297-EDC63734779A}"/>
              </a:ext>
            </a:extLst>
          </p:cNvPr>
          <p:cNvSpPr txBox="1"/>
          <p:nvPr/>
        </p:nvSpPr>
        <p:spPr>
          <a:xfrm>
            <a:off x="2543193" y="3272733"/>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[1]</a:t>
            </a:r>
          </a:p>
        </p:txBody>
      </p:sp>
      <p:sp>
        <p:nvSpPr>
          <p:cNvPr id="89" name="テキスト ボックス 88">
            <a:extLst>
              <a:ext uri="{FF2B5EF4-FFF2-40B4-BE49-F238E27FC236}">
                <a16:creationId xmlns:a16="http://schemas.microsoft.com/office/drawing/2014/main" id="{48D35D40-8904-42E4-85D2-467D7F102381}"/>
              </a:ext>
            </a:extLst>
          </p:cNvPr>
          <p:cNvSpPr txBox="1"/>
          <p:nvPr/>
        </p:nvSpPr>
        <p:spPr>
          <a:xfrm>
            <a:off x="2543193" y="3891872"/>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[2]</a:t>
            </a:r>
          </a:p>
        </p:txBody>
      </p:sp>
      <p:sp>
        <p:nvSpPr>
          <p:cNvPr id="90" name="テキスト ボックス 89">
            <a:extLst>
              <a:ext uri="{FF2B5EF4-FFF2-40B4-BE49-F238E27FC236}">
                <a16:creationId xmlns:a16="http://schemas.microsoft.com/office/drawing/2014/main" id="{84ECE47E-69FA-4C2C-B54E-1D90340F48D4}"/>
              </a:ext>
            </a:extLst>
          </p:cNvPr>
          <p:cNvSpPr txBox="1"/>
          <p:nvPr/>
        </p:nvSpPr>
        <p:spPr>
          <a:xfrm>
            <a:off x="508619" y="4108383"/>
            <a:ext cx="1026899" cy="402001"/>
          </a:xfrm>
          <a:prstGeom prst="rect">
            <a:avLst/>
          </a:prstGeom>
          <a:noFill/>
        </p:spPr>
        <p:txBody>
          <a:bodyPr wrap="square" rtlCol="0">
            <a:spAutoFit/>
          </a:bodyPr>
          <a:lstStyle/>
          <a:p>
            <a:r>
              <a:rPr lang="ja-JP" altLang="en-US" sz="1000" b="1" dirty="0">
                <a:latin typeface="Meiryo UI" panose="020B0604030504040204" pitchFamily="50" charset="-128"/>
                <a:ea typeface="Meiryo UI" panose="020B0604030504040204" pitchFamily="50" charset="-128"/>
              </a:rPr>
              <a:t>・サイト情報</a:t>
            </a:r>
            <a:br>
              <a:rPr lang="en-US" altLang="ja-JP" sz="1000" b="1" dirty="0">
                <a:latin typeface="Meiryo UI" panose="020B0604030504040204" pitchFamily="50" charset="-128"/>
                <a:ea typeface="Meiryo UI" panose="020B0604030504040204" pitchFamily="50" charset="-128"/>
              </a:rPr>
            </a:br>
            <a:r>
              <a:rPr lang="ja-JP" altLang="en-US" sz="1000" b="1" dirty="0">
                <a:latin typeface="Meiryo UI" panose="020B0604030504040204" pitchFamily="50" charset="-128"/>
                <a:ea typeface="Meiryo UI" panose="020B0604030504040204" pitchFamily="50" charset="-128"/>
              </a:rPr>
              <a:t>　の登録</a:t>
            </a:r>
            <a:endParaRPr lang="en-US" altLang="ja-JP" sz="1000" b="1" dirty="0">
              <a:latin typeface="Meiryo UI" panose="020B0604030504040204" pitchFamily="50" charset="-128"/>
              <a:ea typeface="Meiryo UI" panose="020B0604030504040204" pitchFamily="50" charset="-128"/>
            </a:endParaRPr>
          </a:p>
        </p:txBody>
      </p:sp>
      <p:sp>
        <p:nvSpPr>
          <p:cNvPr id="91" name="テキスト ボックス 90">
            <a:extLst>
              <a:ext uri="{FF2B5EF4-FFF2-40B4-BE49-F238E27FC236}">
                <a16:creationId xmlns:a16="http://schemas.microsoft.com/office/drawing/2014/main" id="{D812FD81-B2A9-4076-8CE3-503C5768E935}"/>
              </a:ext>
            </a:extLst>
          </p:cNvPr>
          <p:cNvSpPr txBox="1"/>
          <p:nvPr/>
        </p:nvSpPr>
        <p:spPr>
          <a:xfrm>
            <a:off x="244601" y="4097426"/>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[3]</a:t>
            </a:r>
          </a:p>
        </p:txBody>
      </p:sp>
      <p:cxnSp>
        <p:nvCxnSpPr>
          <p:cNvPr id="92" name="直線矢印コネクタ 91">
            <a:extLst>
              <a:ext uri="{FF2B5EF4-FFF2-40B4-BE49-F238E27FC236}">
                <a16:creationId xmlns:a16="http://schemas.microsoft.com/office/drawing/2014/main" id="{46E94C75-DDEA-4C48-ADBE-DAB29BD9E56A}"/>
              </a:ext>
            </a:extLst>
          </p:cNvPr>
          <p:cNvCxnSpPr>
            <a:cxnSpLocks/>
          </p:cNvCxnSpPr>
          <p:nvPr/>
        </p:nvCxnSpPr>
        <p:spPr>
          <a:xfrm flipH="1">
            <a:off x="2480080" y="6051034"/>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2143D8C8-E0EE-4192-AC54-DF711A368B86}"/>
              </a:ext>
            </a:extLst>
          </p:cNvPr>
          <p:cNvCxnSpPr>
            <a:cxnSpLocks/>
          </p:cNvCxnSpPr>
          <p:nvPr/>
        </p:nvCxnSpPr>
        <p:spPr>
          <a:xfrm>
            <a:off x="2480080" y="5732308"/>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83EF0F4C-52AA-48BD-BF4F-CFE2AACA7E8C}"/>
              </a:ext>
            </a:extLst>
          </p:cNvPr>
          <p:cNvCxnSpPr>
            <a:cxnSpLocks/>
          </p:cNvCxnSpPr>
          <p:nvPr/>
        </p:nvCxnSpPr>
        <p:spPr>
          <a:xfrm flipH="1">
            <a:off x="2480080" y="4466241"/>
            <a:ext cx="1667986" cy="0"/>
          </a:xfrm>
          <a:prstGeom prst="straightConnector1">
            <a:avLst/>
          </a:prstGeom>
          <a:ln w="25400">
            <a:solidFill>
              <a:srgbClr val="4B4B4B"/>
            </a:solidFill>
            <a:headEnd type="arrow"/>
            <a:tailEnd type="none" w="med" len="med"/>
          </a:ln>
        </p:spPr>
        <p:style>
          <a:lnRef idx="1">
            <a:schemeClr val="accent1"/>
          </a:lnRef>
          <a:fillRef idx="0">
            <a:schemeClr val="accent1"/>
          </a:fillRef>
          <a:effectRef idx="0">
            <a:schemeClr val="accent1"/>
          </a:effectRef>
          <a:fontRef idx="minor">
            <a:schemeClr val="tx1"/>
          </a:fontRef>
        </p:style>
      </p:cxnSp>
      <p:sp>
        <p:nvSpPr>
          <p:cNvPr id="98" name="テキスト ボックス 97">
            <a:extLst>
              <a:ext uri="{FF2B5EF4-FFF2-40B4-BE49-F238E27FC236}">
                <a16:creationId xmlns:a16="http://schemas.microsoft.com/office/drawing/2014/main" id="{FDC77DFD-55C9-418A-ABF5-5CAC834DB619}"/>
              </a:ext>
            </a:extLst>
          </p:cNvPr>
          <p:cNvSpPr txBox="1"/>
          <p:nvPr/>
        </p:nvSpPr>
        <p:spPr>
          <a:xfrm>
            <a:off x="2806487" y="4196566"/>
            <a:ext cx="113845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・登録完了の連絡</a:t>
            </a:r>
            <a:endParaRPr lang="en-US" altLang="ja-JP" sz="1000" b="1" dirty="0">
              <a:latin typeface="Meiryo UI" panose="020B0604030504040204" pitchFamily="50" charset="-128"/>
              <a:ea typeface="Meiryo UI" panose="020B0604030504040204" pitchFamily="50" charset="-128"/>
            </a:endParaRPr>
          </a:p>
        </p:txBody>
      </p:sp>
      <p:sp>
        <p:nvSpPr>
          <p:cNvPr id="99" name="テキスト ボックス 98">
            <a:extLst>
              <a:ext uri="{FF2B5EF4-FFF2-40B4-BE49-F238E27FC236}">
                <a16:creationId xmlns:a16="http://schemas.microsoft.com/office/drawing/2014/main" id="{432A32E3-324A-4867-AA37-20A411116AFC}"/>
              </a:ext>
            </a:extLst>
          </p:cNvPr>
          <p:cNvSpPr txBox="1"/>
          <p:nvPr/>
        </p:nvSpPr>
        <p:spPr>
          <a:xfrm>
            <a:off x="2543193" y="4196566"/>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[4]</a:t>
            </a:r>
          </a:p>
        </p:txBody>
      </p:sp>
      <p:sp>
        <p:nvSpPr>
          <p:cNvPr id="100" name="テキスト ボックス 99">
            <a:extLst>
              <a:ext uri="{FF2B5EF4-FFF2-40B4-BE49-F238E27FC236}">
                <a16:creationId xmlns:a16="http://schemas.microsoft.com/office/drawing/2014/main" id="{0F7F67F9-CAC8-4488-B6B4-695DE6B32073}"/>
              </a:ext>
            </a:extLst>
          </p:cNvPr>
          <p:cNvSpPr txBox="1"/>
          <p:nvPr/>
        </p:nvSpPr>
        <p:spPr>
          <a:xfrm>
            <a:off x="2806487" y="5452991"/>
            <a:ext cx="88197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・登録の依頼</a:t>
            </a:r>
            <a:endParaRPr lang="en-US" altLang="ja-JP" sz="1000" b="1" dirty="0">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92CED02B-45E1-463B-AAB5-03901CD482FB}"/>
              </a:ext>
            </a:extLst>
          </p:cNvPr>
          <p:cNvSpPr txBox="1"/>
          <p:nvPr/>
        </p:nvSpPr>
        <p:spPr>
          <a:xfrm>
            <a:off x="2543193" y="5452991"/>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[1]</a:t>
            </a:r>
          </a:p>
        </p:txBody>
      </p:sp>
      <p:sp>
        <p:nvSpPr>
          <p:cNvPr id="109" name="テキスト ボックス 108">
            <a:extLst>
              <a:ext uri="{FF2B5EF4-FFF2-40B4-BE49-F238E27FC236}">
                <a16:creationId xmlns:a16="http://schemas.microsoft.com/office/drawing/2014/main" id="{3B725800-F9FF-46F3-8C2E-47351A74535B}"/>
              </a:ext>
            </a:extLst>
          </p:cNvPr>
          <p:cNvSpPr txBox="1"/>
          <p:nvPr/>
        </p:nvSpPr>
        <p:spPr>
          <a:xfrm>
            <a:off x="2806487" y="5787470"/>
            <a:ext cx="1138453"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・登録完了の連絡</a:t>
            </a:r>
            <a:endParaRPr lang="en-US" altLang="ja-JP" sz="1000" b="1" dirty="0">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C69CA5B0-FAC9-4D5D-9CD0-3B5B523959AC}"/>
              </a:ext>
            </a:extLst>
          </p:cNvPr>
          <p:cNvSpPr txBox="1"/>
          <p:nvPr/>
        </p:nvSpPr>
        <p:spPr>
          <a:xfrm>
            <a:off x="2543193" y="5787470"/>
            <a:ext cx="396262" cy="246221"/>
          </a:xfrm>
          <a:prstGeom prst="rect">
            <a:avLst/>
          </a:prstGeom>
          <a:noFill/>
        </p:spPr>
        <p:txBody>
          <a:bodyPr wrap="square" rtlCol="0">
            <a:spAutoFit/>
          </a:bodyPr>
          <a:lstStyle/>
          <a:p>
            <a:r>
              <a:rPr lang="en-US" altLang="ja-JP" sz="1000" b="1" dirty="0">
                <a:latin typeface="Meiryo UI" panose="020B0604030504040204" pitchFamily="50" charset="-128"/>
                <a:ea typeface="Meiryo UI" panose="020B0604030504040204" pitchFamily="50" charset="-128"/>
              </a:rPr>
              <a:t>[3]</a:t>
            </a:r>
          </a:p>
        </p:txBody>
      </p:sp>
      <p:pic>
        <p:nvPicPr>
          <p:cNvPr id="111" name="グラフィックス 110">
            <a:extLst>
              <a:ext uri="{FF2B5EF4-FFF2-40B4-BE49-F238E27FC236}">
                <a16:creationId xmlns:a16="http://schemas.microsoft.com/office/drawing/2014/main" id="{6034677E-5D6E-4903-A7F8-A44BEFB93CB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878" y="5523746"/>
            <a:ext cx="642791" cy="594336"/>
          </a:xfrm>
          <a:prstGeom prst="rect">
            <a:avLst/>
          </a:prstGeom>
        </p:spPr>
      </p:pic>
      <p:sp>
        <p:nvSpPr>
          <p:cNvPr id="113" name="テキスト ボックス 112">
            <a:extLst>
              <a:ext uri="{FF2B5EF4-FFF2-40B4-BE49-F238E27FC236}">
                <a16:creationId xmlns:a16="http://schemas.microsoft.com/office/drawing/2014/main" id="{95722053-30FA-4C2A-9B2E-23F6A3385420}"/>
              </a:ext>
            </a:extLst>
          </p:cNvPr>
          <p:cNvSpPr txBox="1"/>
          <p:nvPr/>
        </p:nvSpPr>
        <p:spPr>
          <a:xfrm>
            <a:off x="1356396" y="6207887"/>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116" name="図 115" descr="テキスト, アイコン&#10;&#10;自動的に生成された説明">
            <a:extLst>
              <a:ext uri="{FF2B5EF4-FFF2-40B4-BE49-F238E27FC236}">
                <a16:creationId xmlns:a16="http://schemas.microsoft.com/office/drawing/2014/main" id="{EF5075CD-A8CD-4610-92FF-9006825E744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148854" y="5620513"/>
            <a:ext cx="325996" cy="349755"/>
          </a:xfrm>
          <a:prstGeom prst="rect">
            <a:avLst/>
          </a:prstGeom>
        </p:spPr>
      </p:pic>
      <p:sp>
        <p:nvSpPr>
          <p:cNvPr id="117" name="テキスト ボックス 116">
            <a:extLst>
              <a:ext uri="{FF2B5EF4-FFF2-40B4-BE49-F238E27FC236}">
                <a16:creationId xmlns:a16="http://schemas.microsoft.com/office/drawing/2014/main" id="{6A5938EF-25AD-4ECE-B0E6-9EBD89952A46}"/>
              </a:ext>
            </a:extLst>
          </p:cNvPr>
          <p:cNvSpPr txBox="1"/>
          <p:nvPr/>
        </p:nvSpPr>
        <p:spPr>
          <a:xfrm>
            <a:off x="425313" y="5420428"/>
            <a:ext cx="745717" cy="553998"/>
          </a:xfrm>
          <a:prstGeom prst="rect">
            <a:avLst/>
          </a:prstGeom>
          <a:noFill/>
        </p:spPr>
        <p:txBody>
          <a:bodyPr wrap="none" rtlCol="0">
            <a:spAutoFit/>
          </a:bodyPr>
          <a:lstStyle/>
          <a:p>
            <a:pPr algn="ctr"/>
            <a:r>
              <a:rPr lang="ja-JP" altLang="en-US" sz="1000" b="1" dirty="0">
                <a:solidFill>
                  <a:srgbClr val="4B4B4B"/>
                </a:solidFill>
                <a:latin typeface="Meiryo UI" panose="020B0604030504040204" pitchFamily="50" charset="-128"/>
                <a:ea typeface="Meiryo UI" panose="020B0604030504040204" pitchFamily="50" charset="-128"/>
              </a:rPr>
              <a:t>データ</a:t>
            </a:r>
            <a:endParaRPr lang="en-US" altLang="ja-JP" sz="1000" b="1" dirty="0">
              <a:solidFill>
                <a:srgbClr val="4B4B4B"/>
              </a:solidFill>
              <a:latin typeface="Meiryo UI" panose="020B0604030504040204" pitchFamily="50" charset="-128"/>
              <a:ea typeface="Meiryo UI" panose="020B0604030504040204" pitchFamily="50" charset="-128"/>
            </a:endParaRPr>
          </a:p>
          <a:p>
            <a:pPr algn="ctr"/>
            <a:r>
              <a:rPr lang="ja-JP" altLang="en-US" sz="1000" b="1" dirty="0">
                <a:solidFill>
                  <a:srgbClr val="4B4B4B"/>
                </a:solidFill>
                <a:latin typeface="Meiryo UI" panose="020B0604030504040204" pitchFamily="50" charset="-128"/>
                <a:ea typeface="Meiryo UI" panose="020B0604030504040204" pitchFamily="50" charset="-128"/>
              </a:rPr>
              <a:t>カタログ</a:t>
            </a:r>
            <a:r>
              <a:rPr lang="en-US" altLang="ja-JP" sz="1000" b="1" dirty="0">
                <a:solidFill>
                  <a:srgbClr val="4B4B4B"/>
                </a:solidFill>
                <a:latin typeface="Meiryo UI" panose="020B0604030504040204" pitchFamily="50" charset="-128"/>
                <a:ea typeface="Meiryo UI" panose="020B0604030504040204" pitchFamily="50" charset="-128"/>
              </a:rPr>
              <a:t>B</a:t>
            </a:r>
          </a:p>
          <a:p>
            <a:pPr algn="ctr"/>
            <a:r>
              <a:rPr lang="ja-JP" altLang="en-US" sz="1000" b="1" dirty="0">
                <a:solidFill>
                  <a:srgbClr val="4B4B4B"/>
                </a:solidFill>
                <a:latin typeface="Meiryo UI" panose="020B0604030504040204" pitchFamily="50" charset="-128"/>
                <a:ea typeface="Meiryo UI" panose="020B0604030504040204" pitchFamily="50" charset="-128"/>
              </a:rPr>
              <a:t>サイト情報</a:t>
            </a:r>
            <a:endParaRPr lang="en-US" altLang="ja-JP" sz="1000" b="1" dirty="0">
              <a:solidFill>
                <a:srgbClr val="4B4B4B"/>
              </a:solidFill>
              <a:latin typeface="Meiryo UI" panose="020B0604030504040204" pitchFamily="50" charset="-128"/>
              <a:ea typeface="Meiryo UI" panose="020B0604030504040204" pitchFamily="50" charset="-128"/>
            </a:endParaRPr>
          </a:p>
        </p:txBody>
      </p:sp>
      <p:sp>
        <p:nvSpPr>
          <p:cNvPr id="119" name="テキスト ボックス 118">
            <a:extLst>
              <a:ext uri="{FF2B5EF4-FFF2-40B4-BE49-F238E27FC236}">
                <a16:creationId xmlns:a16="http://schemas.microsoft.com/office/drawing/2014/main" id="{23235416-A574-4FA9-AD76-88875D848722}"/>
              </a:ext>
            </a:extLst>
          </p:cNvPr>
          <p:cNvSpPr txBox="1"/>
          <p:nvPr/>
        </p:nvSpPr>
        <p:spPr>
          <a:xfrm>
            <a:off x="491199" y="6013350"/>
            <a:ext cx="1026899" cy="402001"/>
          </a:xfrm>
          <a:prstGeom prst="rect">
            <a:avLst/>
          </a:prstGeom>
          <a:noFill/>
        </p:spPr>
        <p:txBody>
          <a:bodyPr wrap="square" rtlCol="0">
            <a:spAutoFit/>
          </a:bodyPr>
          <a:lstStyle/>
          <a:p>
            <a:r>
              <a:rPr lang="ja-JP" altLang="en-US" sz="1000" b="1" dirty="0">
                <a:latin typeface="Meiryo UI" panose="020B0604030504040204" pitchFamily="50" charset="-128"/>
                <a:ea typeface="Meiryo UI" panose="020B0604030504040204" pitchFamily="50" charset="-128"/>
              </a:rPr>
              <a:t>・サイト情報</a:t>
            </a:r>
            <a:br>
              <a:rPr lang="en-US" altLang="ja-JP" sz="1000" b="1" dirty="0">
                <a:latin typeface="Meiryo UI" panose="020B0604030504040204" pitchFamily="50" charset="-128"/>
                <a:ea typeface="Meiryo UI" panose="020B0604030504040204" pitchFamily="50" charset="-128"/>
              </a:rPr>
            </a:br>
            <a:r>
              <a:rPr lang="ja-JP" altLang="en-US" sz="1000" b="1" dirty="0">
                <a:latin typeface="Meiryo UI" panose="020B0604030504040204" pitchFamily="50" charset="-128"/>
                <a:ea typeface="Meiryo UI" panose="020B0604030504040204" pitchFamily="50" charset="-128"/>
              </a:rPr>
              <a:t>　の登録</a:t>
            </a:r>
            <a:endParaRPr lang="en-US" altLang="ja-JP" sz="1000" b="1" dirty="0">
              <a:latin typeface="Meiryo UI" panose="020B0604030504040204" pitchFamily="50" charset="-128"/>
              <a:ea typeface="Meiryo UI" panose="020B0604030504040204" pitchFamily="50" charset="-128"/>
            </a:endParaRPr>
          </a:p>
        </p:txBody>
      </p:sp>
      <p:sp>
        <p:nvSpPr>
          <p:cNvPr id="120" name="テキスト ボックス 119">
            <a:extLst>
              <a:ext uri="{FF2B5EF4-FFF2-40B4-BE49-F238E27FC236}">
                <a16:creationId xmlns:a16="http://schemas.microsoft.com/office/drawing/2014/main" id="{68102378-03C6-4ADD-80F6-10D04D5EEFCB}"/>
              </a:ext>
            </a:extLst>
          </p:cNvPr>
          <p:cNvSpPr txBox="1"/>
          <p:nvPr/>
        </p:nvSpPr>
        <p:spPr>
          <a:xfrm>
            <a:off x="244601" y="5997132"/>
            <a:ext cx="396262" cy="246221"/>
          </a:xfrm>
          <a:prstGeom prst="rect">
            <a:avLst/>
          </a:prstGeom>
          <a:noFill/>
        </p:spPr>
        <p:txBody>
          <a:bodyPr wrap="none" rtlCol="0">
            <a:spAutoFit/>
          </a:bodyPr>
          <a:lstStyle/>
          <a:p>
            <a:r>
              <a:rPr lang="en-US" altLang="ja-JP" sz="1000" b="1" dirty="0">
                <a:latin typeface="Meiryo UI" panose="020B0604030504040204" pitchFamily="50" charset="-128"/>
                <a:ea typeface="Meiryo UI" panose="020B0604030504040204" pitchFamily="50" charset="-128"/>
              </a:rPr>
              <a:t>[2]</a:t>
            </a:r>
          </a:p>
        </p:txBody>
      </p:sp>
      <p:sp>
        <p:nvSpPr>
          <p:cNvPr id="126" name="四角形: 角を丸くする 125">
            <a:extLst>
              <a:ext uri="{FF2B5EF4-FFF2-40B4-BE49-F238E27FC236}">
                <a16:creationId xmlns:a16="http://schemas.microsoft.com/office/drawing/2014/main" id="{848B9F71-495E-4605-B17B-BD251DE0868F}"/>
              </a:ext>
            </a:extLst>
          </p:cNvPr>
          <p:cNvSpPr/>
          <p:nvPr/>
        </p:nvSpPr>
        <p:spPr>
          <a:xfrm>
            <a:off x="6115772" y="2402955"/>
            <a:ext cx="5810409" cy="4277243"/>
          </a:xfrm>
          <a:prstGeom prst="roundRect">
            <a:avLst>
              <a:gd name="adj" fmla="val 254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分野横断検索サービスのデータカタログ情報の収集間隔</a:t>
            </a:r>
            <a:endParaRPr lang="en-US" altLang="ja-JP" sz="1600" b="1" dirty="0">
              <a:latin typeface="Meiryo UI"/>
              <a:ea typeface="Meiryo UI"/>
            </a:endParaRPr>
          </a:p>
        </p:txBody>
      </p:sp>
      <p:pic>
        <p:nvPicPr>
          <p:cNvPr id="127" name="図 126" descr="アイコン&#10;&#10;自動的に生成された説明">
            <a:extLst>
              <a:ext uri="{FF2B5EF4-FFF2-40B4-BE49-F238E27FC236}">
                <a16:creationId xmlns:a16="http://schemas.microsoft.com/office/drawing/2014/main" id="{6795AB97-5489-4619-AD81-EB957909E89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3742" y="4006395"/>
            <a:ext cx="492352" cy="455237"/>
          </a:xfrm>
          <a:prstGeom prst="rect">
            <a:avLst/>
          </a:prstGeom>
        </p:spPr>
      </p:pic>
      <p:pic>
        <p:nvPicPr>
          <p:cNvPr id="129" name="グラフィックス 128">
            <a:extLst>
              <a:ext uri="{FF2B5EF4-FFF2-40B4-BE49-F238E27FC236}">
                <a16:creationId xmlns:a16="http://schemas.microsoft.com/office/drawing/2014/main" id="{4D6EB4DB-7A07-4DD2-B496-510201E9DCC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03988" y="4569445"/>
            <a:ext cx="642791" cy="594336"/>
          </a:xfrm>
          <a:prstGeom prst="rect">
            <a:avLst/>
          </a:prstGeom>
        </p:spPr>
      </p:pic>
      <p:pic>
        <p:nvPicPr>
          <p:cNvPr id="130" name="グラフィックス 129">
            <a:extLst>
              <a:ext uri="{FF2B5EF4-FFF2-40B4-BE49-F238E27FC236}">
                <a16:creationId xmlns:a16="http://schemas.microsoft.com/office/drawing/2014/main" id="{564415B9-56D4-4952-B962-A61E3ADED13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5801" y="3915299"/>
            <a:ext cx="642791" cy="594336"/>
          </a:xfrm>
          <a:prstGeom prst="rect">
            <a:avLst/>
          </a:prstGeom>
        </p:spPr>
      </p:pic>
      <p:pic>
        <p:nvPicPr>
          <p:cNvPr id="137" name="図 136" descr="テキスト, アイコン&#10;&#10;自動的に生成された説明">
            <a:extLst>
              <a:ext uri="{FF2B5EF4-FFF2-40B4-BE49-F238E27FC236}">
                <a16:creationId xmlns:a16="http://schemas.microsoft.com/office/drawing/2014/main" id="{8CC00C00-3EFA-459E-BD8A-1CB19609C32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92297" y="3716874"/>
            <a:ext cx="536377" cy="575469"/>
          </a:xfrm>
          <a:prstGeom prst="rect">
            <a:avLst/>
          </a:prstGeom>
        </p:spPr>
      </p:pic>
      <p:pic>
        <p:nvPicPr>
          <p:cNvPr id="163" name="グラフィックス 162">
            <a:extLst>
              <a:ext uri="{FF2B5EF4-FFF2-40B4-BE49-F238E27FC236}">
                <a16:creationId xmlns:a16="http://schemas.microsoft.com/office/drawing/2014/main" id="{D1392793-E340-4767-A693-2F13D349657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5801" y="5532500"/>
            <a:ext cx="642791" cy="594336"/>
          </a:xfrm>
          <a:prstGeom prst="rect">
            <a:avLst/>
          </a:prstGeom>
        </p:spPr>
      </p:pic>
      <p:sp>
        <p:nvSpPr>
          <p:cNvPr id="164" name="テキスト ボックス 163">
            <a:extLst>
              <a:ext uri="{FF2B5EF4-FFF2-40B4-BE49-F238E27FC236}">
                <a16:creationId xmlns:a16="http://schemas.microsoft.com/office/drawing/2014/main" id="{938F07F8-724F-4D31-B36E-E142E8623D99}"/>
              </a:ext>
            </a:extLst>
          </p:cNvPr>
          <p:cNvSpPr txBox="1"/>
          <p:nvPr/>
        </p:nvSpPr>
        <p:spPr>
          <a:xfrm>
            <a:off x="9396914" y="4523295"/>
            <a:ext cx="1555234"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A</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sp>
        <p:nvSpPr>
          <p:cNvPr id="165" name="テキスト ボックス 164">
            <a:extLst>
              <a:ext uri="{FF2B5EF4-FFF2-40B4-BE49-F238E27FC236}">
                <a16:creationId xmlns:a16="http://schemas.microsoft.com/office/drawing/2014/main" id="{ED0F2D3E-FA8F-4DCF-AE67-0013E657FE8D}"/>
              </a:ext>
            </a:extLst>
          </p:cNvPr>
          <p:cNvSpPr txBox="1"/>
          <p:nvPr/>
        </p:nvSpPr>
        <p:spPr>
          <a:xfrm>
            <a:off x="9495335" y="6189263"/>
            <a:ext cx="1553630"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データカタログサイト</a:t>
            </a:r>
            <a:r>
              <a:rPr lang="en-US" altLang="ja-JP" sz="1200" b="1" dirty="0">
                <a:solidFill>
                  <a:srgbClr val="4B4B4B"/>
                </a:solidFill>
                <a:latin typeface="Meiryo UI" panose="020B0604030504040204" pitchFamily="50" charset="-128"/>
                <a:ea typeface="Meiryo UI" panose="020B0604030504040204" pitchFamily="50" charset="-128"/>
              </a:rPr>
              <a:t>B</a:t>
            </a:r>
          </a:p>
          <a:p>
            <a:pPr algn="ctr"/>
            <a:r>
              <a:rPr lang="en-US" altLang="ja-JP" sz="1200" b="1" dirty="0">
                <a:solidFill>
                  <a:srgbClr val="4B4B4B"/>
                </a:solidFill>
                <a:latin typeface="Meiryo UI" panose="020B0604030504040204" pitchFamily="50" charset="-128"/>
                <a:ea typeface="Meiryo UI" panose="020B0604030504040204" pitchFamily="50" charset="-128"/>
              </a:rPr>
              <a:t>(CKAN)</a:t>
            </a:r>
            <a:endParaRPr lang="ja-JP" altLang="en-US" sz="1200" dirty="0"/>
          </a:p>
        </p:txBody>
      </p:sp>
      <p:pic>
        <p:nvPicPr>
          <p:cNvPr id="167" name="図 166" descr="テキスト, アイコン&#10;&#10;自動的に生成された説明">
            <a:extLst>
              <a:ext uri="{FF2B5EF4-FFF2-40B4-BE49-F238E27FC236}">
                <a16:creationId xmlns:a16="http://schemas.microsoft.com/office/drawing/2014/main" id="{4A9C42FF-439E-416B-82B4-311767BFC6C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92297" y="5355215"/>
            <a:ext cx="536377" cy="575469"/>
          </a:xfrm>
          <a:prstGeom prst="rect">
            <a:avLst/>
          </a:prstGeom>
        </p:spPr>
      </p:pic>
      <p:pic>
        <p:nvPicPr>
          <p:cNvPr id="168" name="図 167" descr="テキスト, アイコン&#10;&#10;自動的に生成された説明">
            <a:extLst>
              <a:ext uri="{FF2B5EF4-FFF2-40B4-BE49-F238E27FC236}">
                <a16:creationId xmlns:a16="http://schemas.microsoft.com/office/drawing/2014/main" id="{CB64BCA7-0567-43F3-97EA-49306F85F10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9513" y="4064777"/>
            <a:ext cx="536377" cy="575469"/>
          </a:xfrm>
          <a:prstGeom prst="rect">
            <a:avLst/>
          </a:prstGeom>
        </p:spPr>
      </p:pic>
      <p:sp>
        <p:nvSpPr>
          <p:cNvPr id="169" name="テキスト ボックス 168">
            <a:extLst>
              <a:ext uri="{FF2B5EF4-FFF2-40B4-BE49-F238E27FC236}">
                <a16:creationId xmlns:a16="http://schemas.microsoft.com/office/drawing/2014/main" id="{32B6F915-CC49-43C1-A488-3DD2FCF396BE}"/>
              </a:ext>
            </a:extLst>
          </p:cNvPr>
          <p:cNvSpPr txBox="1"/>
          <p:nvPr/>
        </p:nvSpPr>
        <p:spPr>
          <a:xfrm>
            <a:off x="6449230" y="4633087"/>
            <a:ext cx="1107996"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分野横断検索</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サービス</a:t>
            </a:r>
            <a:endParaRPr lang="ja-JP" altLang="en-US" sz="1200" dirty="0"/>
          </a:p>
        </p:txBody>
      </p:sp>
      <p:pic>
        <p:nvPicPr>
          <p:cNvPr id="170" name="図 169" descr="テキスト, アイコン&#10;&#10;自動的に生成された説明">
            <a:extLst>
              <a:ext uri="{FF2B5EF4-FFF2-40B4-BE49-F238E27FC236}">
                <a16:creationId xmlns:a16="http://schemas.microsoft.com/office/drawing/2014/main" id="{4B7C64B7-4DA9-43E4-8550-C5406E5F615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9513" y="5021308"/>
            <a:ext cx="536377" cy="575469"/>
          </a:xfrm>
          <a:prstGeom prst="rect">
            <a:avLst/>
          </a:prstGeom>
        </p:spPr>
      </p:pic>
      <p:sp>
        <p:nvSpPr>
          <p:cNvPr id="171" name="フリーフォーム: 図形 170">
            <a:extLst>
              <a:ext uri="{FF2B5EF4-FFF2-40B4-BE49-F238E27FC236}">
                <a16:creationId xmlns:a16="http://schemas.microsoft.com/office/drawing/2014/main" id="{43EC95B7-FC28-407E-B73B-66E8AD956121}"/>
              </a:ext>
            </a:extLst>
          </p:cNvPr>
          <p:cNvSpPr/>
          <p:nvPr/>
        </p:nvSpPr>
        <p:spPr>
          <a:xfrm flipH="1">
            <a:off x="8408674" y="4035343"/>
            <a:ext cx="1008237" cy="764356"/>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172" name="テキスト ボックス 171">
            <a:extLst>
              <a:ext uri="{FF2B5EF4-FFF2-40B4-BE49-F238E27FC236}">
                <a16:creationId xmlns:a16="http://schemas.microsoft.com/office/drawing/2014/main" id="{5E5F98C9-9B14-4F0D-9A21-9E7A2B34CA6A}"/>
              </a:ext>
            </a:extLst>
          </p:cNvPr>
          <p:cNvSpPr txBox="1"/>
          <p:nvPr/>
        </p:nvSpPr>
        <p:spPr>
          <a:xfrm>
            <a:off x="10789846" y="3509872"/>
            <a:ext cx="760143"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4" name="テキスト ボックス 173">
            <a:extLst>
              <a:ext uri="{FF2B5EF4-FFF2-40B4-BE49-F238E27FC236}">
                <a16:creationId xmlns:a16="http://schemas.microsoft.com/office/drawing/2014/main" id="{7FC4C0F7-4EC2-41B4-8D59-ED63CF4F9079}"/>
              </a:ext>
            </a:extLst>
          </p:cNvPr>
          <p:cNvSpPr txBox="1"/>
          <p:nvPr/>
        </p:nvSpPr>
        <p:spPr>
          <a:xfrm>
            <a:off x="9558641" y="3396902"/>
            <a:ext cx="1189748"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5" name="テキスト ボックス 174">
            <a:extLst>
              <a:ext uri="{FF2B5EF4-FFF2-40B4-BE49-F238E27FC236}">
                <a16:creationId xmlns:a16="http://schemas.microsoft.com/office/drawing/2014/main" id="{E8C264F9-B160-43FA-BBC4-55C52417060E}"/>
              </a:ext>
            </a:extLst>
          </p:cNvPr>
          <p:cNvSpPr txBox="1"/>
          <p:nvPr/>
        </p:nvSpPr>
        <p:spPr>
          <a:xfrm>
            <a:off x="9620307" y="5076572"/>
            <a:ext cx="1188146"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176" name="テキスト ボックス 175">
            <a:extLst>
              <a:ext uri="{FF2B5EF4-FFF2-40B4-BE49-F238E27FC236}">
                <a16:creationId xmlns:a16="http://schemas.microsoft.com/office/drawing/2014/main" id="{8B72BF9F-671F-4801-96A3-96895B445780}"/>
              </a:ext>
            </a:extLst>
          </p:cNvPr>
          <p:cNvSpPr txBox="1"/>
          <p:nvPr/>
        </p:nvSpPr>
        <p:spPr>
          <a:xfrm>
            <a:off x="6496111" y="3788070"/>
            <a:ext cx="1189748" cy="276999"/>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A</a:t>
            </a:r>
          </a:p>
        </p:txBody>
      </p:sp>
      <p:sp>
        <p:nvSpPr>
          <p:cNvPr id="177" name="テキスト ボックス 176">
            <a:extLst>
              <a:ext uri="{FF2B5EF4-FFF2-40B4-BE49-F238E27FC236}">
                <a16:creationId xmlns:a16="http://schemas.microsoft.com/office/drawing/2014/main" id="{36187D08-09BD-4D31-B32C-7E94A77CC4F9}"/>
              </a:ext>
            </a:extLst>
          </p:cNvPr>
          <p:cNvSpPr txBox="1"/>
          <p:nvPr/>
        </p:nvSpPr>
        <p:spPr>
          <a:xfrm>
            <a:off x="6372311" y="5605357"/>
            <a:ext cx="1366276" cy="278985"/>
          </a:xfrm>
          <a:prstGeom prst="rect">
            <a:avLst/>
          </a:prstGeom>
          <a:noFill/>
        </p:spPr>
        <p:txBody>
          <a:bodyPr wrap="squar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データカタログ</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178" name="フリーフォーム: 図形 177">
            <a:extLst>
              <a:ext uri="{FF2B5EF4-FFF2-40B4-BE49-F238E27FC236}">
                <a16:creationId xmlns:a16="http://schemas.microsoft.com/office/drawing/2014/main" id="{F566AF56-55C0-47E8-98A2-78475B3DCFA4}"/>
              </a:ext>
            </a:extLst>
          </p:cNvPr>
          <p:cNvSpPr/>
          <p:nvPr/>
        </p:nvSpPr>
        <p:spPr>
          <a:xfrm flipH="1" flipV="1">
            <a:off x="8408674" y="4964199"/>
            <a:ext cx="1008237" cy="764356"/>
          </a:xfrm>
          <a:custGeom>
            <a:avLst/>
            <a:gdLst>
              <a:gd name="connsiteX0" fmla="*/ 1129032 w 1157024"/>
              <a:gd name="connsiteY0" fmla="*/ 380180 h 669429"/>
              <a:gd name="connsiteX1" fmla="*/ 28 w 1157024"/>
              <a:gd name="connsiteY1" fmla="*/ 6956 h 669429"/>
              <a:gd name="connsiteX2" fmla="*/ 1157024 w 1157024"/>
              <a:gd name="connsiteY2" fmla="*/ 669429 h 669429"/>
            </a:gdLst>
            <a:ahLst/>
            <a:cxnLst>
              <a:cxn ang="0">
                <a:pos x="connsiteX0" y="connsiteY0"/>
              </a:cxn>
              <a:cxn ang="0">
                <a:pos x="connsiteX1" y="connsiteY1"/>
              </a:cxn>
              <a:cxn ang="0">
                <a:pos x="connsiteX2" y="connsiteY2"/>
              </a:cxn>
            </a:cxnLst>
            <a:rect l="l" t="t" r="r" b="b"/>
            <a:pathLst>
              <a:path w="1157024" h="669429">
                <a:moveTo>
                  <a:pt x="1129032" y="380180"/>
                </a:moveTo>
                <a:cubicBezTo>
                  <a:pt x="562197" y="169464"/>
                  <a:pt x="-4637" y="-41252"/>
                  <a:pt x="28" y="6956"/>
                </a:cubicBezTo>
                <a:cubicBezTo>
                  <a:pt x="4693" y="55164"/>
                  <a:pt x="962636" y="573013"/>
                  <a:pt x="1157024" y="669429"/>
                </a:cubicBezTo>
              </a:path>
            </a:pathLst>
          </a:custGeom>
          <a:ln w="25400">
            <a:solidFill>
              <a:srgbClr val="4B4B4B"/>
            </a:solidFill>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dirty="0"/>
          </a:p>
        </p:txBody>
      </p:sp>
      <p:sp>
        <p:nvSpPr>
          <p:cNvPr id="179" name="吹き出し: 角を丸めた四角形 178">
            <a:extLst>
              <a:ext uri="{FF2B5EF4-FFF2-40B4-BE49-F238E27FC236}">
                <a16:creationId xmlns:a16="http://schemas.microsoft.com/office/drawing/2014/main" id="{9EB11843-F140-4A69-BB7B-6730977E384F}"/>
              </a:ext>
            </a:extLst>
          </p:cNvPr>
          <p:cNvSpPr/>
          <p:nvPr/>
        </p:nvSpPr>
        <p:spPr>
          <a:xfrm>
            <a:off x="6286503" y="3010713"/>
            <a:ext cx="5419353" cy="418935"/>
          </a:xfrm>
          <a:prstGeom prst="wedgeRoundRectCallout">
            <a:avLst>
              <a:gd name="adj1" fmla="val 37675"/>
              <a:gd name="adj2" fmla="val -16438"/>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時間に</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回程度の頻度で、定期的にデータカタログサイトをクローリングし、データカタログの情報を収集</a:t>
            </a:r>
            <a:endParaRPr lang="en-US" altLang="ja-JP" sz="1400" dirty="0">
              <a:solidFill>
                <a:srgbClr val="FF0000"/>
              </a:solidFill>
              <a:latin typeface="Meiryo UI" panose="020B0604030504040204" pitchFamily="50" charset="-128"/>
              <a:ea typeface="Meiryo UI" panose="020B0604030504040204" pitchFamily="50" charset="-128"/>
            </a:endParaRPr>
          </a:p>
        </p:txBody>
      </p:sp>
      <p:pic>
        <p:nvPicPr>
          <p:cNvPr id="181" name="図 180" descr="アイコン&#10;&#10;自動的に生成された説明">
            <a:extLst>
              <a:ext uri="{FF2B5EF4-FFF2-40B4-BE49-F238E27FC236}">
                <a16:creationId xmlns:a16="http://schemas.microsoft.com/office/drawing/2014/main" id="{D583C751-2635-4514-973E-36A0E82EB12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3742" y="5659317"/>
            <a:ext cx="492352" cy="455237"/>
          </a:xfrm>
          <a:prstGeom prst="rect">
            <a:avLst/>
          </a:prstGeom>
        </p:spPr>
      </p:pic>
      <p:sp>
        <p:nvSpPr>
          <p:cNvPr id="182" name="テキスト ボックス 181">
            <a:extLst>
              <a:ext uri="{FF2B5EF4-FFF2-40B4-BE49-F238E27FC236}">
                <a16:creationId xmlns:a16="http://schemas.microsoft.com/office/drawing/2014/main" id="{34D3FAE5-A01E-4C5A-948D-D9D2963879E4}"/>
              </a:ext>
            </a:extLst>
          </p:cNvPr>
          <p:cNvSpPr txBox="1"/>
          <p:nvPr/>
        </p:nvSpPr>
        <p:spPr>
          <a:xfrm>
            <a:off x="10790647" y="5162794"/>
            <a:ext cx="758541" cy="461665"/>
          </a:xfrm>
          <a:prstGeom prst="rect">
            <a:avLst/>
          </a:prstGeom>
          <a:noFill/>
        </p:spPr>
        <p:txBody>
          <a:bodyPr wrap="none" rtlCol="0">
            <a:spAutoFit/>
          </a:bodyPr>
          <a:lstStyle/>
          <a:p>
            <a:pPr algn="ctr"/>
            <a:r>
              <a:rPr lang="ja-JP" altLang="en-US" sz="1200" b="1" dirty="0">
                <a:solidFill>
                  <a:srgbClr val="4B4B4B"/>
                </a:solidFill>
                <a:latin typeface="Meiryo UI" panose="020B0604030504040204" pitchFamily="50" charset="-128"/>
                <a:ea typeface="Meiryo UI" panose="020B0604030504040204" pitchFamily="50" charset="-128"/>
              </a:rPr>
              <a:t>データ</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ja-JP" altLang="en-US" sz="1200" b="1" dirty="0">
                <a:solidFill>
                  <a:srgbClr val="4B4B4B"/>
                </a:solidFill>
                <a:latin typeface="Meiryo UI" panose="020B0604030504040204" pitchFamily="50" charset="-128"/>
                <a:ea typeface="Meiryo UI" panose="020B0604030504040204" pitchFamily="50" charset="-128"/>
              </a:rPr>
              <a:t>提供者</a:t>
            </a:r>
            <a:r>
              <a:rPr lang="en-US" altLang="ja-JP" sz="1200" b="1" dirty="0">
                <a:solidFill>
                  <a:srgbClr val="4B4B4B"/>
                </a:solidFill>
                <a:latin typeface="Meiryo UI" panose="020B0604030504040204" pitchFamily="50" charset="-128"/>
                <a:ea typeface="Meiryo UI" panose="020B0604030504040204" pitchFamily="50" charset="-128"/>
              </a:rPr>
              <a:t>B</a:t>
            </a:r>
          </a:p>
        </p:txBody>
      </p:sp>
      <p:sp>
        <p:nvSpPr>
          <p:cNvPr id="66" name="正方形/長方形 65">
            <a:extLst>
              <a:ext uri="{FF2B5EF4-FFF2-40B4-BE49-F238E27FC236}">
                <a16:creationId xmlns:a16="http://schemas.microsoft.com/office/drawing/2014/main" id="{83EF5473-9FA9-4BDC-9170-3A3761D2CCF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：横断検索のクローリング対象およびデータカタログ情報の収集間隔</a:t>
            </a:r>
          </a:p>
        </p:txBody>
      </p:sp>
      <p:sp>
        <p:nvSpPr>
          <p:cNvPr id="73" name="タイトル 4">
            <a:extLst>
              <a:ext uri="{FF2B5EF4-FFF2-40B4-BE49-F238E27FC236}">
                <a16:creationId xmlns:a16="http://schemas.microsoft.com/office/drawing/2014/main" id="{062A9C73-BBAC-4D40-81E4-01AFCFDEBAE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75" name="正方形/長方形 74">
            <a:extLst>
              <a:ext uri="{FF2B5EF4-FFF2-40B4-BE49-F238E27FC236}">
                <a16:creationId xmlns:a16="http://schemas.microsoft.com/office/drawing/2014/main" id="{09007579-81B8-4ACB-B796-FB7D13CDA0F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33849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右矢印 254">
            <a:extLst>
              <a:ext uri="{FF2B5EF4-FFF2-40B4-BE49-F238E27FC236}">
                <a16:creationId xmlns:a16="http://schemas.microsoft.com/office/drawing/2014/main" id="{4550CBB3-7F29-466D-8181-294DB2343BC0}"/>
              </a:ext>
            </a:extLst>
          </p:cNvPr>
          <p:cNvSpPr/>
          <p:nvPr/>
        </p:nvSpPr>
        <p:spPr bwMode="auto">
          <a:xfrm flipH="1">
            <a:off x="3310649" y="5525185"/>
            <a:ext cx="5322431" cy="242762"/>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8" name="正方形/長方形 127">
            <a:extLst>
              <a:ext uri="{FF2B5EF4-FFF2-40B4-BE49-F238E27FC236}">
                <a16:creationId xmlns:a16="http://schemas.microsoft.com/office/drawing/2014/main" id="{761B75CA-3EB7-4F94-B8C4-6AF120A14233}"/>
              </a:ext>
            </a:extLst>
          </p:cNvPr>
          <p:cNvSpPr/>
          <p:nvPr/>
        </p:nvSpPr>
        <p:spPr bwMode="auto">
          <a:xfrm>
            <a:off x="1656574" y="2609728"/>
            <a:ext cx="2307753" cy="3987621"/>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正方形/長方形 128">
            <a:extLst>
              <a:ext uri="{FF2B5EF4-FFF2-40B4-BE49-F238E27FC236}">
                <a16:creationId xmlns:a16="http://schemas.microsoft.com/office/drawing/2014/main" id="{52290D96-4A6E-4F23-9754-1440308B8B19}"/>
              </a:ext>
            </a:extLst>
          </p:cNvPr>
          <p:cNvSpPr/>
          <p:nvPr/>
        </p:nvSpPr>
        <p:spPr>
          <a:xfrm>
            <a:off x="1927814" y="3329661"/>
            <a:ext cx="1345221" cy="437054"/>
          </a:xfrm>
          <a:prstGeom prst="rect">
            <a:avLst/>
          </a:prstGeom>
          <a:solidFill>
            <a:schemeClr val="bg1"/>
          </a:solidFill>
          <a:ln>
            <a:solidFill>
              <a:schemeClr val="accent1"/>
            </a:solidFill>
          </a:ln>
        </p:spPr>
        <p:txBody>
          <a:bodyPr wrap="none" anchor="ctr">
            <a:no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データの認知</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利用データ取得判断</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正方形/長方形 129">
            <a:extLst>
              <a:ext uri="{FF2B5EF4-FFF2-40B4-BE49-F238E27FC236}">
                <a16:creationId xmlns:a16="http://schemas.microsoft.com/office/drawing/2014/main" id="{AD32CFDD-8C23-4168-AFF0-B2E511B06627}"/>
              </a:ext>
            </a:extLst>
          </p:cNvPr>
          <p:cNvSpPr/>
          <p:nvPr/>
        </p:nvSpPr>
        <p:spPr>
          <a:xfrm>
            <a:off x="1925433" y="4249377"/>
            <a:ext cx="1362151" cy="478210"/>
          </a:xfrm>
          <a:prstGeom prst="rect">
            <a:avLst/>
          </a:prstGeom>
          <a:solidFill>
            <a:schemeClr val="bg1"/>
          </a:solidFill>
          <a:ln>
            <a:solidFill>
              <a:schemeClr val="accent1"/>
            </a:solidFill>
          </a:ln>
        </p:spPr>
        <p:txBody>
          <a:bodyPr wrap="none" anchor="ctr">
            <a:no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データ利用契約</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1" name="正方形/長方形 130">
            <a:extLst>
              <a:ext uri="{FF2B5EF4-FFF2-40B4-BE49-F238E27FC236}">
                <a16:creationId xmlns:a16="http://schemas.microsoft.com/office/drawing/2014/main" id="{8D3C6E89-70C5-49EC-A818-8196E8D35C11}"/>
              </a:ext>
            </a:extLst>
          </p:cNvPr>
          <p:cNvSpPr/>
          <p:nvPr/>
        </p:nvSpPr>
        <p:spPr>
          <a:xfrm>
            <a:off x="1937484" y="5647779"/>
            <a:ext cx="1349329" cy="471991"/>
          </a:xfrm>
          <a:prstGeom prst="rect">
            <a:avLst/>
          </a:prstGeom>
          <a:solidFill>
            <a:schemeClr val="bg1"/>
          </a:solidFill>
          <a:ln>
            <a:solidFill>
              <a:schemeClr val="accent1"/>
            </a:solidFill>
          </a:ln>
        </p:spPr>
        <p:txBody>
          <a:bodyPr wrap="none">
            <a:no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サービス開発　　</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 サービス運用</a:t>
            </a:r>
          </a:p>
        </p:txBody>
      </p:sp>
      <p:sp>
        <p:nvSpPr>
          <p:cNvPr id="132" name="正方形/長方形 131">
            <a:extLst>
              <a:ext uri="{FF2B5EF4-FFF2-40B4-BE49-F238E27FC236}">
                <a16:creationId xmlns:a16="http://schemas.microsoft.com/office/drawing/2014/main" id="{AD48B23C-8F29-480E-AF0A-0435D6576730}"/>
              </a:ext>
            </a:extLst>
          </p:cNvPr>
          <p:cNvSpPr/>
          <p:nvPr/>
        </p:nvSpPr>
        <p:spPr>
          <a:xfrm>
            <a:off x="1656574" y="2476052"/>
            <a:ext cx="2307753" cy="422415"/>
          </a:xfrm>
          <a:prstGeom prst="rect">
            <a:avLst/>
          </a:prstGeom>
          <a:solidFill>
            <a:schemeClr val="accent1">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データ利用者サイト</a:t>
            </a:r>
            <a:endParaRPr lang="en-US" altLang="ja-JP"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アプリ開発者</a:t>
            </a:r>
            <a:r>
              <a:rPr lang="en-US" altLang="ja-JP"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33" name="正方形/長方形 132">
            <a:extLst>
              <a:ext uri="{FF2B5EF4-FFF2-40B4-BE49-F238E27FC236}">
                <a16:creationId xmlns:a16="http://schemas.microsoft.com/office/drawing/2014/main" id="{B331D857-DAB2-411B-8312-C3A22148A434}"/>
              </a:ext>
            </a:extLst>
          </p:cNvPr>
          <p:cNvSpPr/>
          <p:nvPr/>
        </p:nvSpPr>
        <p:spPr>
          <a:xfrm>
            <a:off x="4345611" y="4182737"/>
            <a:ext cx="3158095" cy="307905"/>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⑥データ利用マッチング</a:t>
            </a:r>
            <a:r>
              <a:rPr lang="en-US" altLang="ja-JP"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契約</a:t>
            </a:r>
            <a:r>
              <a:rPr lang="en-US" altLang="ja-JP"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決済</a:t>
            </a:r>
          </a:p>
        </p:txBody>
      </p:sp>
      <p:sp>
        <p:nvSpPr>
          <p:cNvPr id="134" name="正方形/長方形 133">
            <a:extLst>
              <a:ext uri="{FF2B5EF4-FFF2-40B4-BE49-F238E27FC236}">
                <a16:creationId xmlns:a16="http://schemas.microsoft.com/office/drawing/2014/main" id="{77AA03B7-BE42-4A36-AB13-89E057CCC8B0}"/>
              </a:ext>
            </a:extLst>
          </p:cNvPr>
          <p:cNvSpPr/>
          <p:nvPr/>
        </p:nvSpPr>
        <p:spPr>
          <a:xfrm>
            <a:off x="8629918" y="3044690"/>
            <a:ext cx="1650102" cy="646331"/>
          </a:xfrm>
          <a:prstGeom prst="rect">
            <a:avLst/>
          </a:prstGeom>
          <a:solidFill>
            <a:schemeClr val="bg1"/>
          </a:solidFill>
          <a:ln>
            <a:solidFill>
              <a:schemeClr val="accent1"/>
            </a:solidFill>
          </a:ln>
        </p:spPr>
        <p:txBody>
          <a:bodyPr wrap="square">
            <a:sp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データ準備・</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データ商品化</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データカタログ作成</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正方形/長方形 134">
            <a:extLst>
              <a:ext uri="{FF2B5EF4-FFF2-40B4-BE49-F238E27FC236}">
                <a16:creationId xmlns:a16="http://schemas.microsoft.com/office/drawing/2014/main" id="{48F11076-4FE5-494D-8F57-A76B99A35500}"/>
              </a:ext>
            </a:extLst>
          </p:cNvPr>
          <p:cNvSpPr/>
          <p:nvPr/>
        </p:nvSpPr>
        <p:spPr>
          <a:xfrm>
            <a:off x="8643909" y="5587962"/>
            <a:ext cx="1636114" cy="276999"/>
          </a:xfrm>
          <a:prstGeom prst="rect">
            <a:avLst/>
          </a:prstGeom>
          <a:solidFill>
            <a:schemeClr val="bg1"/>
          </a:solidFill>
          <a:ln>
            <a:solidFill>
              <a:schemeClr val="accent1"/>
            </a:solidFill>
          </a:ln>
        </p:spPr>
        <p:txBody>
          <a:bodyPr wrap="square">
            <a:sp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データ提供</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正方形/長方形 135">
            <a:extLst>
              <a:ext uri="{FF2B5EF4-FFF2-40B4-BE49-F238E27FC236}">
                <a16:creationId xmlns:a16="http://schemas.microsoft.com/office/drawing/2014/main" id="{25E89D5B-EDDD-498F-A15B-0621694DAAF3}"/>
              </a:ext>
            </a:extLst>
          </p:cNvPr>
          <p:cNvSpPr/>
          <p:nvPr/>
        </p:nvSpPr>
        <p:spPr>
          <a:xfrm>
            <a:off x="8665950" y="4604438"/>
            <a:ext cx="1597951" cy="276999"/>
          </a:xfrm>
          <a:prstGeom prst="rect">
            <a:avLst/>
          </a:prstGeom>
          <a:solidFill>
            <a:schemeClr val="bg1"/>
          </a:solidFill>
          <a:ln>
            <a:solidFill>
              <a:schemeClr val="accent1"/>
            </a:solidFill>
          </a:ln>
        </p:spPr>
        <p:txBody>
          <a:bodyPr wrap="square">
            <a:spAutoFit/>
          </a:bodyPr>
          <a:lstStyle/>
          <a:p>
            <a:pPr algn="ctr">
              <a:defRPr/>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契約締結</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7" name="正方形/長方形 136">
            <a:extLst>
              <a:ext uri="{FF2B5EF4-FFF2-40B4-BE49-F238E27FC236}">
                <a16:creationId xmlns:a16="http://schemas.microsoft.com/office/drawing/2014/main" id="{EBBD648E-0B1A-4F63-A0BB-6A6C0D8A9418}"/>
              </a:ext>
            </a:extLst>
          </p:cNvPr>
          <p:cNvSpPr/>
          <p:nvPr/>
        </p:nvSpPr>
        <p:spPr>
          <a:xfrm>
            <a:off x="8665950" y="4275236"/>
            <a:ext cx="1597951" cy="276999"/>
          </a:xfrm>
          <a:prstGeom prst="rect">
            <a:avLst/>
          </a:prstGeom>
          <a:solidFill>
            <a:schemeClr val="bg1"/>
          </a:solidFill>
          <a:ln>
            <a:solidFill>
              <a:schemeClr val="accent1"/>
            </a:solidFill>
          </a:ln>
        </p:spPr>
        <p:txBody>
          <a:bodyPr wrap="square">
            <a:sp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契約調整</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8" name="正方形/長方形 137">
            <a:extLst>
              <a:ext uri="{FF2B5EF4-FFF2-40B4-BE49-F238E27FC236}">
                <a16:creationId xmlns:a16="http://schemas.microsoft.com/office/drawing/2014/main" id="{5D2CEA90-D98A-4A66-A6E5-BCB456012020}"/>
              </a:ext>
            </a:extLst>
          </p:cNvPr>
          <p:cNvSpPr/>
          <p:nvPr/>
        </p:nvSpPr>
        <p:spPr>
          <a:xfrm>
            <a:off x="8643909" y="5256615"/>
            <a:ext cx="1636114" cy="276999"/>
          </a:xfrm>
          <a:prstGeom prst="rect">
            <a:avLst/>
          </a:prstGeom>
          <a:solidFill>
            <a:schemeClr val="bg1"/>
          </a:solidFill>
          <a:ln>
            <a:solidFill>
              <a:schemeClr val="accent1"/>
            </a:solidFill>
          </a:ln>
        </p:spPr>
        <p:txBody>
          <a:bodyPr wrap="square">
            <a:sp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データ提供認可</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9" name="正方形/長方形 138">
            <a:extLst>
              <a:ext uri="{FF2B5EF4-FFF2-40B4-BE49-F238E27FC236}">
                <a16:creationId xmlns:a16="http://schemas.microsoft.com/office/drawing/2014/main" id="{91068F5C-11FA-402F-9843-585A4C91AD32}"/>
              </a:ext>
            </a:extLst>
          </p:cNvPr>
          <p:cNvSpPr/>
          <p:nvPr/>
        </p:nvSpPr>
        <p:spPr bwMode="auto">
          <a:xfrm>
            <a:off x="7986258" y="2609729"/>
            <a:ext cx="2405311" cy="3987623"/>
          </a:xfrm>
          <a:prstGeom prst="rect">
            <a:avLst/>
          </a:prstGeom>
          <a:noFill/>
          <a:ln w="12700" cap="flat" cmpd="sng" algn="ctr">
            <a:solidFill>
              <a:schemeClr val="tx1"/>
            </a:solid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0" name="正方形/長方形 139">
            <a:extLst>
              <a:ext uri="{FF2B5EF4-FFF2-40B4-BE49-F238E27FC236}">
                <a16:creationId xmlns:a16="http://schemas.microsoft.com/office/drawing/2014/main" id="{35B1D245-533F-4697-9C88-21D1EBF5A2D2}"/>
              </a:ext>
            </a:extLst>
          </p:cNvPr>
          <p:cNvSpPr/>
          <p:nvPr/>
        </p:nvSpPr>
        <p:spPr>
          <a:xfrm>
            <a:off x="7986255" y="2480200"/>
            <a:ext cx="2405310" cy="418267"/>
          </a:xfrm>
          <a:prstGeom prst="rect">
            <a:avLst/>
          </a:prstGeom>
          <a:solidFill>
            <a:schemeClr val="accent1">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データ提供者サイト</a:t>
            </a:r>
            <a:endParaRPr lang="en-US" altLang="ja-JP"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データ販売者</a:t>
            </a:r>
            <a:r>
              <a:rPr lang="en-US" altLang="ja-JP" sz="1401"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41" name="右矢印 255">
            <a:extLst>
              <a:ext uri="{FF2B5EF4-FFF2-40B4-BE49-F238E27FC236}">
                <a16:creationId xmlns:a16="http://schemas.microsoft.com/office/drawing/2014/main" id="{67FF5187-8BAE-4F99-AE7C-F6ABF438E46C}"/>
              </a:ext>
            </a:extLst>
          </p:cNvPr>
          <p:cNvSpPr/>
          <p:nvPr/>
        </p:nvSpPr>
        <p:spPr bwMode="auto">
          <a:xfrm flipH="1">
            <a:off x="10335022" y="5525185"/>
            <a:ext cx="620809" cy="298800"/>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正方形/長方形 141">
            <a:extLst>
              <a:ext uri="{FF2B5EF4-FFF2-40B4-BE49-F238E27FC236}">
                <a16:creationId xmlns:a16="http://schemas.microsoft.com/office/drawing/2014/main" id="{803EBB46-9A29-4076-A90A-BBA64FC063DC}"/>
              </a:ext>
            </a:extLst>
          </p:cNvPr>
          <p:cNvSpPr/>
          <p:nvPr/>
        </p:nvSpPr>
        <p:spPr>
          <a:xfrm>
            <a:off x="10773173" y="6166465"/>
            <a:ext cx="1192955" cy="430887"/>
          </a:xfrm>
          <a:prstGeom prst="rect">
            <a:avLst/>
          </a:prstGeom>
          <a:solidFill>
            <a:schemeClr val="accent4">
              <a:lumMod val="20000"/>
              <a:lumOff val="80000"/>
            </a:schemeClr>
          </a:solidFill>
          <a:ln>
            <a:solidFill>
              <a:schemeClr val="accent6">
                <a:lumMod val="50000"/>
              </a:schemeClr>
            </a:solidFill>
          </a:ln>
        </p:spPr>
        <p:txBody>
          <a:bodyPr wrap="square">
            <a:spAutoFit/>
          </a:bodyPr>
          <a:lstStyle/>
          <a:p>
            <a:r>
              <a:rPr lang="ja-JP" altLang="en-US" sz="1100" dirty="0">
                <a:latin typeface="Meiryo UI" panose="020B0604030504040204" pitchFamily="50" charset="-128"/>
                <a:ea typeface="Meiryo UI" panose="020B0604030504040204" pitchFamily="50" charset="-128"/>
                <a:cs typeface="Meiryo UI" panose="020B0604030504040204" pitchFamily="50" charset="-128"/>
              </a:rPr>
              <a:t>データ収集</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分野毎基盤</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43" name="グループ化 142">
            <a:extLst>
              <a:ext uri="{FF2B5EF4-FFF2-40B4-BE49-F238E27FC236}">
                <a16:creationId xmlns:a16="http://schemas.microsoft.com/office/drawing/2014/main" id="{9A267F13-7308-4B32-8158-62833994D3AC}"/>
              </a:ext>
            </a:extLst>
          </p:cNvPr>
          <p:cNvGrpSpPr/>
          <p:nvPr/>
        </p:nvGrpSpPr>
        <p:grpSpPr>
          <a:xfrm>
            <a:off x="10899709" y="5467316"/>
            <a:ext cx="772185" cy="603600"/>
            <a:chOff x="-87560" y="1510311"/>
            <a:chExt cx="2635603" cy="2408322"/>
          </a:xfrm>
        </p:grpSpPr>
        <p:pic>
          <p:nvPicPr>
            <p:cNvPr id="144" name="Picture 2" descr="「電車　イラスト」の画像検索結果">
              <a:extLst>
                <a:ext uri="{FF2B5EF4-FFF2-40B4-BE49-F238E27FC236}">
                  <a16:creationId xmlns:a16="http://schemas.microsoft.com/office/drawing/2014/main" id="{EA49FD7A-EDA4-4E5A-B91F-4FC4C27D2F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関連画像">
              <a:extLst>
                <a:ext uri="{FF2B5EF4-FFF2-40B4-BE49-F238E27FC236}">
                  <a16:creationId xmlns:a16="http://schemas.microsoft.com/office/drawing/2014/main" id="{DA1DFF9A-37AC-415C-A53E-14CF7131BC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6" descr="「TAXIイラスト」の画像検索結果">
              <a:extLst>
                <a:ext uri="{FF2B5EF4-FFF2-40B4-BE49-F238E27FC236}">
                  <a16:creationId xmlns:a16="http://schemas.microsoft.com/office/drawing/2014/main" id="{41AF4AF5-B9DC-4F9C-A7BE-8CD295AE09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6" descr="「徒歩　イラスト」の画像検索結果">
              <a:extLst>
                <a:ext uri="{FF2B5EF4-FFF2-40B4-BE49-F238E27FC236}">
                  <a16:creationId xmlns:a16="http://schemas.microsoft.com/office/drawing/2014/main" id="{0F448513-6A56-4399-B679-F0D66D9600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48" name="右矢印 262">
            <a:extLst>
              <a:ext uri="{FF2B5EF4-FFF2-40B4-BE49-F238E27FC236}">
                <a16:creationId xmlns:a16="http://schemas.microsoft.com/office/drawing/2014/main" id="{39981727-F4C0-4502-8A71-5EE0DE456A5F}"/>
              </a:ext>
            </a:extLst>
          </p:cNvPr>
          <p:cNvSpPr/>
          <p:nvPr/>
        </p:nvSpPr>
        <p:spPr bwMode="auto">
          <a:xfrm flipH="1">
            <a:off x="1224206" y="5762198"/>
            <a:ext cx="620809" cy="298800"/>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9" name="正方形/長方形 148">
            <a:extLst>
              <a:ext uri="{FF2B5EF4-FFF2-40B4-BE49-F238E27FC236}">
                <a16:creationId xmlns:a16="http://schemas.microsoft.com/office/drawing/2014/main" id="{5E555B21-39E6-41A6-A246-CC8326FEE7D5}"/>
              </a:ext>
            </a:extLst>
          </p:cNvPr>
          <p:cNvSpPr/>
          <p:nvPr/>
        </p:nvSpPr>
        <p:spPr>
          <a:xfrm>
            <a:off x="256756" y="4960818"/>
            <a:ext cx="870751" cy="577081"/>
          </a:xfrm>
          <a:prstGeom prst="rect">
            <a:avLst/>
          </a:prstGeom>
          <a:solidFill>
            <a:schemeClr val="accent4">
              <a:lumMod val="20000"/>
              <a:lumOff val="80000"/>
            </a:schemeClr>
          </a:solidFill>
          <a:ln>
            <a:solidFill>
              <a:schemeClr val="tx1"/>
            </a:solidFill>
          </a:ln>
        </p:spPr>
        <p:txBody>
          <a:bodyPr wrap="none">
            <a:spAutoFit/>
          </a:bodyPr>
          <a:lstStyle/>
          <a:p>
            <a:r>
              <a:rPr lang="en-US" altLang="ja-JP" sz="1050" dirty="0">
                <a:latin typeface="Meiryo UI" panose="020B0604030504040204" pitchFamily="50" charset="-128"/>
                <a:ea typeface="Meiryo UI" panose="020B0604030504040204" pitchFamily="50" charset="-128"/>
                <a:cs typeface="Meiryo UI" panose="020B0604030504040204" pitchFamily="50" charset="-128"/>
              </a:rPr>
              <a:t>Society5.0</a:t>
            </a: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利用ユーザ</a:t>
            </a:r>
          </a:p>
        </p:txBody>
      </p:sp>
      <p:grpSp>
        <p:nvGrpSpPr>
          <p:cNvPr id="150" name="グループ化 149">
            <a:extLst>
              <a:ext uri="{FF2B5EF4-FFF2-40B4-BE49-F238E27FC236}">
                <a16:creationId xmlns:a16="http://schemas.microsoft.com/office/drawing/2014/main" id="{08A65CB8-7DFE-488F-8498-A191A5968F2C}"/>
              </a:ext>
            </a:extLst>
          </p:cNvPr>
          <p:cNvGrpSpPr>
            <a:grpSpLocks noChangeAspect="1"/>
          </p:cNvGrpSpPr>
          <p:nvPr/>
        </p:nvGrpSpPr>
        <p:grpSpPr>
          <a:xfrm flipH="1">
            <a:off x="824699" y="3446803"/>
            <a:ext cx="671444" cy="365606"/>
            <a:chOff x="10041164" y="-1374776"/>
            <a:chExt cx="15093951" cy="9607552"/>
          </a:xfrm>
          <a:solidFill>
            <a:schemeClr val="tx1"/>
          </a:solidFill>
        </p:grpSpPr>
        <p:sp>
          <p:nvSpPr>
            <p:cNvPr id="151" name="Oval 6">
              <a:extLst>
                <a:ext uri="{FF2B5EF4-FFF2-40B4-BE49-F238E27FC236}">
                  <a16:creationId xmlns:a16="http://schemas.microsoft.com/office/drawing/2014/main" id="{6EC7B554-FCE4-4EDF-AB37-F818A66102A6}"/>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52" name="Freeform 7">
              <a:extLst>
                <a:ext uri="{FF2B5EF4-FFF2-40B4-BE49-F238E27FC236}">
                  <a16:creationId xmlns:a16="http://schemas.microsoft.com/office/drawing/2014/main" id="{3E75EABA-5EDF-43F8-8788-C41DE6D99E46}"/>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53" name="正方形/長方形 152">
            <a:extLst>
              <a:ext uri="{FF2B5EF4-FFF2-40B4-BE49-F238E27FC236}">
                <a16:creationId xmlns:a16="http://schemas.microsoft.com/office/drawing/2014/main" id="{C425E7C8-9A60-4F6F-9D5F-140C1A3911AC}"/>
              </a:ext>
            </a:extLst>
          </p:cNvPr>
          <p:cNvSpPr/>
          <p:nvPr/>
        </p:nvSpPr>
        <p:spPr>
          <a:xfrm>
            <a:off x="282206" y="2682761"/>
            <a:ext cx="962123" cy="739048"/>
          </a:xfrm>
          <a:prstGeom prst="rect">
            <a:avLst/>
          </a:prstGeom>
        </p:spPr>
        <p:txBody>
          <a:bodyPr wrap="none">
            <a:spAutoFit/>
          </a:bodyPr>
          <a:lstStyle/>
          <a:p>
            <a:r>
              <a:rPr lang="ja-JP" altLang="en-US" sz="1401" dirty="0">
                <a:latin typeface="Meiryo UI" panose="020B0604030504040204" pitchFamily="50" charset="-128"/>
                <a:ea typeface="Meiryo UI" panose="020B0604030504040204" pitchFamily="50" charset="-128"/>
                <a:cs typeface="Meiryo UI" panose="020B0604030504040204" pitchFamily="50" charset="-128"/>
              </a:rPr>
              <a:t>データ利用</a:t>
            </a:r>
            <a:endParaRPr lang="en-US" altLang="ja-JP" sz="140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40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dirty="0">
                <a:latin typeface="Meiryo UI" panose="020B0604030504040204" pitchFamily="50" charset="-128"/>
                <a:ea typeface="Meiryo UI" panose="020B0604030504040204" pitchFamily="50" charset="-128"/>
                <a:cs typeface="Meiryo UI" panose="020B0604030504040204" pitchFamily="50" charset="-128"/>
              </a:rPr>
              <a:t>企画者</a:t>
            </a:r>
          </a:p>
        </p:txBody>
      </p:sp>
      <p:grpSp>
        <p:nvGrpSpPr>
          <p:cNvPr id="154" name="グループ化 153">
            <a:extLst>
              <a:ext uri="{FF2B5EF4-FFF2-40B4-BE49-F238E27FC236}">
                <a16:creationId xmlns:a16="http://schemas.microsoft.com/office/drawing/2014/main" id="{069440BA-6468-4245-8529-9CE95D4CB5C2}"/>
              </a:ext>
            </a:extLst>
          </p:cNvPr>
          <p:cNvGrpSpPr>
            <a:grpSpLocks noChangeAspect="1"/>
          </p:cNvGrpSpPr>
          <p:nvPr/>
        </p:nvGrpSpPr>
        <p:grpSpPr>
          <a:xfrm>
            <a:off x="10660570" y="3382513"/>
            <a:ext cx="642185" cy="384206"/>
            <a:chOff x="10206038" y="4416425"/>
            <a:chExt cx="16386186" cy="9577388"/>
          </a:xfrm>
          <a:solidFill>
            <a:schemeClr val="tx1"/>
          </a:solidFill>
        </p:grpSpPr>
        <p:sp>
          <p:nvSpPr>
            <p:cNvPr id="155" name="Freeform 56">
              <a:extLst>
                <a:ext uri="{FF2B5EF4-FFF2-40B4-BE49-F238E27FC236}">
                  <a16:creationId xmlns:a16="http://schemas.microsoft.com/office/drawing/2014/main" id="{301A9D4F-5078-4D4E-B8D4-7139B77BD914}"/>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56" name="Oval 57">
              <a:extLst>
                <a:ext uri="{FF2B5EF4-FFF2-40B4-BE49-F238E27FC236}">
                  <a16:creationId xmlns:a16="http://schemas.microsoft.com/office/drawing/2014/main" id="{B53BF548-E6A6-4A58-9120-158A21B35E36}"/>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Freeform 58">
              <a:extLst>
                <a:ext uri="{FF2B5EF4-FFF2-40B4-BE49-F238E27FC236}">
                  <a16:creationId xmlns:a16="http://schemas.microsoft.com/office/drawing/2014/main" id="{68425923-2C42-4ABA-A175-6749F188F828}"/>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58" name="正方形/長方形 157">
            <a:extLst>
              <a:ext uri="{FF2B5EF4-FFF2-40B4-BE49-F238E27FC236}">
                <a16:creationId xmlns:a16="http://schemas.microsoft.com/office/drawing/2014/main" id="{6A375DFD-63CC-49A7-AA6F-423BC65B896C}"/>
              </a:ext>
            </a:extLst>
          </p:cNvPr>
          <p:cNvSpPr/>
          <p:nvPr/>
        </p:nvSpPr>
        <p:spPr>
          <a:xfrm>
            <a:off x="10661904" y="3948439"/>
            <a:ext cx="1500732" cy="307905"/>
          </a:xfrm>
          <a:prstGeom prst="rect">
            <a:avLst/>
          </a:prstGeom>
        </p:spPr>
        <p:txBody>
          <a:bodyPr wrap="none">
            <a:spAutoFit/>
          </a:bodyPr>
          <a:lstStyle/>
          <a:p>
            <a:r>
              <a:rPr lang="ja-JP" altLang="en-US" sz="1401" dirty="0">
                <a:latin typeface="Meiryo UI" panose="020B0604030504040204" pitchFamily="50" charset="-128"/>
                <a:ea typeface="Meiryo UI" panose="020B0604030504040204" pitchFamily="50" charset="-128"/>
                <a:cs typeface="Meiryo UI" panose="020B0604030504040204" pitchFamily="50" charset="-128"/>
              </a:rPr>
              <a:t>データ提供準備者</a:t>
            </a:r>
          </a:p>
        </p:txBody>
      </p:sp>
      <p:sp>
        <p:nvSpPr>
          <p:cNvPr id="159" name="正方形/長方形 158">
            <a:extLst>
              <a:ext uri="{FF2B5EF4-FFF2-40B4-BE49-F238E27FC236}">
                <a16:creationId xmlns:a16="http://schemas.microsoft.com/office/drawing/2014/main" id="{768E14F1-B93E-4EB3-B775-00750AA58716}"/>
              </a:ext>
            </a:extLst>
          </p:cNvPr>
          <p:cNvSpPr/>
          <p:nvPr/>
        </p:nvSpPr>
        <p:spPr>
          <a:xfrm>
            <a:off x="1939488" y="5191632"/>
            <a:ext cx="1349329" cy="471991"/>
          </a:xfrm>
          <a:prstGeom prst="rect">
            <a:avLst/>
          </a:prstGeom>
          <a:solidFill>
            <a:schemeClr val="bg1"/>
          </a:solidFill>
          <a:ln>
            <a:solidFill>
              <a:schemeClr val="accent1"/>
            </a:solidFill>
          </a:ln>
        </p:spPr>
        <p:txBody>
          <a:bodyPr wrap="none">
            <a:no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データ取得</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データ加工分析</a:t>
            </a:r>
          </a:p>
        </p:txBody>
      </p:sp>
      <p:sp>
        <p:nvSpPr>
          <p:cNvPr id="160" name="正方形/長方形 159">
            <a:extLst>
              <a:ext uri="{FF2B5EF4-FFF2-40B4-BE49-F238E27FC236}">
                <a16:creationId xmlns:a16="http://schemas.microsoft.com/office/drawing/2014/main" id="{1CCEDF4F-4C8B-4FCF-AFBD-EA6D9594CD31}"/>
              </a:ext>
            </a:extLst>
          </p:cNvPr>
          <p:cNvSpPr/>
          <p:nvPr/>
        </p:nvSpPr>
        <p:spPr>
          <a:xfrm>
            <a:off x="1925432" y="3045820"/>
            <a:ext cx="1353977" cy="269690"/>
          </a:xfrm>
          <a:prstGeom prst="rect">
            <a:avLst/>
          </a:prstGeom>
          <a:solidFill>
            <a:schemeClr val="bg1"/>
          </a:solidFill>
          <a:ln>
            <a:solidFill>
              <a:schemeClr val="accent1"/>
            </a:solidFill>
          </a:ln>
        </p:spPr>
        <p:txBody>
          <a:bodyPr wrap="none">
            <a:no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データ利用企画</a:t>
            </a:r>
          </a:p>
        </p:txBody>
      </p:sp>
      <p:sp>
        <p:nvSpPr>
          <p:cNvPr id="161" name="正方形/長方形 160">
            <a:extLst>
              <a:ext uri="{FF2B5EF4-FFF2-40B4-BE49-F238E27FC236}">
                <a16:creationId xmlns:a16="http://schemas.microsoft.com/office/drawing/2014/main" id="{C1BB7054-E3BA-49F0-BF68-EB00B96DCB43}"/>
              </a:ext>
            </a:extLst>
          </p:cNvPr>
          <p:cNvSpPr/>
          <p:nvPr/>
        </p:nvSpPr>
        <p:spPr>
          <a:xfrm>
            <a:off x="4308393" y="5241186"/>
            <a:ext cx="3181952" cy="307905"/>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401" dirty="0">
                <a:latin typeface="Meiryo UI" panose="020B0604030504040204" pitchFamily="50" charset="-128"/>
                <a:ea typeface="Meiryo UI" panose="020B0604030504040204" pitchFamily="50" charset="-128"/>
                <a:cs typeface="Meiryo UI" panose="020B0604030504040204" pitchFamily="50" charset="-128"/>
              </a:rPr>
              <a:t>④データ交換</a:t>
            </a:r>
            <a:endParaRPr lang="en-US" altLang="ja-JP" sz="140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62" name="グループ化 161">
            <a:extLst>
              <a:ext uri="{FF2B5EF4-FFF2-40B4-BE49-F238E27FC236}">
                <a16:creationId xmlns:a16="http://schemas.microsoft.com/office/drawing/2014/main" id="{DFB8EA7C-3B2B-4A5E-8932-E732B524762C}"/>
              </a:ext>
            </a:extLst>
          </p:cNvPr>
          <p:cNvGrpSpPr/>
          <p:nvPr/>
        </p:nvGrpSpPr>
        <p:grpSpPr>
          <a:xfrm>
            <a:off x="311212" y="5640159"/>
            <a:ext cx="772185" cy="603600"/>
            <a:chOff x="-87560" y="1510311"/>
            <a:chExt cx="2635603" cy="2408322"/>
          </a:xfrm>
        </p:grpSpPr>
        <p:pic>
          <p:nvPicPr>
            <p:cNvPr id="163" name="Picture 2" descr="「電車　イラスト」の画像検索結果">
              <a:extLst>
                <a:ext uri="{FF2B5EF4-FFF2-40B4-BE49-F238E27FC236}">
                  <a16:creationId xmlns:a16="http://schemas.microsoft.com/office/drawing/2014/main" id="{D293D38C-8EE7-4850-AB17-F0E442DD1E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0" y="1510311"/>
              <a:ext cx="1543074" cy="1543074"/>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4" descr="関連画像">
              <a:extLst>
                <a:ext uri="{FF2B5EF4-FFF2-40B4-BE49-F238E27FC236}">
                  <a16:creationId xmlns:a16="http://schemas.microsoft.com/office/drawing/2014/main" id="{91486BEA-7121-4340-BDA0-FEB7E634B1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787" y="1681751"/>
              <a:ext cx="1306256" cy="130625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6" descr="「TAXIイラスト」の画像検索結果">
              <a:extLst>
                <a:ext uri="{FF2B5EF4-FFF2-40B4-BE49-F238E27FC236}">
                  <a16:creationId xmlns:a16="http://schemas.microsoft.com/office/drawing/2014/main" id="{D648056A-868F-42E4-919B-9601B9A8FF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60" y="2813906"/>
              <a:ext cx="1104727" cy="1104727"/>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 descr="「徒歩　イラスト」の画像検索結果">
              <a:extLst>
                <a:ext uri="{FF2B5EF4-FFF2-40B4-BE49-F238E27FC236}">
                  <a16:creationId xmlns:a16="http://schemas.microsoft.com/office/drawing/2014/main" id="{FB2C904F-E972-4832-BC4A-CBEBD021D1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6407" y="2890612"/>
              <a:ext cx="887855" cy="887855"/>
            </a:xfrm>
            <a:prstGeom prst="rect">
              <a:avLst/>
            </a:prstGeom>
            <a:noFill/>
            <a:extLst>
              <a:ext uri="{909E8E84-426E-40DD-AFC4-6F175D3DCCD1}">
                <a14:hiddenFill xmlns:a14="http://schemas.microsoft.com/office/drawing/2010/main">
                  <a:solidFill>
                    <a:srgbClr val="FFFFFF"/>
                  </a:solidFill>
                </a14:hiddenFill>
              </a:ext>
            </a:extLst>
          </p:spPr>
        </p:pic>
      </p:grpSp>
      <p:sp>
        <p:nvSpPr>
          <p:cNvPr id="167" name="正方形/長方形 166">
            <a:extLst>
              <a:ext uri="{FF2B5EF4-FFF2-40B4-BE49-F238E27FC236}">
                <a16:creationId xmlns:a16="http://schemas.microsoft.com/office/drawing/2014/main" id="{A7E6738B-485D-4708-A9AE-0E6B5FE40890}"/>
              </a:ext>
            </a:extLst>
          </p:cNvPr>
          <p:cNvSpPr/>
          <p:nvPr/>
        </p:nvSpPr>
        <p:spPr>
          <a:xfrm>
            <a:off x="314920" y="3897898"/>
            <a:ext cx="744114" cy="523477"/>
          </a:xfrm>
          <a:prstGeom prst="rect">
            <a:avLst/>
          </a:prstGeom>
        </p:spPr>
        <p:txBody>
          <a:bodyPr wrap="none">
            <a:spAutoFit/>
          </a:bodyPr>
          <a:lstStyle/>
          <a:p>
            <a:r>
              <a:rPr lang="ja-JP" altLang="en-US" sz="1401"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40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dirty="0">
                <a:latin typeface="Meiryo UI" panose="020B0604030504040204" pitchFamily="50" charset="-128"/>
                <a:ea typeface="Meiryo UI" panose="020B0604030504040204" pitchFamily="50" charset="-128"/>
                <a:cs typeface="Meiryo UI" panose="020B0604030504040204" pitchFamily="50" charset="-128"/>
              </a:rPr>
              <a:t>開発者</a:t>
            </a:r>
          </a:p>
        </p:txBody>
      </p:sp>
      <p:sp>
        <p:nvSpPr>
          <p:cNvPr id="168" name="正方形/長方形 167">
            <a:extLst>
              <a:ext uri="{FF2B5EF4-FFF2-40B4-BE49-F238E27FC236}">
                <a16:creationId xmlns:a16="http://schemas.microsoft.com/office/drawing/2014/main" id="{33A62442-CB5F-4D3C-AD60-91888142F73A}"/>
              </a:ext>
            </a:extLst>
          </p:cNvPr>
          <p:cNvSpPr/>
          <p:nvPr/>
        </p:nvSpPr>
        <p:spPr>
          <a:xfrm>
            <a:off x="4317560" y="3060228"/>
            <a:ext cx="3150345" cy="307905"/>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401" dirty="0">
                <a:latin typeface="Meiryo UI" panose="020B0604030504040204" pitchFamily="50" charset="-128"/>
                <a:ea typeface="Meiryo UI" panose="020B0604030504040204" pitchFamily="50" charset="-128"/>
                <a:cs typeface="メイリオ" panose="020B0604030504040204" pitchFamily="50" charset="-128"/>
              </a:rPr>
              <a:t>②データカタログ横断検索</a:t>
            </a:r>
          </a:p>
        </p:txBody>
      </p:sp>
      <p:sp>
        <p:nvSpPr>
          <p:cNvPr id="169" name="正方形/長方形 168">
            <a:extLst>
              <a:ext uri="{FF2B5EF4-FFF2-40B4-BE49-F238E27FC236}">
                <a16:creationId xmlns:a16="http://schemas.microsoft.com/office/drawing/2014/main" id="{F5C8BD85-5A95-4F7F-A2E9-3451065F3382}"/>
              </a:ext>
            </a:extLst>
          </p:cNvPr>
          <p:cNvSpPr/>
          <p:nvPr/>
        </p:nvSpPr>
        <p:spPr>
          <a:xfrm>
            <a:off x="4317560" y="6248388"/>
            <a:ext cx="3186146" cy="307905"/>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401" dirty="0">
                <a:solidFill>
                  <a:srgbClr val="FF0000"/>
                </a:solidFill>
                <a:latin typeface="Meiryo UI" panose="020B0604030504040204" pitchFamily="50" charset="-128"/>
                <a:ea typeface="Meiryo UI" panose="020B0604030504040204" pitchFamily="50" charset="-128"/>
              </a:rPr>
              <a:t>⑨来歴管理</a:t>
            </a:r>
          </a:p>
        </p:txBody>
      </p:sp>
      <p:sp>
        <p:nvSpPr>
          <p:cNvPr id="170" name="正方形/長方形 169">
            <a:extLst>
              <a:ext uri="{FF2B5EF4-FFF2-40B4-BE49-F238E27FC236}">
                <a16:creationId xmlns:a16="http://schemas.microsoft.com/office/drawing/2014/main" id="{B208186E-A901-42BE-BA7C-51F4956ABDD3}"/>
              </a:ext>
            </a:extLst>
          </p:cNvPr>
          <p:cNvSpPr/>
          <p:nvPr/>
        </p:nvSpPr>
        <p:spPr>
          <a:xfrm>
            <a:off x="8629920" y="6273077"/>
            <a:ext cx="1636114" cy="276999"/>
          </a:xfrm>
          <a:prstGeom prst="rect">
            <a:avLst/>
          </a:prstGeom>
          <a:solidFill>
            <a:schemeClr val="bg1"/>
          </a:solidFill>
          <a:ln>
            <a:solidFill>
              <a:schemeClr val="accent1"/>
            </a:solidFill>
          </a:ln>
        </p:spPr>
        <p:txBody>
          <a:bodyPr wrap="square">
            <a:sp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来歴生成</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登録</a:t>
            </a:r>
          </a:p>
        </p:txBody>
      </p:sp>
      <p:sp>
        <p:nvSpPr>
          <p:cNvPr id="171" name="正方形/長方形 170">
            <a:extLst>
              <a:ext uri="{FF2B5EF4-FFF2-40B4-BE49-F238E27FC236}">
                <a16:creationId xmlns:a16="http://schemas.microsoft.com/office/drawing/2014/main" id="{CD3B1843-B85F-4DF7-A2CA-76F6B20751C3}"/>
              </a:ext>
            </a:extLst>
          </p:cNvPr>
          <p:cNvSpPr/>
          <p:nvPr/>
        </p:nvSpPr>
        <p:spPr>
          <a:xfrm>
            <a:off x="1925436" y="6247063"/>
            <a:ext cx="1367551" cy="269690"/>
          </a:xfrm>
          <a:prstGeom prst="rect">
            <a:avLst/>
          </a:prstGeom>
          <a:solidFill>
            <a:schemeClr val="bg1"/>
          </a:solidFill>
          <a:ln>
            <a:solidFill>
              <a:schemeClr val="accent1"/>
            </a:solidFill>
          </a:ln>
        </p:spPr>
        <p:txBody>
          <a:bodyPr wrap="none">
            <a:noAutofit/>
          </a:bodyPr>
          <a:lstStyle/>
          <a:p>
            <a:pPr algn="ctr"/>
            <a:r>
              <a:rPr lang="ja-JP" altLang="en-US" sz="1200" b="1" dirty="0">
                <a:latin typeface="Meiryo UI" panose="020B0604030504040204" pitchFamily="50" charset="-128"/>
                <a:ea typeface="Meiryo UI" panose="020B0604030504040204" pitchFamily="50" charset="-128"/>
              </a:rPr>
              <a:t>来歴確認</a:t>
            </a:r>
          </a:p>
        </p:txBody>
      </p:sp>
      <p:sp>
        <p:nvSpPr>
          <p:cNvPr id="172" name="正方形/長方形 171">
            <a:extLst>
              <a:ext uri="{FF2B5EF4-FFF2-40B4-BE49-F238E27FC236}">
                <a16:creationId xmlns:a16="http://schemas.microsoft.com/office/drawing/2014/main" id="{49A3D0ED-F4CE-4432-8550-D9AA0C4CC02C}"/>
              </a:ext>
            </a:extLst>
          </p:cNvPr>
          <p:cNvSpPr/>
          <p:nvPr/>
        </p:nvSpPr>
        <p:spPr>
          <a:xfrm>
            <a:off x="4345611" y="4584738"/>
            <a:ext cx="3158095" cy="307905"/>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⑦認可</a:t>
            </a:r>
            <a:endParaRPr lang="en-US" altLang="ja-JP"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76" name="グループ化 175">
            <a:extLst>
              <a:ext uri="{FF2B5EF4-FFF2-40B4-BE49-F238E27FC236}">
                <a16:creationId xmlns:a16="http://schemas.microsoft.com/office/drawing/2014/main" id="{B6AA54BD-7914-4F32-B18E-4162039AE396}"/>
              </a:ext>
            </a:extLst>
          </p:cNvPr>
          <p:cNvGrpSpPr/>
          <p:nvPr/>
        </p:nvGrpSpPr>
        <p:grpSpPr>
          <a:xfrm>
            <a:off x="7533717" y="6246678"/>
            <a:ext cx="1119438" cy="296880"/>
            <a:chOff x="3397019" y="3232140"/>
            <a:chExt cx="1128082" cy="333257"/>
          </a:xfrm>
        </p:grpSpPr>
        <p:sp>
          <p:nvSpPr>
            <p:cNvPr id="177" name="右矢印 118">
              <a:extLst>
                <a:ext uri="{FF2B5EF4-FFF2-40B4-BE49-F238E27FC236}">
                  <a16:creationId xmlns:a16="http://schemas.microsoft.com/office/drawing/2014/main" id="{F4683895-03D7-408E-B669-7F6198F8DD40}"/>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8" name="右矢印 119">
              <a:extLst>
                <a:ext uri="{FF2B5EF4-FFF2-40B4-BE49-F238E27FC236}">
                  <a16:creationId xmlns:a16="http://schemas.microsoft.com/office/drawing/2014/main" id="{E13F0F0D-32BE-4E80-93AB-3D1F900FD90C}"/>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83" name="直線コネクタ 182">
            <a:extLst>
              <a:ext uri="{FF2B5EF4-FFF2-40B4-BE49-F238E27FC236}">
                <a16:creationId xmlns:a16="http://schemas.microsoft.com/office/drawing/2014/main" id="{935D0B69-A185-405C-84ED-6AD7F91949DE}"/>
              </a:ext>
            </a:extLst>
          </p:cNvPr>
          <p:cNvCxnSpPr>
            <a:cxnSpLocks/>
          </p:cNvCxnSpPr>
          <p:nvPr/>
        </p:nvCxnSpPr>
        <p:spPr bwMode="auto">
          <a:xfrm>
            <a:off x="227867" y="2274108"/>
            <a:ext cx="3924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184" name="直線コネクタ 183">
            <a:extLst>
              <a:ext uri="{FF2B5EF4-FFF2-40B4-BE49-F238E27FC236}">
                <a16:creationId xmlns:a16="http://schemas.microsoft.com/office/drawing/2014/main" id="{50EE4819-B5BC-4E9C-AE0A-CA53D6964F38}"/>
              </a:ext>
            </a:extLst>
          </p:cNvPr>
          <p:cNvCxnSpPr>
            <a:cxnSpLocks/>
          </p:cNvCxnSpPr>
          <p:nvPr/>
        </p:nvCxnSpPr>
        <p:spPr bwMode="auto">
          <a:xfrm>
            <a:off x="7708518" y="2274108"/>
            <a:ext cx="4306718"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185" name="テキスト ボックス 184">
            <a:extLst>
              <a:ext uri="{FF2B5EF4-FFF2-40B4-BE49-F238E27FC236}">
                <a16:creationId xmlns:a16="http://schemas.microsoft.com/office/drawing/2014/main" id="{099DF26B-E253-43B8-A5CA-1D5D3633B827}"/>
              </a:ext>
            </a:extLst>
          </p:cNvPr>
          <p:cNvSpPr txBox="1"/>
          <p:nvPr/>
        </p:nvSpPr>
        <p:spPr>
          <a:xfrm>
            <a:off x="8459284" y="1905589"/>
            <a:ext cx="2649600" cy="369332"/>
          </a:xfrm>
          <a:prstGeom prst="rect">
            <a:avLst/>
          </a:prstGeom>
          <a:noFill/>
          <a:ln>
            <a:noFill/>
          </a:ln>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データ提供者</a:t>
            </a:r>
          </a:p>
        </p:txBody>
      </p:sp>
      <p:sp>
        <p:nvSpPr>
          <p:cNvPr id="186" name="テキスト ボックス 185">
            <a:extLst>
              <a:ext uri="{FF2B5EF4-FFF2-40B4-BE49-F238E27FC236}">
                <a16:creationId xmlns:a16="http://schemas.microsoft.com/office/drawing/2014/main" id="{634B651D-3510-4CFB-93A1-5FDB09686AB6}"/>
              </a:ext>
            </a:extLst>
          </p:cNvPr>
          <p:cNvSpPr txBox="1"/>
          <p:nvPr/>
        </p:nvSpPr>
        <p:spPr>
          <a:xfrm>
            <a:off x="622897" y="1907540"/>
            <a:ext cx="2650138" cy="369332"/>
          </a:xfrm>
          <a:prstGeom prst="rect">
            <a:avLst/>
          </a:prstGeom>
          <a:noFill/>
          <a:ln>
            <a:noFill/>
          </a:ln>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データ利用者</a:t>
            </a:r>
          </a:p>
        </p:txBody>
      </p:sp>
      <p:grpSp>
        <p:nvGrpSpPr>
          <p:cNvPr id="187" name="グループ化 186">
            <a:extLst>
              <a:ext uri="{FF2B5EF4-FFF2-40B4-BE49-F238E27FC236}">
                <a16:creationId xmlns:a16="http://schemas.microsoft.com/office/drawing/2014/main" id="{C96B930D-5F0C-4268-A1F4-4F698E87D2F6}"/>
              </a:ext>
            </a:extLst>
          </p:cNvPr>
          <p:cNvGrpSpPr>
            <a:grpSpLocks noChangeAspect="1"/>
          </p:cNvGrpSpPr>
          <p:nvPr/>
        </p:nvGrpSpPr>
        <p:grpSpPr>
          <a:xfrm flipH="1">
            <a:off x="815052" y="4446492"/>
            <a:ext cx="671444" cy="365606"/>
            <a:chOff x="10041164" y="-1374776"/>
            <a:chExt cx="15093951" cy="9607552"/>
          </a:xfrm>
          <a:solidFill>
            <a:schemeClr val="tx1"/>
          </a:solidFill>
        </p:grpSpPr>
        <p:sp>
          <p:nvSpPr>
            <p:cNvPr id="188" name="Oval 6">
              <a:extLst>
                <a:ext uri="{FF2B5EF4-FFF2-40B4-BE49-F238E27FC236}">
                  <a16:creationId xmlns:a16="http://schemas.microsoft.com/office/drawing/2014/main" id="{2AD220D4-BD8C-4E3E-827D-7BB196D137E9}"/>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Freeform 7">
              <a:extLst>
                <a:ext uri="{FF2B5EF4-FFF2-40B4-BE49-F238E27FC236}">
                  <a16:creationId xmlns:a16="http://schemas.microsoft.com/office/drawing/2014/main" id="{7E013342-845D-438F-82F7-2F7170446E0C}"/>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0" name="正方形/長方形 189">
            <a:extLst>
              <a:ext uri="{FF2B5EF4-FFF2-40B4-BE49-F238E27FC236}">
                <a16:creationId xmlns:a16="http://schemas.microsoft.com/office/drawing/2014/main" id="{802C28EF-E972-404F-A7FE-E37CB901DD57}"/>
              </a:ext>
            </a:extLst>
          </p:cNvPr>
          <p:cNvSpPr/>
          <p:nvPr/>
        </p:nvSpPr>
        <p:spPr>
          <a:xfrm>
            <a:off x="996254" y="6022002"/>
            <a:ext cx="744114" cy="523477"/>
          </a:xfrm>
          <a:prstGeom prst="rect">
            <a:avLst/>
          </a:prstGeom>
        </p:spPr>
        <p:txBody>
          <a:bodyPr wrap="none">
            <a:spAutoFit/>
          </a:bodyPr>
          <a:lstStyle/>
          <a:p>
            <a:r>
              <a:rPr lang="ja-JP" altLang="en-US" sz="1401" dirty="0">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40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dirty="0">
                <a:latin typeface="Meiryo UI" panose="020B0604030504040204" pitchFamily="50" charset="-128"/>
                <a:ea typeface="Meiryo UI" panose="020B0604030504040204" pitchFamily="50" charset="-128"/>
                <a:cs typeface="Meiryo UI" panose="020B0604030504040204" pitchFamily="50" charset="-128"/>
              </a:rPr>
              <a:t>提供</a:t>
            </a:r>
          </a:p>
        </p:txBody>
      </p:sp>
      <p:sp>
        <p:nvSpPr>
          <p:cNvPr id="191" name="正方形/長方形 190">
            <a:extLst>
              <a:ext uri="{FF2B5EF4-FFF2-40B4-BE49-F238E27FC236}">
                <a16:creationId xmlns:a16="http://schemas.microsoft.com/office/drawing/2014/main" id="{62E47493-5EC7-4DDE-849D-5D074A43DC46}"/>
              </a:ext>
            </a:extLst>
          </p:cNvPr>
          <p:cNvSpPr/>
          <p:nvPr/>
        </p:nvSpPr>
        <p:spPr>
          <a:xfrm>
            <a:off x="10773173" y="5150434"/>
            <a:ext cx="1192955" cy="261610"/>
          </a:xfrm>
          <a:prstGeom prst="rect">
            <a:avLst/>
          </a:prstGeom>
          <a:solidFill>
            <a:schemeClr val="accent4">
              <a:lumMod val="20000"/>
              <a:lumOff val="80000"/>
            </a:schemeClr>
          </a:solidFill>
          <a:ln>
            <a:solidFill>
              <a:schemeClr val="accent6">
                <a:lumMod val="50000"/>
              </a:schemeClr>
            </a:solidFill>
          </a:ln>
        </p:spPr>
        <p:txBody>
          <a:bodyPr wrap="none">
            <a:spAutoFit/>
          </a:bodyPr>
          <a:lstStyle/>
          <a:p>
            <a:r>
              <a:rPr lang="ja-JP" altLang="en-US" sz="1100" dirty="0">
                <a:latin typeface="Meiryo UI" panose="020B0604030504040204" pitchFamily="50" charset="-128"/>
                <a:ea typeface="Meiryo UI" panose="020B0604030504040204" pitchFamily="50" charset="-128"/>
                <a:cs typeface="Meiryo UI" panose="020B0604030504040204" pitchFamily="50" charset="-128"/>
              </a:rPr>
              <a:t>企業の業務データ</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2" name="正方形/長方形 191">
            <a:extLst>
              <a:ext uri="{FF2B5EF4-FFF2-40B4-BE49-F238E27FC236}">
                <a16:creationId xmlns:a16="http://schemas.microsoft.com/office/drawing/2014/main" id="{608F81B5-EC2C-4606-863F-ADC3685283DB}"/>
              </a:ext>
            </a:extLst>
          </p:cNvPr>
          <p:cNvSpPr/>
          <p:nvPr/>
        </p:nvSpPr>
        <p:spPr>
          <a:xfrm>
            <a:off x="10773173" y="4860658"/>
            <a:ext cx="1192955" cy="261610"/>
          </a:xfrm>
          <a:prstGeom prst="rect">
            <a:avLst/>
          </a:prstGeom>
          <a:solidFill>
            <a:schemeClr val="accent4">
              <a:lumMod val="20000"/>
              <a:lumOff val="80000"/>
            </a:schemeClr>
          </a:solidFill>
          <a:ln>
            <a:solidFill>
              <a:schemeClr val="accent6">
                <a:lumMod val="50000"/>
              </a:schemeClr>
            </a:solidFill>
          </a:ln>
        </p:spPr>
        <p:txBody>
          <a:bodyPr wrap="square">
            <a:spAutoFit/>
          </a:bodyPr>
          <a:lstStyle/>
          <a:p>
            <a:r>
              <a:rPr lang="ja-JP" altLang="en-US" sz="1100" dirty="0">
                <a:latin typeface="Meiryo UI" panose="020B0604030504040204" pitchFamily="50" charset="-128"/>
                <a:ea typeface="Meiryo UI" panose="020B0604030504040204" pitchFamily="50" charset="-128"/>
                <a:cs typeface="Meiryo UI" panose="020B0604030504040204" pitchFamily="50" charset="-128"/>
              </a:rPr>
              <a:t>オープンデータ</a:t>
            </a:r>
          </a:p>
        </p:txBody>
      </p:sp>
      <p:grpSp>
        <p:nvGrpSpPr>
          <p:cNvPr id="193" name="グループ化 192">
            <a:extLst>
              <a:ext uri="{FF2B5EF4-FFF2-40B4-BE49-F238E27FC236}">
                <a16:creationId xmlns:a16="http://schemas.microsoft.com/office/drawing/2014/main" id="{2975F8D6-269A-4B73-9564-B5792F797741}"/>
              </a:ext>
            </a:extLst>
          </p:cNvPr>
          <p:cNvGrpSpPr>
            <a:grpSpLocks noChangeAspect="1"/>
          </p:cNvGrpSpPr>
          <p:nvPr/>
        </p:nvGrpSpPr>
        <p:grpSpPr>
          <a:xfrm>
            <a:off x="10638500" y="4365344"/>
            <a:ext cx="642185" cy="384206"/>
            <a:chOff x="10206038" y="4416425"/>
            <a:chExt cx="16386186" cy="9577388"/>
          </a:xfrm>
          <a:solidFill>
            <a:schemeClr val="tx1"/>
          </a:solidFill>
        </p:grpSpPr>
        <p:sp>
          <p:nvSpPr>
            <p:cNvPr id="194" name="Freeform 56">
              <a:extLst>
                <a:ext uri="{FF2B5EF4-FFF2-40B4-BE49-F238E27FC236}">
                  <a16:creationId xmlns:a16="http://schemas.microsoft.com/office/drawing/2014/main" id="{A6165C19-F213-4CBD-885B-E1BA9A0C7FE7}"/>
                </a:ext>
              </a:extLst>
            </p:cNvPr>
            <p:cNvSpPr>
              <a:spLocks noEditPoints="1"/>
            </p:cNvSpPr>
            <p:nvPr/>
          </p:nvSpPr>
          <p:spPr bwMode="auto">
            <a:xfrm>
              <a:off x="10561630" y="6857994"/>
              <a:ext cx="16030594" cy="7135819"/>
            </a:xfrm>
            <a:custGeom>
              <a:avLst/>
              <a:gdLst/>
              <a:ahLst/>
              <a:cxnLst>
                <a:cxn ang="0">
                  <a:pos x="4077" y="0"/>
                </a:cxn>
                <a:cxn ang="0">
                  <a:pos x="3679" y="0"/>
                </a:cxn>
                <a:cxn ang="0">
                  <a:pos x="3505" y="139"/>
                </a:cxn>
                <a:cxn ang="0">
                  <a:pos x="3360" y="788"/>
                </a:cxn>
                <a:cxn ang="0">
                  <a:pos x="2877" y="335"/>
                </a:cxn>
                <a:cxn ang="0">
                  <a:pos x="2703" y="335"/>
                </a:cxn>
                <a:cxn ang="0">
                  <a:pos x="2313" y="533"/>
                </a:cxn>
                <a:cxn ang="0">
                  <a:pos x="1739" y="1257"/>
                </a:cxn>
                <a:cxn ang="0">
                  <a:pos x="1608" y="1257"/>
                </a:cxn>
                <a:cxn ang="0">
                  <a:pos x="1501" y="1085"/>
                </a:cxn>
                <a:cxn ang="0">
                  <a:pos x="1459" y="1062"/>
                </a:cxn>
                <a:cxn ang="0">
                  <a:pos x="52" y="1062"/>
                </a:cxn>
                <a:cxn ang="0">
                  <a:pos x="9" y="1087"/>
                </a:cxn>
                <a:cxn ang="0">
                  <a:pos x="10" y="1138"/>
                </a:cxn>
                <a:cxn ang="0">
                  <a:pos x="187" y="1424"/>
                </a:cxn>
                <a:cxn ang="0">
                  <a:pos x="230" y="1447"/>
                </a:cxn>
                <a:cxn ang="0">
                  <a:pos x="724" y="1447"/>
                </a:cxn>
                <a:cxn ang="0">
                  <a:pos x="904" y="1630"/>
                </a:cxn>
                <a:cxn ang="0">
                  <a:pos x="1740" y="1677"/>
                </a:cxn>
                <a:cxn ang="0">
                  <a:pos x="2024" y="1565"/>
                </a:cxn>
                <a:cxn ang="0">
                  <a:pos x="2218" y="1363"/>
                </a:cxn>
                <a:cxn ang="0">
                  <a:pos x="2218" y="1903"/>
                </a:cxn>
                <a:cxn ang="0">
                  <a:pos x="3111" y="1903"/>
                </a:cxn>
                <a:cxn ang="0">
                  <a:pos x="3111" y="1903"/>
                </a:cxn>
                <a:cxn ang="0">
                  <a:pos x="3874" y="1903"/>
                </a:cxn>
                <a:cxn ang="0">
                  <a:pos x="4250" y="216"/>
                </a:cxn>
                <a:cxn ang="0">
                  <a:pos x="4077" y="0"/>
                </a:cxn>
                <a:cxn ang="0">
                  <a:pos x="142" y="1162"/>
                </a:cxn>
                <a:cxn ang="0">
                  <a:pos x="1431" y="1162"/>
                </a:cxn>
                <a:cxn ang="0">
                  <a:pos x="1491" y="1257"/>
                </a:cxn>
                <a:cxn ang="0">
                  <a:pos x="917" y="1257"/>
                </a:cxn>
                <a:cxn ang="0">
                  <a:pos x="751" y="1347"/>
                </a:cxn>
                <a:cxn ang="0">
                  <a:pos x="258" y="1347"/>
                </a:cxn>
                <a:cxn ang="0">
                  <a:pos x="142" y="1162"/>
                </a:cxn>
              </a:cxnLst>
              <a:rect l="0" t="0" r="r" b="b"/>
              <a:pathLst>
                <a:path w="4275" h="1903">
                  <a:moveTo>
                    <a:pt x="4077" y="0"/>
                  </a:moveTo>
                  <a:cubicBezTo>
                    <a:pt x="3679" y="0"/>
                    <a:pt x="3679" y="0"/>
                    <a:pt x="3679" y="0"/>
                  </a:cubicBezTo>
                  <a:cubicBezTo>
                    <a:pt x="3596" y="0"/>
                    <a:pt x="3523" y="57"/>
                    <a:pt x="3505" y="139"/>
                  </a:cubicBezTo>
                  <a:cubicBezTo>
                    <a:pt x="3360" y="788"/>
                    <a:pt x="3360" y="788"/>
                    <a:pt x="3360" y="788"/>
                  </a:cubicBezTo>
                  <a:cubicBezTo>
                    <a:pt x="3344" y="536"/>
                    <a:pt x="3134" y="335"/>
                    <a:pt x="2877" y="335"/>
                  </a:cubicBezTo>
                  <a:cubicBezTo>
                    <a:pt x="2703" y="335"/>
                    <a:pt x="2703" y="335"/>
                    <a:pt x="2703" y="335"/>
                  </a:cubicBezTo>
                  <a:cubicBezTo>
                    <a:pt x="2543" y="335"/>
                    <a:pt x="2401" y="413"/>
                    <a:pt x="2313" y="533"/>
                  </a:cubicBezTo>
                  <a:cubicBezTo>
                    <a:pt x="1739" y="1257"/>
                    <a:pt x="1739" y="1257"/>
                    <a:pt x="1739" y="1257"/>
                  </a:cubicBezTo>
                  <a:cubicBezTo>
                    <a:pt x="1608" y="1257"/>
                    <a:pt x="1608" y="1257"/>
                    <a:pt x="1608" y="1257"/>
                  </a:cubicBezTo>
                  <a:cubicBezTo>
                    <a:pt x="1501" y="1085"/>
                    <a:pt x="1501" y="1085"/>
                    <a:pt x="1501" y="1085"/>
                  </a:cubicBezTo>
                  <a:cubicBezTo>
                    <a:pt x="1492" y="1071"/>
                    <a:pt x="1476" y="1062"/>
                    <a:pt x="1459" y="1062"/>
                  </a:cubicBezTo>
                  <a:cubicBezTo>
                    <a:pt x="52" y="1062"/>
                    <a:pt x="52" y="1062"/>
                    <a:pt x="52" y="1062"/>
                  </a:cubicBezTo>
                  <a:cubicBezTo>
                    <a:pt x="34" y="1062"/>
                    <a:pt x="17" y="1072"/>
                    <a:pt x="9" y="1087"/>
                  </a:cubicBezTo>
                  <a:cubicBezTo>
                    <a:pt x="0" y="1103"/>
                    <a:pt x="0" y="1123"/>
                    <a:pt x="10" y="1138"/>
                  </a:cubicBezTo>
                  <a:cubicBezTo>
                    <a:pt x="187" y="1424"/>
                    <a:pt x="187" y="1424"/>
                    <a:pt x="187" y="1424"/>
                  </a:cubicBezTo>
                  <a:cubicBezTo>
                    <a:pt x="196" y="1438"/>
                    <a:pt x="212" y="1447"/>
                    <a:pt x="230" y="1447"/>
                  </a:cubicBezTo>
                  <a:cubicBezTo>
                    <a:pt x="724" y="1447"/>
                    <a:pt x="724" y="1447"/>
                    <a:pt x="724" y="1447"/>
                  </a:cubicBezTo>
                  <a:cubicBezTo>
                    <a:pt x="726" y="1546"/>
                    <a:pt x="804" y="1627"/>
                    <a:pt x="904" y="1630"/>
                  </a:cubicBezTo>
                  <a:cubicBezTo>
                    <a:pt x="1740" y="1677"/>
                    <a:pt x="1740" y="1677"/>
                    <a:pt x="1740" y="1677"/>
                  </a:cubicBezTo>
                  <a:cubicBezTo>
                    <a:pt x="1846" y="1683"/>
                    <a:pt x="1950" y="1642"/>
                    <a:pt x="2024" y="1565"/>
                  </a:cubicBezTo>
                  <a:cubicBezTo>
                    <a:pt x="2218" y="1363"/>
                    <a:pt x="2218" y="1363"/>
                    <a:pt x="2218" y="1363"/>
                  </a:cubicBezTo>
                  <a:cubicBezTo>
                    <a:pt x="2218" y="1903"/>
                    <a:pt x="2218" y="1903"/>
                    <a:pt x="2218" y="1903"/>
                  </a:cubicBezTo>
                  <a:cubicBezTo>
                    <a:pt x="3111" y="1903"/>
                    <a:pt x="3111" y="1903"/>
                    <a:pt x="3111" y="1903"/>
                  </a:cubicBezTo>
                  <a:cubicBezTo>
                    <a:pt x="3111" y="1903"/>
                    <a:pt x="3111" y="1903"/>
                    <a:pt x="3111" y="1903"/>
                  </a:cubicBezTo>
                  <a:cubicBezTo>
                    <a:pt x="3874" y="1903"/>
                    <a:pt x="3874" y="1903"/>
                    <a:pt x="3874" y="1903"/>
                  </a:cubicBezTo>
                  <a:cubicBezTo>
                    <a:pt x="4250" y="216"/>
                    <a:pt x="4250" y="216"/>
                    <a:pt x="4250" y="216"/>
                  </a:cubicBezTo>
                  <a:cubicBezTo>
                    <a:pt x="4275" y="105"/>
                    <a:pt x="4191" y="0"/>
                    <a:pt x="4077" y="0"/>
                  </a:cubicBezTo>
                  <a:close/>
                  <a:moveTo>
                    <a:pt x="142" y="1162"/>
                  </a:moveTo>
                  <a:cubicBezTo>
                    <a:pt x="1431" y="1162"/>
                    <a:pt x="1431" y="1162"/>
                    <a:pt x="1431" y="1162"/>
                  </a:cubicBezTo>
                  <a:cubicBezTo>
                    <a:pt x="1491" y="1257"/>
                    <a:pt x="1491" y="1257"/>
                    <a:pt x="1491" y="1257"/>
                  </a:cubicBezTo>
                  <a:cubicBezTo>
                    <a:pt x="917" y="1257"/>
                    <a:pt x="917" y="1257"/>
                    <a:pt x="917" y="1257"/>
                  </a:cubicBezTo>
                  <a:cubicBezTo>
                    <a:pt x="847" y="1255"/>
                    <a:pt x="785" y="1291"/>
                    <a:pt x="751" y="1347"/>
                  </a:cubicBezTo>
                  <a:cubicBezTo>
                    <a:pt x="258" y="1347"/>
                    <a:pt x="258" y="1347"/>
                    <a:pt x="258" y="1347"/>
                  </a:cubicBezTo>
                  <a:lnTo>
                    <a:pt x="142" y="1162"/>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95" name="Oval 57">
              <a:extLst>
                <a:ext uri="{FF2B5EF4-FFF2-40B4-BE49-F238E27FC236}">
                  <a16:creationId xmlns:a16="http://schemas.microsoft.com/office/drawing/2014/main" id="{A3C69802-119E-457F-8330-204852A07F24}"/>
                </a:ext>
              </a:extLst>
            </p:cNvPr>
            <p:cNvSpPr>
              <a:spLocks noChangeArrowheads="1"/>
            </p:cNvSpPr>
            <p:nvPr/>
          </p:nvSpPr>
          <p:spPr bwMode="auto">
            <a:xfrm>
              <a:off x="19272250" y="4416425"/>
              <a:ext cx="3498850" cy="3498850"/>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Freeform 58">
              <a:extLst>
                <a:ext uri="{FF2B5EF4-FFF2-40B4-BE49-F238E27FC236}">
                  <a16:creationId xmlns:a16="http://schemas.microsoft.com/office/drawing/2014/main" id="{0C938AB0-AE7A-4E1B-AF71-6D5F6179E7AB}"/>
                </a:ext>
              </a:extLst>
            </p:cNvPr>
            <p:cNvSpPr>
              <a:spLocks noEditPoints="1"/>
            </p:cNvSpPr>
            <p:nvPr/>
          </p:nvSpPr>
          <p:spPr bwMode="auto">
            <a:xfrm>
              <a:off x="10206038" y="4716463"/>
              <a:ext cx="6613525" cy="5805488"/>
            </a:xfrm>
            <a:custGeom>
              <a:avLst/>
              <a:gdLst/>
              <a:ahLst/>
              <a:cxnLst>
                <a:cxn ang="0">
                  <a:pos x="752" y="1251"/>
                </a:cxn>
                <a:cxn ang="0">
                  <a:pos x="752" y="1448"/>
                </a:cxn>
                <a:cxn ang="0">
                  <a:pos x="530" y="1448"/>
                </a:cxn>
                <a:cxn ang="0">
                  <a:pos x="480" y="1498"/>
                </a:cxn>
                <a:cxn ang="0">
                  <a:pos x="530" y="1548"/>
                </a:cxn>
                <a:cxn ang="0">
                  <a:pos x="1234" y="1548"/>
                </a:cxn>
                <a:cxn ang="0">
                  <a:pos x="1284" y="1498"/>
                </a:cxn>
                <a:cxn ang="0">
                  <a:pos x="1234" y="1448"/>
                </a:cxn>
                <a:cxn ang="0">
                  <a:pos x="1012" y="1448"/>
                </a:cxn>
                <a:cxn ang="0">
                  <a:pos x="1012" y="1251"/>
                </a:cxn>
                <a:cxn ang="0">
                  <a:pos x="1664" y="1251"/>
                </a:cxn>
                <a:cxn ang="0">
                  <a:pos x="1764" y="1151"/>
                </a:cxn>
                <a:cxn ang="0">
                  <a:pos x="1764" y="100"/>
                </a:cxn>
                <a:cxn ang="0">
                  <a:pos x="1664" y="0"/>
                </a:cxn>
                <a:cxn ang="0">
                  <a:pos x="100" y="0"/>
                </a:cxn>
                <a:cxn ang="0">
                  <a:pos x="0" y="100"/>
                </a:cxn>
                <a:cxn ang="0">
                  <a:pos x="0" y="1151"/>
                </a:cxn>
                <a:cxn ang="0">
                  <a:pos x="100" y="1251"/>
                </a:cxn>
                <a:cxn ang="0">
                  <a:pos x="752" y="1251"/>
                </a:cxn>
                <a:cxn ang="0">
                  <a:pos x="100" y="100"/>
                </a:cxn>
                <a:cxn ang="0">
                  <a:pos x="1664" y="100"/>
                </a:cxn>
                <a:cxn ang="0">
                  <a:pos x="1664" y="1151"/>
                </a:cxn>
                <a:cxn ang="0">
                  <a:pos x="100" y="1151"/>
                </a:cxn>
                <a:cxn ang="0">
                  <a:pos x="100" y="100"/>
                </a:cxn>
              </a:cxnLst>
              <a:rect l="0" t="0" r="r" b="b"/>
              <a:pathLst>
                <a:path w="1764" h="1548">
                  <a:moveTo>
                    <a:pt x="752" y="1251"/>
                  </a:moveTo>
                  <a:cubicBezTo>
                    <a:pt x="752" y="1448"/>
                    <a:pt x="752" y="1448"/>
                    <a:pt x="752" y="1448"/>
                  </a:cubicBezTo>
                  <a:cubicBezTo>
                    <a:pt x="530" y="1448"/>
                    <a:pt x="530" y="1448"/>
                    <a:pt x="530" y="1448"/>
                  </a:cubicBezTo>
                  <a:cubicBezTo>
                    <a:pt x="503" y="1448"/>
                    <a:pt x="480" y="1471"/>
                    <a:pt x="480" y="1498"/>
                  </a:cubicBezTo>
                  <a:cubicBezTo>
                    <a:pt x="480" y="1526"/>
                    <a:pt x="503" y="1548"/>
                    <a:pt x="530" y="1548"/>
                  </a:cubicBezTo>
                  <a:cubicBezTo>
                    <a:pt x="1234" y="1548"/>
                    <a:pt x="1234" y="1548"/>
                    <a:pt x="1234" y="1548"/>
                  </a:cubicBezTo>
                  <a:cubicBezTo>
                    <a:pt x="1261" y="1548"/>
                    <a:pt x="1284" y="1526"/>
                    <a:pt x="1284" y="1498"/>
                  </a:cubicBezTo>
                  <a:cubicBezTo>
                    <a:pt x="1284" y="1471"/>
                    <a:pt x="1261" y="1448"/>
                    <a:pt x="1234" y="1448"/>
                  </a:cubicBezTo>
                  <a:cubicBezTo>
                    <a:pt x="1012" y="1448"/>
                    <a:pt x="1012" y="1448"/>
                    <a:pt x="1012" y="1448"/>
                  </a:cubicBezTo>
                  <a:cubicBezTo>
                    <a:pt x="1012" y="1251"/>
                    <a:pt x="1012" y="1251"/>
                    <a:pt x="1012" y="1251"/>
                  </a:cubicBezTo>
                  <a:cubicBezTo>
                    <a:pt x="1664" y="1251"/>
                    <a:pt x="1664" y="1251"/>
                    <a:pt x="1664" y="1251"/>
                  </a:cubicBezTo>
                  <a:cubicBezTo>
                    <a:pt x="1719" y="1251"/>
                    <a:pt x="1764" y="1206"/>
                    <a:pt x="1764" y="1151"/>
                  </a:cubicBezTo>
                  <a:cubicBezTo>
                    <a:pt x="1764" y="100"/>
                    <a:pt x="1764" y="100"/>
                    <a:pt x="1764" y="100"/>
                  </a:cubicBezTo>
                  <a:cubicBezTo>
                    <a:pt x="1764" y="45"/>
                    <a:pt x="1719" y="0"/>
                    <a:pt x="1664" y="0"/>
                  </a:cubicBezTo>
                  <a:cubicBezTo>
                    <a:pt x="100" y="0"/>
                    <a:pt x="100" y="0"/>
                    <a:pt x="100" y="0"/>
                  </a:cubicBezTo>
                  <a:cubicBezTo>
                    <a:pt x="45" y="0"/>
                    <a:pt x="0" y="45"/>
                    <a:pt x="0" y="100"/>
                  </a:cubicBezTo>
                  <a:cubicBezTo>
                    <a:pt x="0" y="1151"/>
                    <a:pt x="0" y="1151"/>
                    <a:pt x="0" y="1151"/>
                  </a:cubicBezTo>
                  <a:cubicBezTo>
                    <a:pt x="0" y="1206"/>
                    <a:pt x="45" y="1251"/>
                    <a:pt x="100" y="1251"/>
                  </a:cubicBezTo>
                  <a:lnTo>
                    <a:pt x="752" y="1251"/>
                  </a:lnTo>
                  <a:close/>
                  <a:moveTo>
                    <a:pt x="100" y="100"/>
                  </a:moveTo>
                  <a:cubicBezTo>
                    <a:pt x="1664" y="100"/>
                    <a:pt x="1664" y="100"/>
                    <a:pt x="1664" y="100"/>
                  </a:cubicBezTo>
                  <a:cubicBezTo>
                    <a:pt x="1664" y="1151"/>
                    <a:pt x="1664" y="1151"/>
                    <a:pt x="1664" y="1151"/>
                  </a:cubicBezTo>
                  <a:cubicBezTo>
                    <a:pt x="100" y="1151"/>
                    <a:pt x="100" y="1151"/>
                    <a:pt x="100" y="1151"/>
                  </a:cubicBezTo>
                  <a:lnTo>
                    <a:pt x="100" y="100"/>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7" name="正方形/長方形 196">
            <a:extLst>
              <a:ext uri="{FF2B5EF4-FFF2-40B4-BE49-F238E27FC236}">
                <a16:creationId xmlns:a16="http://schemas.microsoft.com/office/drawing/2014/main" id="{A15330BD-54E5-4988-9E00-C28592797BE0}"/>
              </a:ext>
            </a:extLst>
          </p:cNvPr>
          <p:cNvSpPr/>
          <p:nvPr/>
        </p:nvSpPr>
        <p:spPr>
          <a:xfrm>
            <a:off x="10600864" y="2730845"/>
            <a:ext cx="1500732" cy="523477"/>
          </a:xfrm>
          <a:prstGeom prst="rect">
            <a:avLst/>
          </a:prstGeom>
        </p:spPr>
        <p:txBody>
          <a:bodyPr wrap="none">
            <a:spAutoFit/>
          </a:bodyPr>
          <a:lstStyle/>
          <a:p>
            <a:r>
              <a:rPr lang="ja-JP" altLang="en-US" sz="1401" dirty="0">
                <a:latin typeface="Meiryo UI" panose="020B0604030504040204" pitchFamily="50" charset="-128"/>
                <a:ea typeface="Meiryo UI" panose="020B0604030504040204" pitchFamily="50" charset="-128"/>
                <a:cs typeface="Meiryo UI" panose="020B0604030504040204" pitchFamily="50" charset="-128"/>
              </a:rPr>
              <a:t>データ提供企画者</a:t>
            </a:r>
            <a:endParaRPr lang="en-US" altLang="ja-JP" sz="140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401" dirty="0">
                <a:latin typeface="Meiryo UI" panose="020B0604030504040204" pitchFamily="50" charset="-128"/>
                <a:ea typeface="Meiryo UI" panose="020B0604030504040204" pitchFamily="50" charset="-128"/>
                <a:cs typeface="Meiryo UI" panose="020B0604030504040204" pitchFamily="50" charset="-128"/>
              </a:rPr>
              <a:t>データ販売企画者</a:t>
            </a:r>
          </a:p>
        </p:txBody>
      </p:sp>
      <p:sp>
        <p:nvSpPr>
          <p:cNvPr id="201" name="正方形/長方形 200">
            <a:extLst>
              <a:ext uri="{FF2B5EF4-FFF2-40B4-BE49-F238E27FC236}">
                <a16:creationId xmlns:a16="http://schemas.microsoft.com/office/drawing/2014/main" id="{E8D3FD4C-818B-4464-A07A-D4E8F08A0F28}"/>
              </a:ext>
            </a:extLst>
          </p:cNvPr>
          <p:cNvSpPr/>
          <p:nvPr/>
        </p:nvSpPr>
        <p:spPr>
          <a:xfrm>
            <a:off x="4309825" y="5734548"/>
            <a:ext cx="3181952" cy="307905"/>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⑧認可に基づくデータ交換制御</a:t>
            </a:r>
            <a:endParaRPr lang="en-US" altLang="ja-JP"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2" name="テキスト ボックス 201">
            <a:extLst>
              <a:ext uri="{FF2B5EF4-FFF2-40B4-BE49-F238E27FC236}">
                <a16:creationId xmlns:a16="http://schemas.microsoft.com/office/drawing/2014/main" id="{1D4F1D16-8504-4A9B-8FF8-FA535B33FD59}"/>
              </a:ext>
            </a:extLst>
          </p:cNvPr>
          <p:cNvSpPr txBox="1"/>
          <p:nvPr/>
        </p:nvSpPr>
        <p:spPr>
          <a:xfrm>
            <a:off x="4558209" y="3881930"/>
            <a:ext cx="2649600" cy="307905"/>
          </a:xfrm>
          <a:prstGeom prst="rect">
            <a:avLst/>
          </a:prstGeom>
          <a:noFill/>
          <a:ln>
            <a:noFill/>
          </a:ln>
        </p:spPr>
        <p:txBody>
          <a:bodyPr wrap="square" rtlCol="0">
            <a:spAutoFit/>
          </a:bodyPr>
          <a:lstStyle/>
          <a:p>
            <a:pPr algn="ctr"/>
            <a:r>
              <a:rPr lang="ja-JP" altLang="en-US" sz="1401" dirty="0">
                <a:latin typeface="Meiryo UI" panose="020B0604030504040204" pitchFamily="50" charset="-128"/>
                <a:ea typeface="Meiryo UI" panose="020B0604030504040204" pitchFamily="50" charset="-128"/>
              </a:rPr>
              <a:t>データ取引市場連携</a:t>
            </a:r>
          </a:p>
        </p:txBody>
      </p:sp>
      <p:cxnSp>
        <p:nvCxnSpPr>
          <p:cNvPr id="203" name="直線矢印コネクタ 202">
            <a:extLst>
              <a:ext uri="{FF2B5EF4-FFF2-40B4-BE49-F238E27FC236}">
                <a16:creationId xmlns:a16="http://schemas.microsoft.com/office/drawing/2014/main" id="{E42DC531-D1D6-4669-AFAA-0A1936DA22B2}"/>
              </a:ext>
            </a:extLst>
          </p:cNvPr>
          <p:cNvCxnSpPr>
            <a:cxnSpLocks/>
            <a:stCxn id="136" idx="2"/>
            <a:endCxn id="138" idx="0"/>
          </p:cNvCxnSpPr>
          <p:nvPr/>
        </p:nvCxnSpPr>
        <p:spPr>
          <a:xfrm flipH="1">
            <a:off x="9461966" y="4881437"/>
            <a:ext cx="2960" cy="37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F3E818A7-F58E-458D-9509-EE6038993E19}"/>
              </a:ext>
            </a:extLst>
          </p:cNvPr>
          <p:cNvCxnSpPr>
            <a:cxnSpLocks/>
            <a:stCxn id="134" idx="2"/>
          </p:cNvCxnSpPr>
          <p:nvPr/>
        </p:nvCxnSpPr>
        <p:spPr>
          <a:xfrm flipH="1">
            <a:off x="9452010" y="3691021"/>
            <a:ext cx="2959" cy="551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a:extLst>
              <a:ext uri="{FF2B5EF4-FFF2-40B4-BE49-F238E27FC236}">
                <a16:creationId xmlns:a16="http://schemas.microsoft.com/office/drawing/2014/main" id="{08B79BB7-889E-4032-A82B-C8E0C6DC5D22}"/>
              </a:ext>
            </a:extLst>
          </p:cNvPr>
          <p:cNvCxnSpPr>
            <a:cxnSpLocks/>
          </p:cNvCxnSpPr>
          <p:nvPr/>
        </p:nvCxnSpPr>
        <p:spPr>
          <a:xfrm flipH="1">
            <a:off x="9452012" y="5897898"/>
            <a:ext cx="2960" cy="37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a:extLst>
              <a:ext uri="{FF2B5EF4-FFF2-40B4-BE49-F238E27FC236}">
                <a16:creationId xmlns:a16="http://schemas.microsoft.com/office/drawing/2014/main" id="{C8EDE846-09BB-4899-89AD-7DCC97C165AE}"/>
              </a:ext>
            </a:extLst>
          </p:cNvPr>
          <p:cNvCxnSpPr>
            <a:cxnSpLocks/>
            <a:stCxn id="129" idx="2"/>
            <a:endCxn id="130" idx="0"/>
          </p:cNvCxnSpPr>
          <p:nvPr/>
        </p:nvCxnSpPr>
        <p:spPr>
          <a:xfrm>
            <a:off x="2600428" y="3766716"/>
            <a:ext cx="6084" cy="482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a:extLst>
              <a:ext uri="{FF2B5EF4-FFF2-40B4-BE49-F238E27FC236}">
                <a16:creationId xmlns:a16="http://schemas.microsoft.com/office/drawing/2014/main" id="{CA859F04-3264-4255-BDFB-429BAC89E1B2}"/>
              </a:ext>
            </a:extLst>
          </p:cNvPr>
          <p:cNvCxnSpPr>
            <a:cxnSpLocks/>
          </p:cNvCxnSpPr>
          <p:nvPr/>
        </p:nvCxnSpPr>
        <p:spPr>
          <a:xfrm>
            <a:off x="2590647" y="4724497"/>
            <a:ext cx="6084" cy="482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a:extLst>
              <a:ext uri="{FF2B5EF4-FFF2-40B4-BE49-F238E27FC236}">
                <a16:creationId xmlns:a16="http://schemas.microsoft.com/office/drawing/2014/main" id="{8418586B-6F11-423C-9BF0-184B487E9F8E}"/>
              </a:ext>
            </a:extLst>
          </p:cNvPr>
          <p:cNvCxnSpPr>
            <a:cxnSpLocks/>
            <a:stCxn id="131" idx="2"/>
            <a:endCxn id="171" idx="0"/>
          </p:cNvCxnSpPr>
          <p:nvPr/>
        </p:nvCxnSpPr>
        <p:spPr>
          <a:xfrm flipH="1">
            <a:off x="2609208" y="6119770"/>
            <a:ext cx="2942" cy="127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正方形/長方形 208">
            <a:extLst>
              <a:ext uri="{FF2B5EF4-FFF2-40B4-BE49-F238E27FC236}">
                <a16:creationId xmlns:a16="http://schemas.microsoft.com/office/drawing/2014/main" id="{8E55DC03-FD8E-49E0-BB4D-FF4F25BBEAB1}"/>
              </a:ext>
            </a:extLst>
          </p:cNvPr>
          <p:cNvSpPr/>
          <p:nvPr/>
        </p:nvSpPr>
        <p:spPr>
          <a:xfrm>
            <a:off x="4313682" y="2600938"/>
            <a:ext cx="3158095" cy="307905"/>
          </a:xfrm>
          <a:prstGeom prst="rect">
            <a:avLst/>
          </a:prstGeom>
          <a:solidFill>
            <a:schemeClr val="accent6">
              <a:lumMod val="40000"/>
              <a:lumOff val="60000"/>
            </a:schemeClr>
          </a:solidFill>
          <a:ln>
            <a:solidFill>
              <a:schemeClr val="tx2"/>
            </a:solidFill>
          </a:ln>
        </p:spPr>
        <p:txBody>
          <a:bodyPr wrap="square">
            <a:spAutoFit/>
          </a:bodyPr>
          <a:lstStyle/>
          <a:p>
            <a:pPr algn="ctr"/>
            <a:r>
              <a:rPr lang="ja-JP" altLang="en-US"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⑤</a:t>
            </a:r>
            <a:r>
              <a:rPr lang="en-US" altLang="ja-JP"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ID</a:t>
            </a:r>
            <a:r>
              <a:rPr lang="ja-JP" altLang="en-US"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申請・発行・</a:t>
            </a:r>
            <a:r>
              <a:rPr lang="en-US" altLang="ja-JP"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IdP</a:t>
            </a:r>
            <a:r>
              <a:rPr lang="ja-JP" altLang="en-US"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（認証）</a:t>
            </a:r>
            <a:endParaRPr lang="en-US" altLang="ja-JP" sz="140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テキスト ボックス 209">
            <a:extLst>
              <a:ext uri="{FF2B5EF4-FFF2-40B4-BE49-F238E27FC236}">
                <a16:creationId xmlns:a16="http://schemas.microsoft.com/office/drawing/2014/main" id="{0348AA51-CBAA-4ABF-A122-9E3F8E265F0D}"/>
              </a:ext>
            </a:extLst>
          </p:cNvPr>
          <p:cNvSpPr txBox="1"/>
          <p:nvPr/>
        </p:nvSpPr>
        <p:spPr>
          <a:xfrm>
            <a:off x="8214877" y="3749991"/>
            <a:ext cx="1131362" cy="430887"/>
          </a:xfrm>
          <a:prstGeom prst="rect">
            <a:avLst/>
          </a:prstGeom>
          <a:solidFill>
            <a:schemeClr val="accent1">
              <a:lumMod val="20000"/>
              <a:lumOff val="80000"/>
            </a:schemeClr>
          </a:solidFill>
          <a:ln>
            <a:solidFill>
              <a:schemeClr val="tx1"/>
            </a:solidFill>
          </a:ln>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①データカタログ</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作成ツール</a:t>
            </a:r>
          </a:p>
        </p:txBody>
      </p:sp>
      <p:sp>
        <p:nvSpPr>
          <p:cNvPr id="211" name="正方形/長方形 210">
            <a:extLst>
              <a:ext uri="{FF2B5EF4-FFF2-40B4-BE49-F238E27FC236}">
                <a16:creationId xmlns:a16="http://schemas.microsoft.com/office/drawing/2014/main" id="{7D4D5F55-66CB-4463-9808-DEC24CA5DEE2}"/>
              </a:ext>
            </a:extLst>
          </p:cNvPr>
          <p:cNvSpPr/>
          <p:nvPr/>
        </p:nvSpPr>
        <p:spPr>
          <a:xfrm>
            <a:off x="4317560" y="3432610"/>
            <a:ext cx="3150345" cy="307905"/>
          </a:xfrm>
          <a:prstGeom prst="rect">
            <a:avLst/>
          </a:prstGeom>
          <a:solidFill>
            <a:schemeClr val="accent1">
              <a:lumMod val="20000"/>
              <a:lumOff val="80000"/>
            </a:schemeClr>
          </a:solidFill>
          <a:ln>
            <a:solidFill>
              <a:schemeClr val="tx2"/>
            </a:solidFill>
          </a:ln>
        </p:spPr>
        <p:txBody>
          <a:bodyPr wrap="square">
            <a:spAutoFit/>
          </a:bodyPr>
          <a:lstStyle/>
          <a:p>
            <a:pPr algn="ctr"/>
            <a:r>
              <a:rPr lang="ja-JP" altLang="en-US" sz="1401" dirty="0">
                <a:latin typeface="Meiryo UI" panose="020B0604030504040204" pitchFamily="50" charset="-128"/>
                <a:ea typeface="Meiryo UI" panose="020B0604030504040204" pitchFamily="50" charset="-128"/>
                <a:cs typeface="メイリオ" panose="020B0604030504040204" pitchFamily="50" charset="-128"/>
              </a:rPr>
              <a:t>③データカタログ詳細情報取得</a:t>
            </a:r>
            <a:endParaRPr lang="en-US" altLang="ja-JP" sz="1401" dirty="0">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4" name="グループ化 3">
            <a:extLst>
              <a:ext uri="{FF2B5EF4-FFF2-40B4-BE49-F238E27FC236}">
                <a16:creationId xmlns:a16="http://schemas.microsoft.com/office/drawing/2014/main" id="{F656C2BC-4721-4A8B-AE9B-3297FE4D50E7}"/>
              </a:ext>
            </a:extLst>
          </p:cNvPr>
          <p:cNvGrpSpPr/>
          <p:nvPr/>
        </p:nvGrpSpPr>
        <p:grpSpPr>
          <a:xfrm>
            <a:off x="4285836" y="1824075"/>
            <a:ext cx="3235142" cy="705935"/>
            <a:chOff x="7159310" y="1629872"/>
            <a:chExt cx="2628553" cy="573572"/>
          </a:xfrm>
        </p:grpSpPr>
        <p:sp>
          <p:nvSpPr>
            <p:cNvPr id="198" name="正方形/長方形 197">
              <a:extLst>
                <a:ext uri="{FF2B5EF4-FFF2-40B4-BE49-F238E27FC236}">
                  <a16:creationId xmlns:a16="http://schemas.microsoft.com/office/drawing/2014/main" id="{48167B1B-6F3D-40F0-B0A8-6EAC9B425186}"/>
                </a:ext>
              </a:extLst>
            </p:cNvPr>
            <p:cNvSpPr/>
            <p:nvPr/>
          </p:nvSpPr>
          <p:spPr>
            <a:xfrm>
              <a:off x="7669984" y="1718804"/>
              <a:ext cx="2052783" cy="198179"/>
            </a:xfrm>
            <a:prstGeom prst="rect">
              <a:avLst/>
            </a:prstGeom>
            <a:solidFill>
              <a:schemeClr val="accent1">
                <a:lumMod val="20000"/>
                <a:lumOff val="80000"/>
              </a:schemeClr>
            </a:solidFill>
            <a:ln>
              <a:solidFill>
                <a:schemeClr val="tx2"/>
              </a:solidFill>
            </a:ln>
          </p:spPr>
          <p:txBody>
            <a:bodyPr wrap="square" anchor="ctr">
              <a:spAutoFit/>
            </a:bodyPr>
            <a:lstStyle/>
            <a:p>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FY20</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提供の機能①～④</a:t>
              </a:r>
            </a:p>
          </p:txBody>
        </p:sp>
        <p:sp>
          <p:nvSpPr>
            <p:cNvPr id="199" name="正方形/長方形 198">
              <a:extLst>
                <a:ext uri="{FF2B5EF4-FFF2-40B4-BE49-F238E27FC236}">
                  <a16:creationId xmlns:a16="http://schemas.microsoft.com/office/drawing/2014/main" id="{7AC48A3E-54B8-473E-8AA1-8607DB325E42}"/>
                </a:ext>
              </a:extLst>
            </p:cNvPr>
            <p:cNvSpPr/>
            <p:nvPr/>
          </p:nvSpPr>
          <p:spPr>
            <a:xfrm>
              <a:off x="7669984" y="1936071"/>
              <a:ext cx="2052784" cy="198179"/>
            </a:xfrm>
            <a:prstGeom prst="rect">
              <a:avLst/>
            </a:prstGeom>
            <a:solidFill>
              <a:schemeClr val="accent6">
                <a:lumMod val="40000"/>
                <a:lumOff val="60000"/>
              </a:schemeClr>
            </a:solidFill>
            <a:ln>
              <a:solidFill>
                <a:schemeClr val="tx2"/>
              </a:solidFill>
            </a:ln>
          </p:spPr>
          <p:txBody>
            <a:bodyPr wrap="square" anchor="ctr">
              <a:spAutoFit/>
            </a:bodyPr>
            <a:lstStyle/>
            <a:p>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FY21</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供機能⑤～⑨</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(ID</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識別・認証・認可</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テキスト ボックス 199">
              <a:extLst>
                <a:ext uri="{FF2B5EF4-FFF2-40B4-BE49-F238E27FC236}">
                  <a16:creationId xmlns:a16="http://schemas.microsoft.com/office/drawing/2014/main" id="{8128B588-2110-4CE8-839E-4CD8CB50F412}"/>
                </a:ext>
              </a:extLst>
            </p:cNvPr>
            <p:cNvSpPr txBox="1"/>
            <p:nvPr/>
          </p:nvSpPr>
          <p:spPr>
            <a:xfrm>
              <a:off x="7160884" y="1825198"/>
              <a:ext cx="509100" cy="225062"/>
            </a:xfrm>
            <a:prstGeom prst="rect">
              <a:avLst/>
            </a:prstGeom>
            <a:noFill/>
            <a:ln>
              <a:noFill/>
            </a:ln>
          </p:spPr>
          <p:txBody>
            <a:bodyPr wrap="square" rtlCol="0" anchor="ctr">
              <a:spAutoFit/>
            </a:bodyPr>
            <a:lstStyle/>
            <a:p>
              <a:pPr algn="ctr"/>
              <a:r>
                <a:rPr lang="ja-JP" altLang="en-US" sz="1200" dirty="0">
                  <a:latin typeface="Meiryo UI" panose="020B0604030504040204" pitchFamily="50" charset="-128"/>
                  <a:ea typeface="Meiryo UI" panose="020B0604030504040204" pitchFamily="50" charset="-128"/>
                </a:rPr>
                <a:t>凡例</a:t>
              </a:r>
            </a:p>
          </p:txBody>
        </p:sp>
        <p:sp>
          <p:nvSpPr>
            <p:cNvPr id="103" name="正方形/長方形 102">
              <a:extLst>
                <a:ext uri="{FF2B5EF4-FFF2-40B4-BE49-F238E27FC236}">
                  <a16:creationId xmlns:a16="http://schemas.microsoft.com/office/drawing/2014/main" id="{C5C6A847-2756-4CA1-8C3E-B88BDFC64050}"/>
                </a:ext>
              </a:extLst>
            </p:cNvPr>
            <p:cNvSpPr/>
            <p:nvPr/>
          </p:nvSpPr>
          <p:spPr>
            <a:xfrm>
              <a:off x="7159310" y="1629872"/>
              <a:ext cx="2628553" cy="573572"/>
            </a:xfrm>
            <a:prstGeom prst="rect">
              <a:avLst/>
            </a:prstGeom>
            <a:noFill/>
            <a:ln>
              <a:solidFill>
                <a:schemeClr val="tx1"/>
              </a:solidFill>
            </a:ln>
          </p:spPr>
          <p:txBody>
            <a:bodyPr wrap="square" anchor="ctr">
              <a:noAutofit/>
            </a:bodyPr>
            <a:lstStyle/>
            <a:p>
              <a:endParaRPr lang="ja-JP" altLang="en-US" sz="985"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7" name="正方形/長方形 106">
            <a:extLst>
              <a:ext uri="{FF2B5EF4-FFF2-40B4-BE49-F238E27FC236}">
                <a16:creationId xmlns:a16="http://schemas.microsoft.com/office/drawing/2014/main" id="{77CCEBDB-EC52-4DDD-8F52-1EDC089127C7}"/>
              </a:ext>
            </a:extLst>
          </p:cNvPr>
          <p:cNvSpPr/>
          <p:nvPr/>
        </p:nvSpPr>
        <p:spPr>
          <a:xfrm>
            <a:off x="239826" y="675930"/>
            <a:ext cx="11688822" cy="1077218"/>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FY20</a:t>
            </a:r>
            <a:r>
              <a:rPr lang="ja-JP" altLang="en-US" sz="1600" dirty="0">
                <a:solidFill>
                  <a:schemeClr val="bg1"/>
                </a:solidFill>
                <a:latin typeface="Meiryo UI" panose="020B0604030504040204" pitchFamily="50" charset="-128"/>
                <a:ea typeface="Meiryo UI" panose="020B0604030504040204" pitchFamily="50" charset="-128"/>
              </a:rPr>
              <a:t>まで、データの「発見」、「安全に取得・活用」に関する機能（下図①～④）を</a:t>
            </a:r>
            <a:r>
              <a:rPr lang="en-US" altLang="ja-JP" sz="1600" dirty="0">
                <a:solidFill>
                  <a:schemeClr val="bg1"/>
                </a:solidFill>
                <a:latin typeface="Meiryo UI" panose="020B0604030504040204" pitchFamily="50" charset="-128"/>
                <a:ea typeface="Meiryo UI" panose="020B0604030504040204" pitchFamily="50" charset="-128"/>
              </a:rPr>
              <a:t>CADDE</a:t>
            </a:r>
            <a:r>
              <a:rPr lang="ja-JP" altLang="en-US" sz="1600" dirty="0">
                <a:solidFill>
                  <a:schemeClr val="bg1"/>
                </a:solidFill>
                <a:latin typeface="Meiryo UI" panose="020B0604030504040204" pitchFamily="50" charset="-128"/>
                <a:ea typeface="Meiryo UI" panose="020B0604030504040204" pitchFamily="50" charset="-128"/>
              </a:rPr>
              <a:t>コネクタの機能として開発し提供済み。</a:t>
            </a:r>
          </a:p>
          <a:p>
            <a:pPr marL="285757" indent="-285757">
              <a:buFont typeface="Wingdings" panose="05000000000000000000" pitchFamily="2" charset="2"/>
              <a:buChar char="ü"/>
            </a:pPr>
            <a:r>
              <a:rPr lang="en-US" altLang="ja-JP" sz="1600" dirty="0">
                <a:solidFill>
                  <a:schemeClr val="bg1"/>
                </a:solidFill>
                <a:latin typeface="Meiryo UI" panose="020B0604030504040204" pitchFamily="50" charset="-128"/>
                <a:ea typeface="Meiryo UI" panose="020B0604030504040204" pitchFamily="50" charset="-128"/>
              </a:rPr>
              <a:t>FY21</a:t>
            </a:r>
            <a:r>
              <a:rPr lang="ja-JP" altLang="en-US" sz="1600" dirty="0">
                <a:solidFill>
                  <a:schemeClr val="bg1"/>
                </a:solidFill>
                <a:latin typeface="Meiryo UI" panose="020B0604030504040204" pitchFamily="50" charset="-128"/>
                <a:ea typeface="Meiryo UI" panose="020B0604030504040204" pitchFamily="50" charset="-128"/>
              </a:rPr>
              <a:t>は、データの「契約」に関する機能である、「⑤</a:t>
            </a:r>
            <a:r>
              <a:rPr lang="en-US" altLang="ja-JP" sz="1600" dirty="0">
                <a:solidFill>
                  <a:schemeClr val="bg1"/>
                </a:solidFill>
                <a:latin typeface="Meiryo UI" panose="020B0604030504040204" pitchFamily="50" charset="-128"/>
                <a:ea typeface="Meiryo UI" panose="020B0604030504040204" pitchFamily="50" charset="-128"/>
              </a:rPr>
              <a:t>ID</a:t>
            </a:r>
            <a:r>
              <a:rPr lang="ja-JP" altLang="en-US" sz="1600" dirty="0">
                <a:solidFill>
                  <a:schemeClr val="bg1"/>
                </a:solidFill>
                <a:latin typeface="Meiryo UI" panose="020B0604030504040204" pitchFamily="50" charset="-128"/>
                <a:ea typeface="Meiryo UI" panose="020B0604030504040204" pitchFamily="50" charset="-128"/>
              </a:rPr>
              <a:t>申請・発行・</a:t>
            </a:r>
            <a:r>
              <a:rPr lang="en-US" altLang="ja-JP" sz="1600" dirty="0">
                <a:solidFill>
                  <a:schemeClr val="bg1"/>
                </a:solidFill>
                <a:latin typeface="Meiryo UI" panose="020B0604030504040204" pitchFamily="50" charset="-128"/>
                <a:ea typeface="Meiryo UI" panose="020B0604030504040204" pitchFamily="50" charset="-128"/>
              </a:rPr>
              <a:t>IdP(</a:t>
            </a:r>
            <a:r>
              <a:rPr lang="ja-JP" altLang="en-US" sz="1600" dirty="0">
                <a:solidFill>
                  <a:schemeClr val="bg1"/>
                </a:solidFill>
                <a:latin typeface="Meiryo UI" panose="020B0604030504040204" pitchFamily="50" charset="-128"/>
                <a:ea typeface="Meiryo UI" panose="020B0604030504040204" pitchFamily="50" charset="-128"/>
              </a:rPr>
              <a:t>認証</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」、「⑥データ利用マッチング</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契約</a:t>
            </a:r>
            <a:r>
              <a:rPr lang="en-US" altLang="ja-JP" sz="1600" dirty="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支払」、</a:t>
            </a:r>
            <a:br>
              <a:rPr lang="ja-JP" altLang="en-US"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「⑦認可サービス」、「⑧認可に基づくデータ交換制御」、「⑨来歴管理」の各機能を</a:t>
            </a:r>
            <a:r>
              <a:rPr lang="en-US" altLang="ja-JP" sz="1600" dirty="0">
                <a:solidFill>
                  <a:schemeClr val="bg1"/>
                </a:solidFill>
                <a:latin typeface="Meiryo UI" panose="020B0604030504040204" pitchFamily="50" charset="-128"/>
                <a:ea typeface="Meiryo UI" panose="020B0604030504040204" pitchFamily="50" charset="-128"/>
              </a:rPr>
              <a:t>CADDE</a:t>
            </a:r>
            <a:r>
              <a:rPr lang="ja-JP" altLang="en-US" sz="1600" dirty="0">
                <a:solidFill>
                  <a:schemeClr val="bg1"/>
                </a:solidFill>
                <a:latin typeface="Meiryo UI" panose="020B0604030504040204" pitchFamily="50" charset="-128"/>
                <a:ea typeface="Meiryo UI" panose="020B0604030504040204" pitchFamily="50" charset="-128"/>
              </a:rPr>
              <a:t>コネクタに追加提供し、</a:t>
            </a:r>
            <a:br>
              <a:rPr lang="ja-JP" altLang="en-US" sz="1600" dirty="0">
                <a:solidFill>
                  <a:schemeClr val="bg1"/>
                </a:solidFill>
                <a:latin typeface="Meiryo UI" panose="020B0604030504040204" pitchFamily="50" charset="-128"/>
                <a:ea typeface="Meiryo UI" panose="020B0604030504040204" pitchFamily="50" charset="-128"/>
              </a:rPr>
            </a:br>
            <a:r>
              <a:rPr lang="ja-JP" altLang="en-US" sz="1600" dirty="0">
                <a:solidFill>
                  <a:schemeClr val="bg1"/>
                </a:solidFill>
                <a:latin typeface="Meiryo UI" panose="020B0604030504040204" pitchFamily="50" charset="-128"/>
                <a:ea typeface="Meiryo UI" panose="020B0604030504040204" pitchFamily="50" charset="-128"/>
              </a:rPr>
              <a:t>データ取引市場との連携を可能とした。</a:t>
            </a:r>
          </a:p>
        </p:txBody>
      </p:sp>
      <p:sp>
        <p:nvSpPr>
          <p:cNvPr id="112" name="正方形/長方形 111">
            <a:extLst>
              <a:ext uri="{FF2B5EF4-FFF2-40B4-BE49-F238E27FC236}">
                <a16:creationId xmlns:a16="http://schemas.microsoft.com/office/drawing/2014/main" id="{10DA4CB2-F7A8-4728-8929-920E531785F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1.2.</a:t>
            </a: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CADDE  2021</a:t>
            </a:r>
            <a:r>
              <a:rPr lang="ja-JP" altLang="en-US" sz="2000" b="1" dirty="0">
                <a:latin typeface="Meiryo UI" panose="020B0604030504040204" pitchFamily="50" charset="-128"/>
                <a:ea typeface="Meiryo UI" panose="020B0604030504040204" pitchFamily="50" charset="-128"/>
              </a:rPr>
              <a:t>年度提供の機能概要および</a:t>
            </a:r>
            <a:r>
              <a:rPr lang="en-US" altLang="ja-JP" sz="2000" b="1" dirty="0">
                <a:latin typeface="Meiryo UI" panose="020B0604030504040204" pitchFamily="50" charset="-128"/>
                <a:ea typeface="Meiryo UI" panose="020B0604030504040204" pitchFamily="50" charset="-128"/>
              </a:rPr>
              <a:t>2020</a:t>
            </a:r>
            <a:r>
              <a:rPr lang="ja-JP" altLang="en-US" sz="2000" b="1" dirty="0">
                <a:latin typeface="Meiryo UI" panose="020B0604030504040204" pitchFamily="50" charset="-128"/>
                <a:ea typeface="Meiryo UI" panose="020B0604030504040204" pitchFamily="50" charset="-128"/>
              </a:rPr>
              <a:t>年度版からの変更概要</a:t>
            </a:r>
            <a:endParaRPr lang="en-US" altLang="ja-JP" sz="2000" b="1" dirty="0">
              <a:latin typeface="Meiryo UI" panose="020B0604030504040204" pitchFamily="50" charset="-128"/>
              <a:ea typeface="Meiryo UI" panose="020B0604030504040204" pitchFamily="50" charset="-128"/>
            </a:endParaRPr>
          </a:p>
        </p:txBody>
      </p:sp>
      <p:sp>
        <p:nvSpPr>
          <p:cNvPr id="113" name="タイトル 4">
            <a:extLst>
              <a:ext uri="{FF2B5EF4-FFF2-40B4-BE49-F238E27FC236}">
                <a16:creationId xmlns:a16="http://schemas.microsoft.com/office/drawing/2014/main" id="{3CFFA250-7010-4471-A872-D195CBDBC8F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grpSp>
        <p:nvGrpSpPr>
          <p:cNvPr id="109" name="グループ化 108">
            <a:extLst>
              <a:ext uri="{FF2B5EF4-FFF2-40B4-BE49-F238E27FC236}">
                <a16:creationId xmlns:a16="http://schemas.microsoft.com/office/drawing/2014/main" id="{170CA903-B228-4A15-A631-D7BBF3CBD3F1}"/>
              </a:ext>
            </a:extLst>
          </p:cNvPr>
          <p:cNvGrpSpPr/>
          <p:nvPr/>
        </p:nvGrpSpPr>
        <p:grpSpPr>
          <a:xfrm>
            <a:off x="7510480" y="4405246"/>
            <a:ext cx="1119438" cy="296880"/>
            <a:chOff x="3397019" y="3232140"/>
            <a:chExt cx="1128082" cy="333257"/>
          </a:xfrm>
        </p:grpSpPr>
        <p:sp>
          <p:nvSpPr>
            <p:cNvPr id="110" name="右矢印 118">
              <a:extLst>
                <a:ext uri="{FF2B5EF4-FFF2-40B4-BE49-F238E27FC236}">
                  <a16:creationId xmlns:a16="http://schemas.microsoft.com/office/drawing/2014/main" id="{3D8D4828-D334-4611-A82E-CE9B7087D358}"/>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右矢印 119">
              <a:extLst>
                <a:ext uri="{FF2B5EF4-FFF2-40B4-BE49-F238E27FC236}">
                  <a16:creationId xmlns:a16="http://schemas.microsoft.com/office/drawing/2014/main" id="{FE909C4D-43C8-438E-BDF5-9BD891404AC1}"/>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6" name="グループ化 115">
            <a:extLst>
              <a:ext uri="{FF2B5EF4-FFF2-40B4-BE49-F238E27FC236}">
                <a16:creationId xmlns:a16="http://schemas.microsoft.com/office/drawing/2014/main" id="{D1190F6A-7271-4C0E-951A-0DC63B58725B}"/>
              </a:ext>
            </a:extLst>
          </p:cNvPr>
          <p:cNvGrpSpPr/>
          <p:nvPr/>
        </p:nvGrpSpPr>
        <p:grpSpPr>
          <a:xfrm>
            <a:off x="7489356" y="3236909"/>
            <a:ext cx="1119438" cy="296880"/>
            <a:chOff x="3397019" y="3232140"/>
            <a:chExt cx="1128082" cy="333257"/>
          </a:xfrm>
        </p:grpSpPr>
        <p:sp>
          <p:nvSpPr>
            <p:cNvPr id="117" name="右矢印 118">
              <a:extLst>
                <a:ext uri="{FF2B5EF4-FFF2-40B4-BE49-F238E27FC236}">
                  <a16:creationId xmlns:a16="http://schemas.microsoft.com/office/drawing/2014/main" id="{4160A0C6-13B2-42C9-820A-B7DFFB0EB69A}"/>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右矢印 119">
              <a:extLst>
                <a:ext uri="{FF2B5EF4-FFF2-40B4-BE49-F238E27FC236}">
                  <a16:creationId xmlns:a16="http://schemas.microsoft.com/office/drawing/2014/main" id="{719F9ABA-1ADB-460D-8F1C-F878E4CA5B09}"/>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81" name="テキスト ボックス 180">
            <a:extLst>
              <a:ext uri="{FF2B5EF4-FFF2-40B4-BE49-F238E27FC236}">
                <a16:creationId xmlns:a16="http://schemas.microsoft.com/office/drawing/2014/main" id="{C0EBD91B-06C2-4962-8B16-12A358E5D3D3}"/>
              </a:ext>
            </a:extLst>
          </p:cNvPr>
          <p:cNvSpPr txBox="1"/>
          <p:nvPr/>
        </p:nvSpPr>
        <p:spPr>
          <a:xfrm>
            <a:off x="7774715" y="3047648"/>
            <a:ext cx="314683" cy="3507162"/>
          </a:xfrm>
          <a:prstGeom prst="rect">
            <a:avLst/>
          </a:prstGeom>
          <a:solidFill>
            <a:schemeClr val="accent2">
              <a:lumMod val="40000"/>
              <a:lumOff val="60000"/>
            </a:schemeClr>
          </a:solidFill>
          <a:ln w="63500" cmpd="dbl">
            <a:solidFill>
              <a:schemeClr val="tx1"/>
            </a:solidFill>
          </a:ln>
        </p:spPr>
        <p:txBody>
          <a:bodyPr wrap="none" lIns="29250" rIns="0" rtlCol="0" anchor="ctr">
            <a:noAutofit/>
          </a:bodyPr>
          <a:lstStyle/>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C</a:t>
            </a:r>
          </a:p>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A</a:t>
            </a:r>
          </a:p>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E</a:t>
            </a:r>
          </a:p>
          <a:p>
            <a:pPr algn="ctr"/>
            <a:endPar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600" b="1" kern="0" spc="-89" dirty="0">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600" b="1" kern="0" spc="-89" dirty="0">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600" b="1" kern="0" spc="-89" dirty="0">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600" b="1" kern="0" spc="-89" dirty="0">
                <a:latin typeface="Meiryo UI" panose="020B0604030504040204" pitchFamily="50" charset="-128"/>
                <a:ea typeface="Meiryo UI" panose="020B0604030504040204" pitchFamily="50" charset="-128"/>
                <a:cs typeface="Meiryo UI" panose="020B0604030504040204" pitchFamily="50" charset="-128"/>
              </a:rPr>
              <a:t>タ</a:t>
            </a:r>
          </a:p>
        </p:txBody>
      </p:sp>
      <p:grpSp>
        <p:nvGrpSpPr>
          <p:cNvPr id="119" name="グループ化 118">
            <a:extLst>
              <a:ext uri="{FF2B5EF4-FFF2-40B4-BE49-F238E27FC236}">
                <a16:creationId xmlns:a16="http://schemas.microsoft.com/office/drawing/2014/main" id="{34C2C3CD-5353-4BFB-9FB8-4887D1607C50}"/>
              </a:ext>
            </a:extLst>
          </p:cNvPr>
          <p:cNvGrpSpPr/>
          <p:nvPr/>
        </p:nvGrpSpPr>
        <p:grpSpPr>
          <a:xfrm>
            <a:off x="3310649" y="6246678"/>
            <a:ext cx="975187" cy="296880"/>
            <a:chOff x="3397019" y="3232140"/>
            <a:chExt cx="1128082" cy="333257"/>
          </a:xfrm>
        </p:grpSpPr>
        <p:sp>
          <p:nvSpPr>
            <p:cNvPr id="182" name="右矢印 118">
              <a:extLst>
                <a:ext uri="{FF2B5EF4-FFF2-40B4-BE49-F238E27FC236}">
                  <a16:creationId xmlns:a16="http://schemas.microsoft.com/office/drawing/2014/main" id="{B98EBFAD-A3C9-4CDC-AD48-353E115BFFB1}"/>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2" name="右矢印 119">
              <a:extLst>
                <a:ext uri="{FF2B5EF4-FFF2-40B4-BE49-F238E27FC236}">
                  <a16:creationId xmlns:a16="http://schemas.microsoft.com/office/drawing/2014/main" id="{29470AE0-F52C-41DB-AFD9-0A01C6C74FC8}"/>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13" name="グループ化 212">
            <a:extLst>
              <a:ext uri="{FF2B5EF4-FFF2-40B4-BE49-F238E27FC236}">
                <a16:creationId xmlns:a16="http://schemas.microsoft.com/office/drawing/2014/main" id="{E35E2B40-300E-4C13-B64C-0D6B3E11D40E}"/>
              </a:ext>
            </a:extLst>
          </p:cNvPr>
          <p:cNvGrpSpPr/>
          <p:nvPr/>
        </p:nvGrpSpPr>
        <p:grpSpPr>
          <a:xfrm>
            <a:off x="3279409" y="4405246"/>
            <a:ext cx="1066202" cy="296880"/>
            <a:chOff x="3397019" y="3232140"/>
            <a:chExt cx="1128082" cy="333257"/>
          </a:xfrm>
        </p:grpSpPr>
        <p:sp>
          <p:nvSpPr>
            <p:cNvPr id="214" name="右矢印 118">
              <a:extLst>
                <a:ext uri="{FF2B5EF4-FFF2-40B4-BE49-F238E27FC236}">
                  <a16:creationId xmlns:a16="http://schemas.microsoft.com/office/drawing/2014/main" id="{7529C18A-7545-45C6-9871-1487430FC80E}"/>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5" name="右矢印 119">
              <a:extLst>
                <a:ext uri="{FF2B5EF4-FFF2-40B4-BE49-F238E27FC236}">
                  <a16:creationId xmlns:a16="http://schemas.microsoft.com/office/drawing/2014/main" id="{50BC123F-B2B4-4AE2-91E1-2621213B6B5C}"/>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17" name="グループ化 216">
            <a:extLst>
              <a:ext uri="{FF2B5EF4-FFF2-40B4-BE49-F238E27FC236}">
                <a16:creationId xmlns:a16="http://schemas.microsoft.com/office/drawing/2014/main" id="{D7B294C8-8ADB-4DD3-94C3-044383FB7E41}"/>
              </a:ext>
            </a:extLst>
          </p:cNvPr>
          <p:cNvGrpSpPr/>
          <p:nvPr/>
        </p:nvGrpSpPr>
        <p:grpSpPr>
          <a:xfrm>
            <a:off x="3254415" y="3236909"/>
            <a:ext cx="1066202" cy="296880"/>
            <a:chOff x="3397019" y="3232140"/>
            <a:chExt cx="1128082" cy="333257"/>
          </a:xfrm>
        </p:grpSpPr>
        <p:sp>
          <p:nvSpPr>
            <p:cNvPr id="218" name="右矢印 118">
              <a:extLst>
                <a:ext uri="{FF2B5EF4-FFF2-40B4-BE49-F238E27FC236}">
                  <a16:creationId xmlns:a16="http://schemas.microsoft.com/office/drawing/2014/main" id="{FFA7DDBF-D0A2-4723-BF51-EDBEEF7FCB74}"/>
                </a:ext>
              </a:extLst>
            </p:cNvPr>
            <p:cNvSpPr/>
            <p:nvPr/>
          </p:nvSpPr>
          <p:spPr bwMode="auto">
            <a:xfrm flipH="1">
              <a:off x="3397019" y="3244679"/>
              <a:ext cx="940285" cy="320718"/>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右矢印 119">
              <a:extLst>
                <a:ext uri="{FF2B5EF4-FFF2-40B4-BE49-F238E27FC236}">
                  <a16:creationId xmlns:a16="http://schemas.microsoft.com/office/drawing/2014/main" id="{296D9088-AA2F-4A4E-9464-9E54B4A24683}"/>
                </a:ext>
              </a:extLst>
            </p:cNvPr>
            <p:cNvSpPr/>
            <p:nvPr/>
          </p:nvSpPr>
          <p:spPr bwMode="auto">
            <a:xfrm>
              <a:off x="3541168" y="3232140"/>
              <a:ext cx="983933" cy="333257"/>
            </a:xfrm>
            <a:prstGeom prst="rightArrow">
              <a:avLst/>
            </a:prstGeom>
            <a:solidFill>
              <a:schemeClr val="bg1">
                <a:lumMod val="50000"/>
              </a:schemeClr>
            </a:solidFill>
            <a:ln w="12700" cap="flat" cmpd="sng" algn="ctr">
              <a:noFill/>
              <a:prstDash val="solid"/>
              <a:round/>
              <a:headEnd type="none" w="med" len="med"/>
              <a:tailEnd type="triangle"/>
            </a:ln>
            <a:effectLst/>
          </p:spPr>
          <p:txBody>
            <a:bodyPr rot="0" spcFirstLastPara="0" vertOverflow="overflow" horzOverflow="overflow" vert="horz" wrap="square" lIns="29250" tIns="58500" rIns="29250" bIns="29250" numCol="1" spcCol="0" rtlCol="0" fromWordArt="0" anchor="t" anchorCtr="0" forceAA="0" compatLnSpc="1">
              <a:prstTxWarp prst="textNoShape">
                <a:avLst/>
              </a:prstTxWarp>
              <a:noAutofit/>
            </a:bodyPr>
            <a:lstStyle/>
            <a:p>
              <a:pPr algn="ctr"/>
              <a:endPar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9" name="テキスト ボックス 178">
            <a:extLst>
              <a:ext uri="{FF2B5EF4-FFF2-40B4-BE49-F238E27FC236}">
                <a16:creationId xmlns:a16="http://schemas.microsoft.com/office/drawing/2014/main" id="{0E0EC3D4-172E-4B2C-B8DE-99786B12BB2C}"/>
              </a:ext>
            </a:extLst>
          </p:cNvPr>
          <p:cNvSpPr txBox="1"/>
          <p:nvPr/>
        </p:nvSpPr>
        <p:spPr>
          <a:xfrm>
            <a:off x="3780178" y="3047648"/>
            <a:ext cx="327914" cy="3507162"/>
          </a:xfrm>
          <a:prstGeom prst="rect">
            <a:avLst/>
          </a:prstGeom>
          <a:solidFill>
            <a:schemeClr val="accent2">
              <a:lumMod val="40000"/>
              <a:lumOff val="60000"/>
            </a:schemeClr>
          </a:solidFill>
          <a:ln w="63500" cmpd="dbl">
            <a:solidFill>
              <a:schemeClr val="tx1"/>
            </a:solidFill>
          </a:ln>
        </p:spPr>
        <p:txBody>
          <a:bodyPr wrap="none" lIns="29250" rIns="0" rtlCol="0" anchor="ctr">
            <a:noAutofit/>
          </a:bodyPr>
          <a:lstStyle/>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C</a:t>
            </a:r>
          </a:p>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A</a:t>
            </a:r>
          </a:p>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D</a:t>
            </a:r>
          </a:p>
          <a:p>
            <a:pPr algn="ctr"/>
            <a:r>
              <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rPr>
              <a:t>E</a:t>
            </a:r>
          </a:p>
          <a:p>
            <a:pPr algn="ctr"/>
            <a:endPar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600" b="1" kern="0" spc="-89" dirty="0">
                <a:latin typeface="Meiryo UI" panose="020B0604030504040204" pitchFamily="50" charset="-128"/>
                <a:ea typeface="Meiryo UI" panose="020B0604030504040204" pitchFamily="50" charset="-128"/>
                <a:cs typeface="Meiryo UI" panose="020B0604030504040204" pitchFamily="50" charset="-128"/>
              </a:rPr>
              <a:t>コ</a:t>
            </a:r>
            <a:endPar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600" b="1" kern="0" spc="-89" dirty="0">
                <a:latin typeface="Meiryo UI" panose="020B0604030504040204" pitchFamily="50" charset="-128"/>
                <a:ea typeface="Meiryo UI" panose="020B0604030504040204" pitchFamily="50" charset="-128"/>
                <a:cs typeface="Meiryo UI" panose="020B0604030504040204" pitchFamily="50" charset="-128"/>
              </a:rPr>
              <a:t>ネ</a:t>
            </a:r>
            <a:endPar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600" b="1" kern="0" spc="-89" dirty="0">
                <a:latin typeface="Meiryo UI" panose="020B0604030504040204" pitchFamily="50" charset="-128"/>
                <a:ea typeface="Meiryo UI" panose="020B0604030504040204" pitchFamily="50" charset="-128"/>
                <a:cs typeface="Meiryo UI" panose="020B0604030504040204" pitchFamily="50" charset="-128"/>
              </a:rPr>
              <a:t>ク</a:t>
            </a:r>
            <a:endParaRPr kumimoji="0" lang="en-US" altLang="ja-JP" sz="1600" b="1" kern="0" spc="-89"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0" lang="ja-JP" altLang="en-US" sz="1600" b="1" kern="0" spc="-89" dirty="0">
                <a:latin typeface="Meiryo UI" panose="020B0604030504040204" pitchFamily="50" charset="-128"/>
                <a:ea typeface="Meiryo UI" panose="020B0604030504040204" pitchFamily="50" charset="-128"/>
                <a:cs typeface="Meiryo UI" panose="020B0604030504040204" pitchFamily="50" charset="-128"/>
              </a:rPr>
              <a:t>タ</a:t>
            </a:r>
          </a:p>
        </p:txBody>
      </p:sp>
      <p:sp>
        <p:nvSpPr>
          <p:cNvPr id="180" name="正方形/長方形 179">
            <a:extLst>
              <a:ext uri="{FF2B5EF4-FFF2-40B4-BE49-F238E27FC236}">
                <a16:creationId xmlns:a16="http://schemas.microsoft.com/office/drawing/2014/main" id="{10852F9D-66DF-4DBE-8E41-92D0CBD389ED}"/>
              </a:ext>
            </a:extLst>
          </p:cNvPr>
          <p:cNvSpPr/>
          <p:nvPr/>
        </p:nvSpPr>
        <p:spPr>
          <a:xfrm>
            <a:off x="3437243" y="3032142"/>
            <a:ext cx="279522" cy="3538174"/>
          </a:xfrm>
          <a:prstGeom prst="rect">
            <a:avLst/>
          </a:prstGeom>
          <a:solidFill>
            <a:schemeClr val="accent1">
              <a:lumMod val="7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nchorCtr="0"/>
          <a:lstStyle/>
          <a:p>
            <a:pPr algn="ctr"/>
            <a:r>
              <a:rPr lang="ja-JP" altLang="en-US" sz="105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利用者アプリ</a:t>
            </a:r>
            <a:endParaRPr lang="ja-JP" altLang="en-US" sz="105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正方形/長方形 113">
            <a:extLst>
              <a:ext uri="{FF2B5EF4-FFF2-40B4-BE49-F238E27FC236}">
                <a16:creationId xmlns:a16="http://schemas.microsoft.com/office/drawing/2014/main" id="{750768B4-0A06-4312-9248-727BB797E0E4}"/>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510210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AC55F44-0081-4E61-8E4E-F4FEA4CD253D}"/>
              </a:ext>
            </a:extLst>
          </p:cNvPr>
          <p:cNvSpPr/>
          <p:nvPr/>
        </p:nvSpPr>
        <p:spPr>
          <a:xfrm>
            <a:off x="199972" y="1155701"/>
            <a:ext cx="11602267" cy="557529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b="1" dirty="0">
              <a:latin typeface="Meiryo UI"/>
              <a:ea typeface="Meiryo UI"/>
            </a:endParaRPr>
          </a:p>
        </p:txBody>
      </p:sp>
      <p:sp>
        <p:nvSpPr>
          <p:cNvPr id="7" name="四角形: 角を丸くする 6">
            <a:extLst>
              <a:ext uri="{FF2B5EF4-FFF2-40B4-BE49-F238E27FC236}">
                <a16:creationId xmlns:a16="http://schemas.microsoft.com/office/drawing/2014/main" id="{C7898818-127C-458C-B314-0D0929D56815}"/>
              </a:ext>
            </a:extLst>
          </p:cNvPr>
          <p:cNvSpPr/>
          <p:nvPr/>
        </p:nvSpPr>
        <p:spPr>
          <a:xfrm>
            <a:off x="199972" y="675719"/>
            <a:ext cx="11602267" cy="415597"/>
          </a:xfrm>
          <a:prstGeom prst="roundRect">
            <a:avLst>
              <a:gd name="adj" fmla="val 2695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横断検索サイトの登録申請する場合、以下の項目を入力例に従って入力し、メールにて受付窓口に送信してください。</a:t>
            </a:r>
            <a:endParaRPr lang="en-US" altLang="ja-JP" sz="1600" dirty="0">
              <a:latin typeface="Meiryo UI"/>
              <a:ea typeface="Meiryo UI"/>
            </a:endParaRPr>
          </a:p>
        </p:txBody>
      </p:sp>
      <p:graphicFrame>
        <p:nvGraphicFramePr>
          <p:cNvPr id="10" name="表 2">
            <a:extLst>
              <a:ext uri="{FF2B5EF4-FFF2-40B4-BE49-F238E27FC236}">
                <a16:creationId xmlns:a16="http://schemas.microsoft.com/office/drawing/2014/main" id="{0805A6D9-63D3-4D8C-AD55-8B4CD87212D5}"/>
              </a:ext>
            </a:extLst>
          </p:cNvPr>
          <p:cNvGraphicFramePr>
            <a:graphicFrameLocks noGrp="1"/>
          </p:cNvGraphicFramePr>
          <p:nvPr>
            <p:extLst>
              <p:ext uri="{D42A27DB-BD31-4B8C-83A1-F6EECF244321}">
                <p14:modId xmlns:p14="http://schemas.microsoft.com/office/powerpoint/2010/main" val="515927670"/>
              </p:ext>
            </p:extLst>
          </p:nvPr>
        </p:nvGraphicFramePr>
        <p:xfrm>
          <a:off x="308750" y="1211551"/>
          <a:ext cx="11384710" cy="5420478"/>
        </p:xfrm>
        <a:graphic>
          <a:graphicData uri="http://schemas.openxmlformats.org/drawingml/2006/table">
            <a:tbl>
              <a:tblPr firstRow="1" bandRow="1">
                <a:tableStyleId>{5C22544A-7EE6-4342-B048-85BDC9FD1C3A}</a:tableStyleId>
              </a:tblPr>
              <a:tblGrid>
                <a:gridCol w="317974">
                  <a:extLst>
                    <a:ext uri="{9D8B030D-6E8A-4147-A177-3AD203B41FA5}">
                      <a16:colId xmlns:a16="http://schemas.microsoft.com/office/drawing/2014/main" val="1165906890"/>
                    </a:ext>
                  </a:extLst>
                </a:gridCol>
                <a:gridCol w="1808251">
                  <a:extLst>
                    <a:ext uri="{9D8B030D-6E8A-4147-A177-3AD203B41FA5}">
                      <a16:colId xmlns:a16="http://schemas.microsoft.com/office/drawing/2014/main" val="63669167"/>
                    </a:ext>
                  </a:extLst>
                </a:gridCol>
                <a:gridCol w="1140432">
                  <a:extLst>
                    <a:ext uri="{9D8B030D-6E8A-4147-A177-3AD203B41FA5}">
                      <a16:colId xmlns:a16="http://schemas.microsoft.com/office/drawing/2014/main" val="1849320730"/>
                    </a:ext>
                  </a:extLst>
                </a:gridCol>
                <a:gridCol w="1109609">
                  <a:extLst>
                    <a:ext uri="{9D8B030D-6E8A-4147-A177-3AD203B41FA5}">
                      <a16:colId xmlns:a16="http://schemas.microsoft.com/office/drawing/2014/main" val="3463365596"/>
                    </a:ext>
                  </a:extLst>
                </a:gridCol>
                <a:gridCol w="3688422">
                  <a:extLst>
                    <a:ext uri="{9D8B030D-6E8A-4147-A177-3AD203B41FA5}">
                      <a16:colId xmlns:a16="http://schemas.microsoft.com/office/drawing/2014/main" val="1306555653"/>
                    </a:ext>
                  </a:extLst>
                </a:gridCol>
                <a:gridCol w="873304">
                  <a:extLst>
                    <a:ext uri="{9D8B030D-6E8A-4147-A177-3AD203B41FA5}">
                      <a16:colId xmlns:a16="http://schemas.microsoft.com/office/drawing/2014/main" val="2679027665"/>
                    </a:ext>
                  </a:extLst>
                </a:gridCol>
                <a:gridCol w="2446718">
                  <a:extLst>
                    <a:ext uri="{9D8B030D-6E8A-4147-A177-3AD203B41FA5}">
                      <a16:colId xmlns:a16="http://schemas.microsoft.com/office/drawing/2014/main" val="1964306975"/>
                    </a:ext>
                  </a:extLst>
                </a:gridCol>
              </a:tblGrid>
              <a:tr h="356693">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入力項目</a:t>
                      </a:r>
                      <a:endParaRPr lang="en-US" altLang="ja-JP" sz="12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（実装名）</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2">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入力項目</a:t>
                      </a:r>
                      <a:endParaRPr lang="en-US" altLang="ja-JP" sz="1200" b="1" i="0" u="none" strike="noStrike" dirty="0">
                        <a:solidFill>
                          <a:schemeClr val="bg1"/>
                        </a:solidFill>
                        <a:effectLst/>
                        <a:latin typeface="Meiryo UI" panose="020B0604030504040204" pitchFamily="50" charset="-128"/>
                        <a:ea typeface="Meiryo UI" panose="020B0604030504040204" pitchFamily="50" charset="-128"/>
                      </a:endParaRPr>
                    </a:p>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（日本語ラベル名案）</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項目の説明</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必須</a:t>
                      </a: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入力例</a:t>
                      </a:r>
                    </a:p>
                  </a:txBody>
                  <a:tcPr marL="44308" marR="44308" marT="3940"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56090390"/>
                  </a:ext>
                </a:extLst>
              </a:tr>
              <a:tr h="3249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Name</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サイト名</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サイトの名称である。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青い森オープンデータカタログ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232458"/>
                  </a:ext>
                </a:extLst>
              </a:tr>
              <a:tr h="3249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Description</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サイトの説明</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サイトの内容の説明である。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青森県のオープンデータのカタログです。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8740290"/>
                  </a:ext>
                </a:extLst>
              </a:tr>
              <a:tr h="324957">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3</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Publisher</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サイトの公開者</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サイトを公開する組織または個人を示す情報である。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青森県</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6516162"/>
                  </a:ext>
                </a:extLst>
              </a:tr>
              <a:tr h="324957">
                <a:tc>
                  <a:txBody>
                    <a:bodyPr/>
                    <a:lstStyle/>
                    <a:p>
                      <a:pPr algn="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4</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err="1">
                          <a:solidFill>
                            <a:srgbClr val="000000"/>
                          </a:solidFill>
                          <a:effectLst/>
                          <a:latin typeface="Meiryo UI" panose="020B0604030504040204" pitchFamily="50" charset="-128"/>
                          <a:ea typeface="Meiryo UI" panose="020B0604030504040204" pitchFamily="50" charset="-128"/>
                        </a:rPr>
                        <a:t>publisherURL</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サイトの公開者の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サイトを公開する組織または個人を示すサイトの</a:t>
                      </a:r>
                      <a:r>
                        <a:rPr lang="en-US" altLang="ja-JP" sz="1200" b="0" i="0" u="none" strike="noStrike">
                          <a:solidFill>
                            <a:srgbClr val="000000"/>
                          </a:solidFill>
                          <a:effectLst/>
                          <a:latin typeface="Meiryo UI" panose="020B0604030504040204" pitchFamily="50" charset="-128"/>
                          <a:ea typeface="Meiryo UI" panose="020B0604030504040204" pitchFamily="50" charset="-128"/>
                        </a:rPr>
                        <a:t>URL</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Meiryo UI" panose="020B0604030504040204" pitchFamily="50" charset="-128"/>
                          <a:ea typeface="Meiryo UI" panose="020B0604030504040204" pitchFamily="50" charset="-128"/>
                        </a:rPr>
                        <a:t>https://www.pref.aomori.lg.jp/</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5013821"/>
                  </a:ext>
                </a:extLst>
              </a:tr>
              <a:tr h="356693">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5</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err="1">
                          <a:solidFill>
                            <a:srgbClr val="000000"/>
                          </a:solidFill>
                          <a:effectLst/>
                          <a:latin typeface="Meiryo UI" panose="020B0604030504040204" pitchFamily="50" charset="-128"/>
                          <a:ea typeface="Meiryo UI" panose="020B0604030504040204" pitchFamily="50" charset="-128"/>
                        </a:rPr>
                        <a:t>catalog_url</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データセット一覧画面の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データセットの一覧画面を示すサイトの</a:t>
                      </a:r>
                      <a:r>
                        <a:rPr lang="en-US" altLang="ja-JP" sz="1200" b="0" i="0" u="none" strike="noStrike">
                          <a:solidFill>
                            <a:srgbClr val="000000"/>
                          </a:solidFill>
                          <a:effectLst/>
                          <a:latin typeface="Meiryo UI" panose="020B0604030504040204" pitchFamily="50" charset="-128"/>
                          <a:ea typeface="Meiryo UI" panose="020B0604030504040204" pitchFamily="50" charset="-128"/>
                        </a:rPr>
                        <a:t>URL</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である。</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Meiryo UI" panose="020B0604030504040204" pitchFamily="50" charset="-128"/>
                          <a:ea typeface="Meiryo UI" panose="020B0604030504040204" pitchFamily="50" charset="-128"/>
                        </a:rPr>
                        <a:t>https://opendata.pref.aomori.lg.jp/dataset/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5634798"/>
                  </a:ext>
                </a:extLst>
              </a:tr>
              <a:tr h="356693">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6</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err="1">
                          <a:solidFill>
                            <a:srgbClr val="000000"/>
                          </a:solidFill>
                          <a:effectLst/>
                          <a:latin typeface="Meiryo UI" panose="020B0604030504040204" pitchFamily="50" charset="-128"/>
                          <a:ea typeface="Meiryo UI" panose="020B0604030504040204" pitchFamily="50" charset="-128"/>
                        </a:rPr>
                        <a:t>catalogapi_url</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CKAN API</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の</a:t>
                      </a:r>
                      <a:r>
                        <a:rPr lang="en-US"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en-US" sz="1200" b="0" i="0" u="none" strike="noStrike">
                          <a:solidFill>
                            <a:srgbClr val="000000"/>
                          </a:solidFill>
                          <a:effectLst/>
                          <a:latin typeface="Meiryo UI" panose="020B0604030504040204" pitchFamily="50" charset="-128"/>
                          <a:ea typeface="Meiryo UI" panose="020B0604030504040204" pitchFamily="50" charset="-128"/>
                        </a:rPr>
                        <a:t>CKAN API</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の</a:t>
                      </a:r>
                      <a:r>
                        <a:rPr lang="en-US" sz="1200" b="0" i="0" u="none" strike="noStrike">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https://opendata.pref.aomori.lg.jp/api/</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47182442"/>
                  </a:ext>
                </a:extLst>
              </a:tr>
              <a:tr h="356693">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7</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err="1">
                          <a:solidFill>
                            <a:srgbClr val="000000"/>
                          </a:solidFill>
                          <a:effectLst/>
                          <a:latin typeface="Meiryo UI" panose="020B0604030504040204" pitchFamily="50" charset="-128"/>
                          <a:ea typeface="Meiryo UI" panose="020B0604030504040204" pitchFamily="50" charset="-128"/>
                        </a:rPr>
                        <a:t>proxy_url</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プロキシサーバーの</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URL</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プロキシサーバの</a:t>
                      </a:r>
                      <a:r>
                        <a:rPr lang="en-US" altLang="ja-JP" sz="1200" b="0" i="0" u="none" strike="noStrike">
                          <a:solidFill>
                            <a:srgbClr val="000000"/>
                          </a:solidFill>
                          <a:effectLst/>
                          <a:latin typeface="Meiryo UI" panose="020B0604030504040204" pitchFamily="50" charset="-128"/>
                          <a:ea typeface="Meiryo UI" panose="020B0604030504040204" pitchFamily="50" charset="-128"/>
                        </a:rPr>
                        <a:t>URL</a:t>
                      </a:r>
                      <a:r>
                        <a:rPr lang="ja-JP" altLang="en-US" sz="1200" b="0" i="0" u="none" strike="noStrike">
                          <a:solidFill>
                            <a:srgbClr val="000000"/>
                          </a:solidFill>
                          <a:effectLst/>
                          <a:latin typeface="Meiryo UI" panose="020B0604030504040204" pitchFamily="50" charset="-128"/>
                          <a:ea typeface="Meiryo UI" panose="020B0604030504040204" pitchFamily="50" charset="-128"/>
                        </a:rPr>
                        <a:t>、指定されている場合は </a:t>
                      </a:r>
                      <a:r>
                        <a:rPr lang="en-US" altLang="ja-JP" sz="1200" b="0" i="0" u="none" strike="noStrike">
                          <a:solidFill>
                            <a:srgbClr val="000000"/>
                          </a:solidFill>
                          <a:effectLst/>
                          <a:latin typeface="Meiryo UI" panose="020B0604030504040204" pitchFamily="50" charset="-128"/>
                          <a:ea typeface="Meiryo UI" panose="020B0604030504040204" pitchFamily="50" charset="-128"/>
                        </a:rPr>
                        <a:t>catalogapi_url</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の代わりにこの</a:t>
                      </a:r>
                      <a:r>
                        <a:rPr lang="en-US" altLang="ja-JP" sz="1200" b="0" i="0" u="none" strike="noStrike">
                          <a:solidFill>
                            <a:srgbClr val="000000"/>
                          </a:solidFill>
                          <a:effectLst/>
                          <a:latin typeface="Meiryo UI" panose="020B0604030504040204" pitchFamily="50" charset="-128"/>
                          <a:ea typeface="Meiryo UI" panose="020B0604030504040204" pitchFamily="50" charset="-128"/>
                        </a:rPr>
                        <a:t>URL</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に問い合わせる</a:t>
                      </a:r>
                      <a:r>
                        <a:rPr lang="en-US" altLang="ja-JP" sz="1200" b="0" i="0" u="none" strike="noStrike">
                          <a:solidFill>
                            <a:srgbClr val="000000"/>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http://search.ckan.jp/backend/api/</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42482993"/>
                  </a:ext>
                </a:extLst>
              </a:tr>
              <a:tr h="472333">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8</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err="1">
                          <a:solidFill>
                            <a:srgbClr val="000000"/>
                          </a:solidFill>
                          <a:effectLst/>
                          <a:latin typeface="Meiryo UI" panose="020B0604030504040204" pitchFamily="50" charset="-128"/>
                          <a:ea typeface="Meiryo UI" panose="020B0604030504040204" pitchFamily="50" charset="-128"/>
                        </a:rPr>
                        <a:t>update_start_datetime</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差分の</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カタログの更新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200" b="0" i="0" u="none" strike="noStrike" dirty="0">
                          <a:solidFill>
                            <a:srgbClr val="000000"/>
                          </a:solidFill>
                          <a:effectLst/>
                          <a:latin typeface="Meiryo UI" panose="020B0604030504040204" pitchFamily="50" charset="-128"/>
                          <a:ea typeface="Meiryo UI" panose="020B0604030504040204" pitchFamily="50" charset="-128"/>
                        </a:rPr>
                        <a:t>適応開始日時</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API </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を呼びだす開始日時</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a:t>
                      </a:r>
                      <a:r>
                        <a:rPr lang="en-US" sz="1200" b="0" i="0" u="none" strike="noStrike" dirty="0">
                          <a:solidFill>
                            <a:srgbClr val="000000"/>
                          </a:solidFill>
                          <a:effectLst/>
                          <a:latin typeface="Meiryo UI" panose="020B0604030504040204" pitchFamily="50" charset="-128"/>
                          <a:ea typeface="Meiryo UI" panose="020B0604030504040204" pitchFamily="50" charset="-128"/>
                        </a:rPr>
                        <a:t>ISO8601 combined date and time representations) </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2021-05-12 00:00:00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304227"/>
                  </a:ext>
                </a:extLst>
              </a:tr>
              <a:tr h="356693">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9</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err="1">
                          <a:solidFill>
                            <a:srgbClr val="000000"/>
                          </a:solidFill>
                          <a:effectLst/>
                          <a:latin typeface="Meiryo UI" panose="020B0604030504040204" pitchFamily="50" charset="-128"/>
                          <a:ea typeface="Meiryo UI" panose="020B0604030504040204" pitchFamily="50" charset="-128"/>
                        </a:rPr>
                        <a:t>update_interval</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更新間隔</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API </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を呼びだす間隔（</a:t>
                      </a:r>
                      <a:r>
                        <a:rPr lang="en-US" sz="1200" b="0" i="0" u="none" strike="noStrike" dirty="0">
                          <a:solidFill>
                            <a:srgbClr val="000000"/>
                          </a:solidFill>
                          <a:effectLst/>
                          <a:latin typeface="Meiryo UI" panose="020B0604030504040204" pitchFamily="50" charset="-128"/>
                          <a:ea typeface="Meiryo UI" panose="020B0604030504040204" pitchFamily="50" charset="-128"/>
                        </a:rPr>
                        <a:t>ISO8601 intervals)</a:t>
                      </a:r>
                      <a:br>
                        <a:rPr 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表</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参照</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P1H</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5841738"/>
                  </a:ext>
                </a:extLst>
              </a:tr>
              <a:tr h="533138">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 </a:t>
                      </a:r>
                      <a:r>
                        <a:rPr lang="en-US" sz="1200" b="0" i="0" u="none" strike="noStrike" dirty="0" err="1">
                          <a:solidFill>
                            <a:srgbClr val="000000"/>
                          </a:solidFill>
                          <a:effectLst/>
                          <a:latin typeface="Meiryo UI" panose="020B0604030504040204" pitchFamily="50" charset="-128"/>
                          <a:ea typeface="Meiryo UI" panose="020B0604030504040204" pitchFamily="50" charset="-128"/>
                        </a:rPr>
                        <a:t>full_update_start_datetime</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全ての</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カタログの更新</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zh-TW" altLang="en-US" sz="1200" b="0" i="0" u="none" strike="noStrike" dirty="0">
                          <a:solidFill>
                            <a:srgbClr val="000000"/>
                          </a:solidFill>
                          <a:effectLst/>
                          <a:latin typeface="Meiryo UI" panose="020B0604030504040204" pitchFamily="50" charset="-128"/>
                          <a:ea typeface="Meiryo UI" panose="020B0604030504040204" pitchFamily="50" charset="-128"/>
                        </a:rPr>
                        <a:t>適応開始日時</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全ての</a:t>
                      </a:r>
                      <a:r>
                        <a:rPr lang="en-US" sz="1200" b="0" i="0" u="none" strike="noStrike" dirty="0">
                          <a:solidFill>
                            <a:srgbClr val="000000"/>
                          </a:solidFill>
                          <a:effectLst/>
                          <a:latin typeface="Meiryo UI" panose="020B0604030504040204" pitchFamily="50" charset="-128"/>
                          <a:ea typeface="Meiryo UI" panose="020B0604030504040204" pitchFamily="50" charset="-128"/>
                        </a:rPr>
                        <a:t>catalog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の更新を開始する日時</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a:t>
                      </a:r>
                      <a:r>
                        <a:rPr lang="en-US" sz="1200" b="0" i="0" u="none" strike="noStrike" dirty="0">
                          <a:solidFill>
                            <a:srgbClr val="000000"/>
                          </a:solidFill>
                          <a:effectLst/>
                          <a:latin typeface="Meiryo UI" panose="020B0604030504040204" pitchFamily="50" charset="-128"/>
                          <a:ea typeface="Meiryo UI" panose="020B0604030504040204" pitchFamily="50" charset="-128"/>
                        </a:rPr>
                        <a:t>ISO8601 combined date and time representations) </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2021-01-03 01:00:00</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9813459"/>
                  </a:ext>
                </a:extLst>
              </a:tr>
              <a:tr h="356693">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11</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err="1">
                          <a:solidFill>
                            <a:srgbClr val="000000"/>
                          </a:solidFill>
                          <a:effectLst/>
                          <a:latin typeface="Meiryo UI" panose="020B0604030504040204" pitchFamily="50" charset="-128"/>
                          <a:ea typeface="Meiryo UI" panose="020B0604030504040204" pitchFamily="50" charset="-128"/>
                        </a:rPr>
                        <a:t>full_update_interval</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更新間隔</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全ての</a:t>
                      </a:r>
                      <a:r>
                        <a:rPr lang="en-US" sz="1200" b="0" i="0" u="none" strike="noStrike" dirty="0">
                          <a:solidFill>
                            <a:srgbClr val="000000"/>
                          </a:solidFill>
                          <a:effectLst/>
                          <a:latin typeface="Meiryo UI" panose="020B0604030504040204" pitchFamily="50" charset="-128"/>
                          <a:ea typeface="Meiryo UI" panose="020B0604030504040204" pitchFamily="50" charset="-128"/>
                        </a:rPr>
                        <a:t>catalog</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の更新処理を実行する間隔（</a:t>
                      </a:r>
                      <a:r>
                        <a:rPr lang="en-US" sz="1200" b="0" i="0" u="none" strike="noStrike" dirty="0">
                          <a:solidFill>
                            <a:srgbClr val="000000"/>
                          </a:solidFill>
                          <a:effectLst/>
                          <a:latin typeface="Meiryo UI" panose="020B0604030504040204" pitchFamily="50" charset="-128"/>
                          <a:ea typeface="Meiryo UI" panose="020B0604030504040204" pitchFamily="50" charset="-128"/>
                        </a:rPr>
                        <a:t>ISO8601 intervals) </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表</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参照</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Meiryo UI" panose="020B0604030504040204" pitchFamily="50" charset="-128"/>
                          <a:ea typeface="Meiryo UI" panose="020B0604030504040204" pitchFamily="50" charset="-128"/>
                        </a:rPr>
                        <a:t>P1W</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9006107"/>
                  </a:ext>
                </a:extLst>
              </a:tr>
              <a:tr h="533138">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12</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Contact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お問い合わせ先（所属・氏名）</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このサイト登録に関する問い合わせ先である。</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CKAN</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サイトの問い合わせ先ではない。問い合わせ先の組織名、所属名、問い合わせ担当者を示す。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任意</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青森太郎（総務部オープンデータ課）</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282695"/>
                  </a:ext>
                </a:extLst>
              </a:tr>
              <a:tr h="324957">
                <a:tc>
                  <a:txBody>
                    <a:bodyPr/>
                    <a:lstStyle/>
                    <a:p>
                      <a:pPr algn="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13</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err="1">
                          <a:solidFill>
                            <a:srgbClr val="000000"/>
                          </a:solidFill>
                          <a:effectLst/>
                          <a:latin typeface="Meiryo UI" panose="020B0604030504040204" pitchFamily="50" charset="-128"/>
                          <a:ea typeface="Meiryo UI" panose="020B0604030504040204" pitchFamily="50" charset="-128"/>
                        </a:rPr>
                        <a:t>contact_email</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お問い合わせ先（</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E-</a:t>
                      </a:r>
                      <a:r>
                        <a:rPr lang="en-US" altLang="ja-JP" sz="1200" b="0" i="0" u="none" strike="noStrike" dirty="0" err="1">
                          <a:solidFill>
                            <a:srgbClr val="000000"/>
                          </a:solidFill>
                          <a:effectLst/>
                          <a:latin typeface="Meiryo UI" panose="020B0604030504040204" pitchFamily="50" charset="-128"/>
                          <a:ea typeface="Meiryo UI" panose="020B0604030504040204" pitchFamily="50" charset="-128"/>
                        </a:rPr>
                        <a:t>Mial</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問い合わせ先のメールアドレスを示す。</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必須</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200" b="0" i="0" u="none" strike="noStrike" dirty="0">
                          <a:solidFill>
                            <a:srgbClr val="000000"/>
                          </a:solidFill>
                          <a:effectLst/>
                          <a:latin typeface="Meiryo UI" panose="020B0604030504040204" pitchFamily="50" charset="-128"/>
                          <a:ea typeface="Meiryo UI" panose="020B0604030504040204" pitchFamily="50" charset="-128"/>
                        </a:rPr>
                        <a:t>xxx@pref.aomori.lg.jp</a:t>
                      </a:r>
                    </a:p>
                  </a:txBody>
                  <a:tcPr marL="44308" marR="44308" marT="394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2232546"/>
                  </a:ext>
                </a:extLst>
              </a:tr>
            </a:tbl>
          </a:graphicData>
        </a:graphic>
      </p:graphicFrame>
      <p:sp>
        <p:nvSpPr>
          <p:cNvPr id="9" name="正方形/長方形 8">
            <a:extLst>
              <a:ext uri="{FF2B5EF4-FFF2-40B4-BE49-F238E27FC236}">
                <a16:creationId xmlns:a16="http://schemas.microsoft.com/office/drawing/2014/main" id="{30A0A52C-D508-4616-A1BB-5BF867924604}"/>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DFEEC1C8-B75E-4F09-ACD1-FB0002857E5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3" name="正方形/長方形 12">
            <a:extLst>
              <a:ext uri="{FF2B5EF4-FFF2-40B4-BE49-F238E27FC236}">
                <a16:creationId xmlns:a16="http://schemas.microsoft.com/office/drawing/2014/main" id="{79AF22E8-C4E9-4FFD-BEB0-D9CFFF0E03F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29572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AC55F44-0081-4E61-8E4E-F4FEA4CD253D}"/>
              </a:ext>
            </a:extLst>
          </p:cNvPr>
          <p:cNvSpPr/>
          <p:nvPr/>
        </p:nvSpPr>
        <p:spPr>
          <a:xfrm>
            <a:off x="284743" y="1419497"/>
            <a:ext cx="11602267" cy="5197204"/>
          </a:xfrm>
          <a:prstGeom prst="roundRect">
            <a:avLst>
              <a:gd name="adj" fmla="val 196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#9 </a:t>
            </a:r>
            <a:r>
              <a:rPr lang="ja-JP" altLang="en-US" sz="1600" b="1" dirty="0">
                <a:latin typeface="Meiryo UI"/>
                <a:ea typeface="Meiryo UI"/>
              </a:rPr>
              <a:t>差分のカタログの更新間隔（</a:t>
            </a:r>
            <a:r>
              <a:rPr lang="en-US" altLang="ja-JP" sz="1600" b="1" dirty="0">
                <a:latin typeface="Meiryo UI"/>
                <a:ea typeface="Meiryo UI"/>
              </a:rPr>
              <a:t>update_interval</a:t>
            </a:r>
            <a:r>
              <a:rPr lang="ja-JP" altLang="en-US" sz="1600" b="1" dirty="0">
                <a:latin typeface="Meiryo UI"/>
                <a:ea typeface="Meiryo UI"/>
              </a:rPr>
              <a:t>）</a:t>
            </a:r>
            <a:endParaRPr lang="en-US" altLang="ja-JP" sz="1600" b="1" dirty="0">
              <a:latin typeface="Meiryo UI"/>
              <a:ea typeface="Meiryo UI"/>
            </a:endParaRPr>
          </a:p>
          <a:p>
            <a:pPr marL="879253" indent="-879253"/>
            <a:r>
              <a:rPr lang="en-US" altLang="ja-JP" sz="1600" b="1" dirty="0">
                <a:latin typeface="Meiryo UI"/>
                <a:ea typeface="Meiryo UI"/>
              </a:rPr>
              <a:t>#11 </a:t>
            </a:r>
            <a:r>
              <a:rPr lang="ja-JP" altLang="en-US" sz="1600" b="1" dirty="0">
                <a:latin typeface="Meiryo UI"/>
                <a:ea typeface="Meiryo UI"/>
              </a:rPr>
              <a:t>全てのカタログの更新間隔（</a:t>
            </a:r>
            <a:r>
              <a:rPr lang="en-US" altLang="ja-JP" sz="1600" b="1" dirty="0">
                <a:latin typeface="Meiryo UI"/>
                <a:ea typeface="Meiryo UI"/>
              </a:rPr>
              <a:t>full_update_interval</a:t>
            </a:r>
            <a:r>
              <a:rPr lang="ja-JP" altLang="en-US" sz="1600" b="1" dirty="0">
                <a:latin typeface="Meiryo UI"/>
                <a:ea typeface="Meiryo UI"/>
              </a:rPr>
              <a:t>）の記載例</a:t>
            </a:r>
            <a:endParaRPr lang="en-US" altLang="ja-JP" sz="1600" b="1" dirty="0">
              <a:latin typeface="Meiryo UI"/>
              <a:ea typeface="Meiryo UI"/>
            </a:endParaRPr>
          </a:p>
        </p:txBody>
      </p:sp>
      <p:sp>
        <p:nvSpPr>
          <p:cNvPr id="7" name="四角形: 角を丸くする 6">
            <a:extLst>
              <a:ext uri="{FF2B5EF4-FFF2-40B4-BE49-F238E27FC236}">
                <a16:creationId xmlns:a16="http://schemas.microsoft.com/office/drawing/2014/main" id="{C7898818-127C-458C-B314-0D0929D56815}"/>
              </a:ext>
            </a:extLst>
          </p:cNvPr>
          <p:cNvSpPr/>
          <p:nvPr/>
        </p:nvSpPr>
        <p:spPr>
          <a:xfrm>
            <a:off x="284742" y="675104"/>
            <a:ext cx="11602267" cy="633765"/>
          </a:xfrm>
          <a:prstGeom prst="roundRect">
            <a:avLst>
              <a:gd name="adj" fmla="val 13858"/>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a:t>
            </a:r>
            <a:r>
              <a:rPr lang="zh-TW" altLang="en-US" sz="1600" dirty="0">
                <a:latin typeface="Meiryo UI"/>
                <a:ea typeface="Meiryo UI"/>
              </a:rPr>
              <a:t>登録申請項目</a:t>
            </a:r>
            <a:r>
              <a:rPr lang="ja-JP" altLang="en-US" sz="1600" dirty="0">
                <a:latin typeface="Meiryo UI"/>
                <a:ea typeface="Meiryo UI"/>
              </a:rPr>
              <a:t>の</a:t>
            </a:r>
            <a:r>
              <a:rPr lang="en-US" altLang="ja-JP" sz="1600" dirty="0">
                <a:latin typeface="Meiryo UI"/>
                <a:ea typeface="Meiryo UI"/>
              </a:rPr>
              <a:t>#9 </a:t>
            </a:r>
            <a:r>
              <a:rPr lang="ja-JP" altLang="en-US" sz="1600" dirty="0">
                <a:latin typeface="Meiryo UI"/>
                <a:ea typeface="Meiryo UI"/>
              </a:rPr>
              <a:t>差分のカタログの更新間隔（</a:t>
            </a:r>
            <a:r>
              <a:rPr lang="en-US" altLang="ja-JP" sz="1600" dirty="0">
                <a:latin typeface="Meiryo UI"/>
                <a:ea typeface="Meiryo UI"/>
              </a:rPr>
              <a:t>update_interval</a:t>
            </a:r>
            <a:r>
              <a:rPr lang="ja-JP" altLang="en-US" sz="1600" dirty="0">
                <a:latin typeface="Meiryo UI"/>
                <a:ea typeface="Meiryo UI"/>
              </a:rPr>
              <a:t>）</a:t>
            </a:r>
            <a:r>
              <a:rPr lang="en-US" altLang="ja-JP" sz="1600" dirty="0">
                <a:latin typeface="Meiryo UI"/>
                <a:ea typeface="Meiryo UI"/>
              </a:rPr>
              <a:t>#11 </a:t>
            </a:r>
            <a:r>
              <a:rPr lang="ja-JP" altLang="en-US" sz="1600" dirty="0">
                <a:latin typeface="Meiryo UI"/>
                <a:ea typeface="Meiryo UI"/>
              </a:rPr>
              <a:t>全てのカタログの更新間隔（</a:t>
            </a:r>
            <a:r>
              <a:rPr lang="en-US" altLang="ja-JP" sz="1600" dirty="0" err="1">
                <a:latin typeface="Meiryo UI"/>
                <a:ea typeface="Meiryo UI"/>
              </a:rPr>
              <a:t>full_update_interval</a:t>
            </a:r>
            <a:r>
              <a:rPr lang="ja-JP" altLang="en-US" sz="1600" dirty="0">
                <a:latin typeface="Meiryo UI"/>
                <a:ea typeface="Meiryo UI"/>
              </a:rPr>
              <a:t>）</a:t>
            </a:r>
            <a:br>
              <a:rPr lang="en-US" altLang="ja-JP" sz="1600" dirty="0">
                <a:latin typeface="Meiryo UI"/>
                <a:ea typeface="Meiryo UI"/>
              </a:rPr>
            </a:br>
            <a:r>
              <a:rPr lang="ja-JP" altLang="en-US" sz="1600" dirty="0">
                <a:latin typeface="Meiryo UI"/>
                <a:ea typeface="Meiryo UI"/>
              </a:rPr>
              <a:t>については以下の記載例に従って記載ください。</a:t>
            </a:r>
          </a:p>
        </p:txBody>
      </p:sp>
      <p:sp>
        <p:nvSpPr>
          <p:cNvPr id="11" name="テキスト ボックス 4">
            <a:extLst>
              <a:ext uri="{FF2B5EF4-FFF2-40B4-BE49-F238E27FC236}">
                <a16:creationId xmlns:a16="http://schemas.microsoft.com/office/drawing/2014/main" id="{4BC68523-F59B-4241-A396-EE0BC27A6252}"/>
              </a:ext>
            </a:extLst>
          </p:cNvPr>
          <p:cNvSpPr txBox="1"/>
          <p:nvPr/>
        </p:nvSpPr>
        <p:spPr>
          <a:xfrm>
            <a:off x="543678" y="4525997"/>
            <a:ext cx="5552322" cy="1966516"/>
          </a:xfrm>
          <a:prstGeom prst="rect">
            <a:avLst/>
          </a:prstGeom>
          <a:solidFill>
            <a:sysClr val="window" lastClr="FFFFFF"/>
          </a:solidFill>
          <a:ln>
            <a:solidFill>
              <a:schemeClr val="bg1">
                <a:lumMod val="65000"/>
              </a:schemeClr>
            </a:solidFill>
            <a:prstDash val="lg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400" b="1" dirty="0">
                <a:latin typeface="Meiryo UI" panose="020B0604030504040204" pitchFamily="50" charset="-128"/>
                <a:ea typeface="Meiryo UI" panose="020B0604030504040204" pitchFamily="50" charset="-128"/>
              </a:rPr>
              <a:t>（参考）　横断検索サイト登録申請書</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機械処理対応</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　</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フォーマットは</a:t>
            </a:r>
            <a:r>
              <a:rPr lang="en-US" altLang="ja-JP" sz="1400" b="1" dirty="0">
                <a:latin typeface="Meiryo UI" panose="020B0604030504040204" pitchFamily="50" charset="-128"/>
                <a:ea typeface="Meiryo UI" panose="020B0604030504040204" pitchFamily="50" charset="-128"/>
              </a:rPr>
              <a:t>JSON </a:t>
            </a:r>
            <a:r>
              <a:rPr lang="ja-JP" altLang="en-US" sz="1400" b="1" dirty="0">
                <a:latin typeface="Meiryo UI" panose="020B0604030504040204" pitchFamily="50" charset="-128"/>
                <a:ea typeface="Meiryo UI" panose="020B0604030504040204" pitchFamily="50" charset="-128"/>
              </a:rPr>
              <a:t>または </a:t>
            </a:r>
            <a:r>
              <a:rPr lang="en-US" altLang="ja-JP" sz="1400" b="1" dirty="0">
                <a:latin typeface="Meiryo UI" panose="020B0604030504040204" pitchFamily="50" charset="-128"/>
                <a:ea typeface="Meiryo UI" panose="020B0604030504040204" pitchFamily="50" charset="-128"/>
              </a:rPr>
              <a:t>YAML</a:t>
            </a:r>
            <a:r>
              <a:rPr lang="ja-JP" altLang="en-US" sz="1400" b="1" dirty="0">
                <a:latin typeface="Meiryo UI" panose="020B0604030504040204" pitchFamily="50" charset="-128"/>
                <a:ea typeface="Meiryo UI" panose="020B0604030504040204" pitchFamily="50" charset="-128"/>
              </a:rPr>
              <a:t>による </a:t>
            </a:r>
            <a:r>
              <a:rPr lang="en-US" altLang="ja-JP" sz="1400" b="1" dirty="0">
                <a:latin typeface="Meiryo UI" panose="020B0604030504040204" pitchFamily="50" charset="-128"/>
                <a:ea typeface="Meiryo UI" panose="020B0604030504040204" pitchFamily="50" charset="-128"/>
              </a:rPr>
              <a:t>key-value </a:t>
            </a:r>
            <a:r>
              <a:rPr lang="ja-JP" altLang="en-US" sz="1400" b="1" dirty="0">
                <a:latin typeface="Meiryo UI" panose="020B0604030504040204" pitchFamily="50" charset="-128"/>
                <a:ea typeface="Meiryo UI" panose="020B0604030504040204" pitchFamily="50" charset="-128"/>
              </a:rPr>
              <a:t>リスト</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name: </a:t>
            </a:r>
            <a:r>
              <a:rPr lang="ja-JP" altLang="en-US" sz="1400" dirty="0">
                <a:latin typeface="Meiryo UI" panose="020B0604030504040204" pitchFamily="50" charset="-128"/>
                <a:ea typeface="Meiryo UI" panose="020B0604030504040204" pitchFamily="50" charset="-128"/>
              </a:rPr>
              <a:t>青い森オープンデータカタログ</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description: </a:t>
            </a:r>
            <a:r>
              <a:rPr lang="ja-JP" altLang="en-US" sz="1400" dirty="0">
                <a:latin typeface="Meiryo UI" panose="020B0604030504040204" pitchFamily="50" charset="-128"/>
                <a:ea typeface="Meiryo UI" panose="020B0604030504040204" pitchFamily="50" charset="-128"/>
              </a:rPr>
              <a:t>青森県のオープンデータのカタログです。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publisher: </a:t>
            </a:r>
            <a:r>
              <a:rPr lang="ja-JP" altLang="en-US" sz="1400" dirty="0">
                <a:latin typeface="Meiryo UI" panose="020B0604030504040204" pitchFamily="50" charset="-128"/>
                <a:ea typeface="Meiryo UI" panose="020B0604030504040204" pitchFamily="50" charset="-128"/>
              </a:rPr>
              <a:t>青森県</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publisherURL</a:t>
            </a:r>
            <a:r>
              <a:rPr lang="en-US" altLang="ja-JP" sz="1400" dirty="0">
                <a:latin typeface="Meiryo UI" panose="020B0604030504040204" pitchFamily="50" charset="-128"/>
                <a:ea typeface="Meiryo UI" panose="020B0604030504040204" pitchFamily="50" charset="-128"/>
              </a:rPr>
              <a:t>: https://www.pref.aomori.lg.jp/</a:t>
            </a:r>
          </a:p>
          <a:p>
            <a:r>
              <a:rPr lang="ja-JP" altLang="en-US"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catalog_url</a:t>
            </a:r>
            <a:r>
              <a:rPr lang="en-US" altLang="ja-JP" sz="1400" dirty="0">
                <a:latin typeface="Meiryo UI" panose="020B0604030504040204" pitchFamily="50" charset="-128"/>
                <a:ea typeface="Meiryo UI" panose="020B0604030504040204" pitchFamily="50" charset="-128"/>
              </a:rPr>
              <a:t>: https://opendata.pref.aomori.lg.jp/dataset/</a:t>
            </a:r>
          </a:p>
          <a:p>
            <a:r>
              <a:rPr lang="ja-JP" altLang="en-US"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catalogapi_url</a:t>
            </a:r>
            <a:r>
              <a:rPr lang="en-US" altLang="ja-JP" sz="1400" dirty="0">
                <a:latin typeface="Meiryo UI" panose="020B0604030504040204" pitchFamily="50" charset="-128"/>
                <a:ea typeface="Meiryo UI" panose="020B0604030504040204" pitchFamily="50" charset="-128"/>
              </a:rPr>
              <a:t>: https://opendata.pref.aomori.lg.jp/api/</a:t>
            </a:r>
          </a:p>
        </p:txBody>
      </p:sp>
      <p:sp>
        <p:nvSpPr>
          <p:cNvPr id="12" name="テキスト ボックス 4">
            <a:extLst>
              <a:ext uri="{FF2B5EF4-FFF2-40B4-BE49-F238E27FC236}">
                <a16:creationId xmlns:a16="http://schemas.microsoft.com/office/drawing/2014/main" id="{904B894D-D919-4419-8949-1AD6609F6714}"/>
              </a:ext>
            </a:extLst>
          </p:cNvPr>
          <p:cNvSpPr txBox="1"/>
          <p:nvPr/>
        </p:nvSpPr>
        <p:spPr>
          <a:xfrm>
            <a:off x="6096000" y="4525997"/>
            <a:ext cx="4888862" cy="1966516"/>
          </a:xfrm>
          <a:prstGeom prst="rect">
            <a:avLst/>
          </a:prstGeom>
          <a:solidFill>
            <a:sysClr val="window" lastClr="FFFFFF"/>
          </a:solidFill>
          <a:ln>
            <a:solidFill>
              <a:schemeClr val="bg1">
                <a:lumMod val="65000"/>
              </a:schemeClr>
            </a:solidFill>
            <a:prstDash val="lg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400" dirty="0">
                <a:latin typeface="Meiryo UI" panose="020B0604030504040204" pitchFamily="50" charset="-128"/>
                <a:ea typeface="Meiryo UI" panose="020B0604030504040204" pitchFamily="50" charset="-128"/>
              </a:rPr>
              <a:t>　</a:t>
            </a:r>
            <a:endParaRPr lang="en-US" altLang="ja-JP" sz="1400" dirty="0">
              <a:latin typeface="Meiryo UI" panose="020B0604030504040204" pitchFamily="50" charset="-128"/>
              <a:ea typeface="Meiryo UI" panose="020B0604030504040204" pitchFamily="50" charset="-128"/>
            </a:endParaRPr>
          </a:p>
          <a:p>
            <a:r>
              <a:rPr lang="en-US" altLang="ja-JP" sz="1400" dirty="0" err="1">
                <a:latin typeface="Meiryo UI" panose="020B0604030504040204" pitchFamily="50" charset="-128"/>
                <a:ea typeface="Meiryo UI" panose="020B0604030504040204" pitchFamily="50" charset="-128"/>
              </a:rPr>
              <a:t>proxy_url</a:t>
            </a:r>
            <a:r>
              <a:rPr lang="en-US" altLang="ja-JP" sz="1400" dirty="0">
                <a:latin typeface="Meiryo UI" panose="020B0604030504040204" pitchFamily="50" charset="-128"/>
                <a:ea typeface="Meiryo UI" panose="020B0604030504040204" pitchFamily="50" charset="-128"/>
              </a:rPr>
              <a:t>: http://search.ckan.jp/backend/api/</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err="1">
                <a:solidFill>
                  <a:sysClr val="windowText" lastClr="000000"/>
                </a:solidFill>
                <a:latin typeface="Meiryo UI" panose="020B0604030504040204" pitchFamily="50" charset="-128"/>
                <a:ea typeface="Meiryo UI" panose="020B0604030504040204" pitchFamily="50" charset="-128"/>
              </a:rPr>
              <a:t>update_start_datetime</a:t>
            </a:r>
            <a:r>
              <a:rPr lang="en-US" altLang="ja-JP" sz="1400" dirty="0">
                <a:solidFill>
                  <a:sysClr val="windowText" lastClr="000000"/>
                </a:solidFill>
                <a:latin typeface="Meiryo UI" panose="020B0604030504040204" pitchFamily="50" charset="-128"/>
                <a:ea typeface="Meiryo UI" panose="020B0604030504040204" pitchFamily="50" charset="-128"/>
              </a:rPr>
              <a:t>: 2021-05-12 00:00:00</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a:solidFill>
                  <a:sysClr val="windowText" lastClr="000000"/>
                </a:solidFill>
                <a:latin typeface="Meiryo UI" panose="020B0604030504040204" pitchFamily="50" charset="-128"/>
                <a:ea typeface="Meiryo UI" panose="020B0604030504040204" pitchFamily="50" charset="-128"/>
              </a:rPr>
              <a:t>update_interval: P1H</a:t>
            </a:r>
          </a:p>
          <a:p>
            <a:r>
              <a:rPr lang="ja-JP" altLang="en-US" sz="1400" dirty="0">
                <a:solidFill>
                  <a:sysClr val="windowText" lastClr="000000"/>
                </a:solidFill>
                <a:latin typeface="Meiryo UI" panose="020B0604030504040204" pitchFamily="50" charset="-128"/>
                <a:ea typeface="Meiryo UI" panose="020B0604030504040204" pitchFamily="50" charset="-128"/>
              </a:rPr>
              <a:t>　</a:t>
            </a:r>
            <a:r>
              <a:rPr lang="en-US" altLang="ja-JP" sz="1400" dirty="0" err="1">
                <a:solidFill>
                  <a:sysClr val="windowText" lastClr="000000"/>
                </a:solidFill>
                <a:latin typeface="Meiryo UI" panose="020B0604030504040204" pitchFamily="50" charset="-128"/>
                <a:ea typeface="Meiryo UI" panose="020B0604030504040204" pitchFamily="50" charset="-128"/>
              </a:rPr>
              <a:t>full_update_start_datetime</a:t>
            </a:r>
            <a:r>
              <a:rPr lang="en-US" altLang="ja-JP" sz="1400" dirty="0">
                <a:solidFill>
                  <a:sysClr val="windowText" lastClr="000000"/>
                </a:solidFill>
                <a:latin typeface="Meiryo UI" panose="020B0604030504040204" pitchFamily="50" charset="-128"/>
                <a:ea typeface="Meiryo UI" panose="020B0604030504040204" pitchFamily="50" charset="-128"/>
              </a:rPr>
              <a:t>: 2021-01-03 01:00:00</a:t>
            </a:r>
          </a:p>
          <a:p>
            <a:r>
              <a:rPr lang="en-US" altLang="ja-JP" sz="1400" dirty="0">
                <a:solidFill>
                  <a:sysClr val="windowText" lastClr="000000"/>
                </a:solidFill>
                <a:latin typeface="Meiryo UI" panose="020B0604030504040204" pitchFamily="50" charset="-128"/>
                <a:ea typeface="Meiryo UI" panose="020B0604030504040204" pitchFamily="50" charset="-128"/>
              </a:rPr>
              <a:t>  full_update_interval: P1W</a:t>
            </a:r>
          </a:p>
          <a:p>
            <a:r>
              <a:rPr lang="en-US" altLang="ja-JP" sz="1400" dirty="0">
                <a:latin typeface="Meiryo UI" panose="020B0604030504040204" pitchFamily="50" charset="-128"/>
                <a:ea typeface="Meiryo UI" panose="020B0604030504040204" pitchFamily="50" charset="-128"/>
              </a:rPr>
              <a:t>  contact: </a:t>
            </a:r>
            <a:r>
              <a:rPr lang="ja-JP" altLang="en-US" sz="1400" dirty="0">
                <a:latin typeface="Meiryo UI" panose="020B0604030504040204" pitchFamily="50" charset="-128"/>
                <a:ea typeface="Meiryo UI" panose="020B0604030504040204" pitchFamily="50" charset="-128"/>
              </a:rPr>
              <a:t>青森太郎（総務部オープンデータ課）</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contact_email:xxx@pref.aomori.lg.jp</a:t>
            </a:r>
            <a:endParaRPr lang="ja-JP" altLang="en-US" sz="1400" dirty="0">
              <a:latin typeface="Meiryo UI" panose="020B0604030504040204" pitchFamily="50" charset="-128"/>
              <a:ea typeface="Meiryo UI" panose="020B0604030504040204" pitchFamily="50" charset="-128"/>
            </a:endParaRPr>
          </a:p>
        </p:txBody>
      </p:sp>
      <p:graphicFrame>
        <p:nvGraphicFramePr>
          <p:cNvPr id="2" name="表 1">
            <a:extLst>
              <a:ext uri="{FF2B5EF4-FFF2-40B4-BE49-F238E27FC236}">
                <a16:creationId xmlns:a16="http://schemas.microsoft.com/office/drawing/2014/main" id="{E789ACB7-6530-4E6C-836F-5A8F3C402199}"/>
              </a:ext>
            </a:extLst>
          </p:cNvPr>
          <p:cNvGraphicFramePr>
            <a:graphicFrameLocks noGrp="1"/>
          </p:cNvGraphicFramePr>
          <p:nvPr>
            <p:extLst>
              <p:ext uri="{D42A27DB-BD31-4B8C-83A1-F6EECF244321}">
                <p14:modId xmlns:p14="http://schemas.microsoft.com/office/powerpoint/2010/main" val="3338089302"/>
              </p:ext>
            </p:extLst>
          </p:nvPr>
        </p:nvGraphicFramePr>
        <p:xfrm>
          <a:off x="543678" y="2143083"/>
          <a:ext cx="10441184" cy="2097447"/>
        </p:xfrm>
        <a:graphic>
          <a:graphicData uri="http://schemas.openxmlformats.org/drawingml/2006/table">
            <a:tbl>
              <a:tblPr firstRow="1" bandRow="1">
                <a:tableStyleId>{5C22544A-7EE6-4342-B048-85BDC9FD1C3A}</a:tableStyleId>
              </a:tblPr>
              <a:tblGrid>
                <a:gridCol w="758643">
                  <a:extLst>
                    <a:ext uri="{9D8B030D-6E8A-4147-A177-3AD203B41FA5}">
                      <a16:colId xmlns:a16="http://schemas.microsoft.com/office/drawing/2014/main" val="1364843507"/>
                    </a:ext>
                  </a:extLst>
                </a:gridCol>
                <a:gridCol w="4709859">
                  <a:extLst>
                    <a:ext uri="{9D8B030D-6E8A-4147-A177-3AD203B41FA5}">
                      <a16:colId xmlns:a16="http://schemas.microsoft.com/office/drawing/2014/main" val="4095969466"/>
                    </a:ext>
                  </a:extLst>
                </a:gridCol>
                <a:gridCol w="4972682">
                  <a:extLst>
                    <a:ext uri="{9D8B030D-6E8A-4147-A177-3AD203B41FA5}">
                      <a16:colId xmlns:a16="http://schemas.microsoft.com/office/drawing/2014/main" val="1985660920"/>
                    </a:ext>
                  </a:extLst>
                </a:gridCol>
              </a:tblGrid>
              <a:tr h="325411">
                <a:tc>
                  <a:txBody>
                    <a:bodyPr/>
                    <a:lstStyle/>
                    <a:p>
                      <a:pPr algn="ctr" fontAlgn="ctr"/>
                      <a:r>
                        <a:rPr lang="en-US" altLang="ja-JP" sz="1600" b="1" i="0" u="none" strike="noStrike" dirty="0">
                          <a:solidFill>
                            <a:schemeClr val="bg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意味</a:t>
                      </a:r>
                    </a:p>
                  </a:txBody>
                  <a:tcPr marL="7815" marR="7815" marT="781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記載方法</a:t>
                      </a:r>
                    </a:p>
                  </a:txBody>
                  <a:tcPr marL="7815" marR="7815" marT="7815"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401846393"/>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10</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分毎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PT10M</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4924866"/>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2</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時間毎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PT1H</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956553"/>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12</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時間毎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PT12H</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4021577"/>
                  </a:ext>
                </a:extLst>
              </a:tr>
              <a:tr h="286028">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4</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日毎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P1D</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7848951"/>
                  </a:ext>
                </a:extLst>
              </a:tr>
              <a:tr h="313962">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5</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週間毎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P1W</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3367560"/>
                  </a:ext>
                </a:extLst>
              </a:tr>
              <a:tr h="313962">
                <a:tc>
                  <a:txBody>
                    <a:bodyPr/>
                    <a:lstStyle/>
                    <a:p>
                      <a:pPr algn="ctr"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6</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か月毎</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600" b="0" i="0" u="none" strike="noStrike" dirty="0">
                          <a:solidFill>
                            <a:srgbClr val="000000"/>
                          </a:solidFill>
                          <a:effectLst/>
                          <a:latin typeface="Meiryo UI" panose="020B0604030504040204" pitchFamily="50" charset="-128"/>
                          <a:ea typeface="Meiryo UI" panose="020B0604030504040204" pitchFamily="50" charset="-128"/>
                        </a:rPr>
                        <a:t>P1M</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51185649"/>
                  </a:ext>
                </a:extLst>
              </a:tr>
            </a:tbl>
          </a:graphicData>
        </a:graphic>
      </p:graphicFrame>
      <p:sp>
        <p:nvSpPr>
          <p:cNvPr id="10" name="正方形/長方形 9">
            <a:extLst>
              <a:ext uri="{FF2B5EF4-FFF2-40B4-BE49-F238E27FC236}">
                <a16:creationId xmlns:a16="http://schemas.microsoft.com/office/drawing/2014/main" id="{492B955B-47C2-404F-BE51-403AA5D1502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タイトル 4">
            <a:extLst>
              <a:ext uri="{FF2B5EF4-FFF2-40B4-BE49-F238E27FC236}">
                <a16:creationId xmlns:a16="http://schemas.microsoft.com/office/drawing/2014/main" id="{7F261C1C-91BD-4DBC-B9E6-8A44382F571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4" name="正方形/長方形 13">
            <a:extLst>
              <a:ext uri="{FF2B5EF4-FFF2-40B4-BE49-F238E27FC236}">
                <a16:creationId xmlns:a16="http://schemas.microsoft.com/office/drawing/2014/main" id="{0A6F17B2-9B76-433F-86A4-4C3F18E806A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45092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2B798493-0AC9-4669-B2EA-E149E050A00B}"/>
              </a:ext>
            </a:extLst>
          </p:cNvPr>
          <p:cNvSpPr/>
          <p:nvPr/>
        </p:nvSpPr>
        <p:spPr>
          <a:xfrm>
            <a:off x="209791" y="681533"/>
            <a:ext cx="11602800" cy="1342942"/>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Google Dataset Search</a:t>
            </a:r>
            <a:r>
              <a:rPr lang="ja-JP" altLang="en-US" sz="1600" b="1" dirty="0">
                <a:latin typeface="Meiryo UI"/>
                <a:ea typeface="Meiryo UI"/>
              </a:rPr>
              <a:t>とは</a:t>
            </a:r>
            <a:endParaRPr lang="en-US" altLang="ja-JP" sz="1600" b="1" dirty="0">
              <a:latin typeface="Meiryo UI"/>
              <a:ea typeface="Meiryo UI"/>
            </a:endParaRPr>
          </a:p>
          <a:p>
            <a:pPr marL="373062" indent="-285750">
              <a:buFont typeface="Wingdings" panose="05000000000000000000" pitchFamily="2" charset="2"/>
              <a:buChar char="ü"/>
            </a:pPr>
            <a:r>
              <a:rPr lang="ja-JP" altLang="en-US" sz="1600" dirty="0">
                <a:latin typeface="Meiryo UI"/>
                <a:ea typeface="Meiryo UI"/>
              </a:rPr>
              <a:t>データセット検索では、ウェブ上に保存されているデータセットを、簡単なキーワード検索で探すことができます。</a:t>
            </a:r>
          </a:p>
          <a:p>
            <a:pPr marL="373062" indent="-285750">
              <a:buFont typeface="Wingdings" panose="05000000000000000000" pitchFamily="2" charset="2"/>
              <a:buChar char="ü"/>
            </a:pPr>
            <a:r>
              <a:rPr lang="en-US" altLang="ja-JP" sz="1600" dirty="0">
                <a:latin typeface="Meiryo UI"/>
                <a:ea typeface="Meiryo UI"/>
              </a:rPr>
              <a:t>Dataset </a:t>
            </a:r>
            <a:r>
              <a:rPr lang="ja-JP" altLang="en-US" sz="1600" dirty="0">
                <a:latin typeface="Meiryo UI"/>
                <a:ea typeface="Meiryo UI"/>
              </a:rPr>
              <a:t>構造化データでマークアップ：　ウェブで公開している数字データをデータセット検索にインデックスさせることができる。</a:t>
            </a:r>
            <a:br>
              <a:rPr lang="en-US" altLang="ja-JP" sz="1600" dirty="0">
                <a:latin typeface="Meiryo UI"/>
                <a:ea typeface="Meiryo UI"/>
              </a:rPr>
            </a:br>
            <a:r>
              <a:rPr lang="en-US" altLang="ja-JP" sz="1600" dirty="0">
                <a:latin typeface="Meiryo UI"/>
                <a:ea typeface="Meiryo UI"/>
              </a:rPr>
              <a:t>schema.org </a:t>
            </a:r>
            <a:r>
              <a:rPr lang="ja-JP" altLang="en-US" sz="1600" dirty="0">
                <a:latin typeface="Meiryo UI"/>
                <a:ea typeface="Meiryo UI"/>
              </a:rPr>
              <a:t>の </a:t>
            </a:r>
            <a:r>
              <a:rPr lang="en-US" altLang="ja-JP" sz="1600" dirty="0">
                <a:latin typeface="Meiryo UI"/>
                <a:ea typeface="Meiryo UI"/>
              </a:rPr>
              <a:t>Dataset </a:t>
            </a:r>
            <a:r>
              <a:rPr lang="ja-JP" altLang="en-US" sz="1600" dirty="0">
                <a:latin typeface="Meiryo UI"/>
                <a:ea typeface="Meiryo UI"/>
              </a:rPr>
              <a:t>構造化データ </a:t>
            </a:r>
            <a:r>
              <a:rPr lang="en-US" altLang="ja-JP" sz="1600" dirty="0">
                <a:latin typeface="Meiryo UI"/>
                <a:ea typeface="Meiryo UI"/>
              </a:rPr>
              <a:t>(schema.org/Dataset) </a:t>
            </a:r>
            <a:r>
              <a:rPr lang="ja-JP" altLang="en-US" sz="1600" dirty="0">
                <a:latin typeface="Meiryo UI"/>
                <a:ea typeface="Meiryo UI"/>
              </a:rPr>
              <a:t>でマークアップします。</a:t>
            </a:r>
          </a:p>
          <a:p>
            <a:pPr marL="373062" indent="-285750">
              <a:buFont typeface="Wingdings" panose="05000000000000000000" pitchFamily="2" charset="2"/>
              <a:buChar char="ü"/>
            </a:pPr>
            <a:r>
              <a:rPr lang="ja-JP" altLang="en-US" sz="1600" dirty="0">
                <a:latin typeface="Meiryo UI"/>
                <a:ea typeface="Meiryo UI"/>
              </a:rPr>
              <a:t>検索結果に出てきたデータセットは、更新日、ダウンロード形式、ライセンス、無料かどうかでフィルタリング可能です。</a:t>
            </a:r>
          </a:p>
          <a:p>
            <a:pPr marL="879253" indent="-879253"/>
            <a:r>
              <a:rPr lang="ja-JP" altLang="en-US" sz="1600" dirty="0">
                <a:latin typeface="Meiryo UI"/>
                <a:ea typeface="Meiryo UI"/>
              </a:rPr>
              <a:t>　　　　　　　　　　　　　　　　　　</a:t>
            </a:r>
            <a:endParaRPr lang="en-US" altLang="ja-JP" sz="1600" dirty="0">
              <a:latin typeface="Meiryo UI"/>
              <a:ea typeface="Meiryo UI"/>
            </a:endParaRPr>
          </a:p>
        </p:txBody>
      </p:sp>
      <p:grpSp>
        <p:nvGrpSpPr>
          <p:cNvPr id="2" name="グループ化 1">
            <a:extLst>
              <a:ext uri="{FF2B5EF4-FFF2-40B4-BE49-F238E27FC236}">
                <a16:creationId xmlns:a16="http://schemas.microsoft.com/office/drawing/2014/main" id="{0A7DAC6B-FC27-4896-9CB4-5479DF691636}"/>
              </a:ext>
            </a:extLst>
          </p:cNvPr>
          <p:cNvGrpSpPr/>
          <p:nvPr/>
        </p:nvGrpSpPr>
        <p:grpSpPr>
          <a:xfrm>
            <a:off x="209791" y="2102170"/>
            <a:ext cx="11602800" cy="4574186"/>
            <a:chOff x="162495" y="1752523"/>
            <a:chExt cx="11772418" cy="5384878"/>
          </a:xfrm>
        </p:grpSpPr>
        <p:sp>
          <p:nvSpPr>
            <p:cNvPr id="11" name="四角形: 角を丸くする 10">
              <a:extLst>
                <a:ext uri="{FF2B5EF4-FFF2-40B4-BE49-F238E27FC236}">
                  <a16:creationId xmlns:a16="http://schemas.microsoft.com/office/drawing/2014/main" id="{0E10BBD9-B5E1-45A1-8BF2-BB6BC4596AFF}"/>
                </a:ext>
              </a:extLst>
            </p:cNvPr>
            <p:cNvSpPr/>
            <p:nvPr/>
          </p:nvSpPr>
          <p:spPr>
            <a:xfrm>
              <a:off x="162495" y="1752523"/>
              <a:ext cx="11772418" cy="538487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pic>
          <p:nvPicPr>
            <p:cNvPr id="8" name="図 7">
              <a:extLst>
                <a:ext uri="{FF2B5EF4-FFF2-40B4-BE49-F238E27FC236}">
                  <a16:creationId xmlns:a16="http://schemas.microsoft.com/office/drawing/2014/main" id="{C9567FB2-3D76-47D0-BD5B-17D4D5BFF37E}"/>
                </a:ext>
              </a:extLst>
            </p:cNvPr>
            <p:cNvPicPr>
              <a:picLocks noChangeAspect="1"/>
            </p:cNvPicPr>
            <p:nvPr/>
          </p:nvPicPr>
          <p:blipFill>
            <a:blip r:embed="rId3"/>
            <a:stretch>
              <a:fillRect/>
            </a:stretch>
          </p:blipFill>
          <p:spPr>
            <a:xfrm>
              <a:off x="412904" y="1881767"/>
              <a:ext cx="5965465" cy="4180805"/>
            </a:xfrm>
            <a:prstGeom prst="rect">
              <a:avLst/>
            </a:prstGeom>
            <a:ln>
              <a:solidFill>
                <a:schemeClr val="accent1"/>
              </a:solidFill>
            </a:ln>
          </p:spPr>
        </p:pic>
        <p:pic>
          <p:nvPicPr>
            <p:cNvPr id="9" name="図 8">
              <a:extLst>
                <a:ext uri="{FF2B5EF4-FFF2-40B4-BE49-F238E27FC236}">
                  <a16:creationId xmlns:a16="http://schemas.microsoft.com/office/drawing/2014/main" id="{07598E17-8283-4E96-8F6B-669B1713BD92}"/>
                </a:ext>
              </a:extLst>
            </p:cNvPr>
            <p:cNvPicPr>
              <a:picLocks noChangeAspect="1"/>
            </p:cNvPicPr>
            <p:nvPr/>
          </p:nvPicPr>
          <p:blipFill>
            <a:blip r:embed="rId4"/>
            <a:stretch>
              <a:fillRect/>
            </a:stretch>
          </p:blipFill>
          <p:spPr>
            <a:xfrm>
              <a:off x="6972389" y="2275764"/>
              <a:ext cx="4451963" cy="3392810"/>
            </a:xfrm>
            <a:prstGeom prst="rect">
              <a:avLst/>
            </a:prstGeom>
            <a:ln>
              <a:solidFill>
                <a:schemeClr val="accent1"/>
              </a:solidFill>
            </a:ln>
          </p:spPr>
        </p:pic>
        <p:sp>
          <p:nvSpPr>
            <p:cNvPr id="10" name="右矢印 11">
              <a:extLst>
                <a:ext uri="{FF2B5EF4-FFF2-40B4-BE49-F238E27FC236}">
                  <a16:creationId xmlns:a16="http://schemas.microsoft.com/office/drawing/2014/main" id="{C679021D-ED68-4FDD-91E0-FB85D7B2C863}"/>
                </a:ext>
              </a:extLst>
            </p:cNvPr>
            <p:cNvSpPr/>
            <p:nvPr/>
          </p:nvSpPr>
          <p:spPr>
            <a:xfrm>
              <a:off x="5002004" y="3293949"/>
              <a:ext cx="2189374" cy="207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sp>
          <p:nvSpPr>
            <p:cNvPr id="12" name="テキスト ボックス 11">
              <a:extLst>
                <a:ext uri="{FF2B5EF4-FFF2-40B4-BE49-F238E27FC236}">
                  <a16:creationId xmlns:a16="http://schemas.microsoft.com/office/drawing/2014/main" id="{08FBA0D8-8F28-40C5-A7B8-E2A6AD4E26CE}"/>
                </a:ext>
              </a:extLst>
            </p:cNvPr>
            <p:cNvSpPr txBox="1"/>
            <p:nvPr/>
          </p:nvSpPr>
          <p:spPr>
            <a:xfrm>
              <a:off x="257087" y="6103582"/>
              <a:ext cx="10657548" cy="978276"/>
            </a:xfrm>
            <a:prstGeom prst="rect">
              <a:avLst/>
            </a:prstGeom>
            <a:noFill/>
          </p:spPr>
          <p:txBody>
            <a:bodyPr wrap="square">
              <a:spAutoFit/>
            </a:bodyPr>
            <a:lstStyle/>
            <a:p>
              <a:pPr marL="879253" indent="-879253"/>
              <a:r>
                <a:rPr lang="en-US" altLang="ja-JP" sz="1200" dirty="0">
                  <a:latin typeface="Meiryo UI"/>
                  <a:ea typeface="Meiryo UI"/>
                </a:rPr>
                <a:t>Google Dataset Search</a:t>
              </a:r>
              <a:r>
                <a:rPr lang="ja-JP" altLang="en-US" sz="1200" dirty="0">
                  <a:latin typeface="Meiryo UI"/>
                  <a:ea typeface="Meiryo UI"/>
                </a:rPr>
                <a:t>が</a:t>
              </a:r>
              <a:r>
                <a:rPr lang="en-US" altLang="ja-JP" sz="1200" dirty="0">
                  <a:latin typeface="Meiryo UI"/>
                  <a:ea typeface="Meiryo UI"/>
                </a:rPr>
                <a:t>2020</a:t>
              </a:r>
              <a:r>
                <a:rPr lang="ja-JP" altLang="en-US" sz="1200" dirty="0">
                  <a:latin typeface="Meiryo UI"/>
                  <a:ea typeface="Meiryo UI"/>
                </a:rPr>
                <a:t>年</a:t>
              </a:r>
              <a:r>
                <a:rPr lang="en-US" altLang="ja-JP" sz="1200" dirty="0">
                  <a:latin typeface="Meiryo UI"/>
                  <a:ea typeface="Meiryo UI"/>
                </a:rPr>
                <a:t>1</a:t>
              </a:r>
              <a:r>
                <a:rPr lang="ja-JP" altLang="en-US" sz="1200" dirty="0">
                  <a:latin typeface="Meiryo UI"/>
                  <a:ea typeface="Meiryo UI"/>
                </a:rPr>
                <a:t>月</a:t>
              </a:r>
              <a:r>
                <a:rPr lang="en-US" altLang="ja-JP" sz="1200" dirty="0">
                  <a:latin typeface="Meiryo UI"/>
                  <a:ea typeface="Meiryo UI"/>
                </a:rPr>
                <a:t>23</a:t>
              </a:r>
              <a:r>
                <a:rPr lang="ja-JP" altLang="en-US" sz="1200" dirty="0">
                  <a:latin typeface="Meiryo UI"/>
                  <a:ea typeface="Meiryo UI"/>
                </a:rPr>
                <a:t>日に機能を新たに追加し、正式公開</a:t>
              </a:r>
            </a:p>
            <a:p>
              <a:pPr marL="879253" indent="-879253"/>
              <a:r>
                <a:rPr lang="ja-JP" altLang="en-US" sz="1200" dirty="0">
                  <a:latin typeface="Meiryo UI"/>
                  <a:ea typeface="Meiryo UI"/>
                </a:rPr>
                <a:t>　　　・サービス　　　　　：　</a:t>
              </a:r>
              <a:r>
                <a:rPr lang="en-US" altLang="ja-JP" sz="1200" dirty="0">
                  <a:latin typeface="Meiryo UI"/>
                  <a:ea typeface="Meiryo UI"/>
                  <a:hlinkClick r:id="rId5"/>
                </a:rPr>
                <a:t>https://datasetsearch.research.google.com/</a:t>
              </a:r>
              <a:endParaRPr lang="en-US" altLang="ja-JP" sz="1200" dirty="0">
                <a:latin typeface="Meiryo UI"/>
                <a:ea typeface="Meiryo UI"/>
              </a:endParaRPr>
            </a:p>
            <a:p>
              <a:pPr marL="879253" indent="-879253"/>
              <a:r>
                <a:rPr lang="ja-JP" altLang="en-US" sz="1200" dirty="0">
                  <a:latin typeface="Meiryo UI"/>
                  <a:ea typeface="Meiryo UI"/>
                </a:rPr>
                <a:t>　　　・解説</a:t>
              </a:r>
              <a:r>
                <a:rPr lang="en-US" altLang="ja-JP" sz="1200" dirty="0">
                  <a:latin typeface="Meiryo UI"/>
                  <a:ea typeface="Meiryo UI"/>
                </a:rPr>
                <a:t>Web</a:t>
              </a:r>
              <a:r>
                <a:rPr lang="ja-JP" altLang="en-US" sz="1200" dirty="0">
                  <a:latin typeface="Meiryo UI"/>
                  <a:ea typeface="Meiryo UI"/>
                </a:rPr>
                <a:t>ページ：　</a:t>
              </a:r>
              <a:r>
                <a:rPr lang="en-US" altLang="ja-JP" sz="1200" dirty="0">
                  <a:latin typeface="Meiryo UI"/>
                  <a:ea typeface="Meiryo UI"/>
                  <a:hlinkClick r:id="rId6"/>
                </a:rPr>
                <a:t>https://webma.xscore.co.jp/news/google-dataset-search/</a:t>
              </a:r>
              <a:endParaRPr lang="en-US" altLang="ja-JP" sz="1200" dirty="0">
                <a:latin typeface="Meiryo UI"/>
                <a:ea typeface="Meiryo UI"/>
              </a:endParaRPr>
            </a:p>
            <a:p>
              <a:pPr marL="879253" indent="-879253"/>
              <a:r>
                <a:rPr lang="ja-JP" altLang="en-US" sz="1200" dirty="0">
                  <a:latin typeface="Meiryo UI"/>
                  <a:ea typeface="Meiryo UI"/>
                </a:rPr>
                <a:t>　　　・記述形式　　　　：　</a:t>
              </a:r>
              <a:r>
                <a:rPr lang="en-US" altLang="ja-JP" sz="1200" dirty="0">
                  <a:latin typeface="Meiryo UI"/>
                  <a:ea typeface="Meiryo UI"/>
                  <a:hlinkClick r:id="rId7"/>
                </a:rPr>
                <a:t>https://developers.google.com/search/docs/data-types/dataset?hl=ja</a:t>
              </a:r>
              <a:endParaRPr lang="en-US" altLang="ja-JP" sz="1200" dirty="0">
                <a:latin typeface="Meiryo UI"/>
                <a:ea typeface="Meiryo UI"/>
              </a:endParaRPr>
            </a:p>
          </p:txBody>
        </p:sp>
      </p:grpSp>
      <p:sp>
        <p:nvSpPr>
          <p:cNvPr id="13" name="正方形/長方形 12">
            <a:extLst>
              <a:ext uri="{FF2B5EF4-FFF2-40B4-BE49-F238E27FC236}">
                <a16:creationId xmlns:a16="http://schemas.microsoft.com/office/drawing/2014/main" id="{891BA84A-490A-4CE6-B3AE-1A214D1AB42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タイトル 4">
            <a:extLst>
              <a:ext uri="{FF2B5EF4-FFF2-40B4-BE49-F238E27FC236}">
                <a16:creationId xmlns:a16="http://schemas.microsoft.com/office/drawing/2014/main" id="{886B2C8E-807E-4174-91BB-01FECE13ACEF}"/>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4" name="正方形/長方形 13">
            <a:extLst>
              <a:ext uri="{FF2B5EF4-FFF2-40B4-BE49-F238E27FC236}">
                <a16:creationId xmlns:a16="http://schemas.microsoft.com/office/drawing/2014/main" id="{44E5D9FC-6149-46A1-BBE4-4A3336DB8E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26589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DDF1AC94-A471-47B6-95A4-292FDF752F39}"/>
              </a:ext>
            </a:extLst>
          </p:cNvPr>
          <p:cNvSpPr/>
          <p:nvPr/>
        </p:nvSpPr>
        <p:spPr>
          <a:xfrm>
            <a:off x="189361" y="683302"/>
            <a:ext cx="11677221" cy="1120841"/>
          </a:xfrm>
          <a:prstGeom prst="roundRect">
            <a:avLst>
              <a:gd name="adj" fmla="val 989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a:t>
            </a:r>
            <a:r>
              <a:rPr lang="en-US" altLang="ja-JP" sz="1600" dirty="0">
                <a:latin typeface="Meiryo UI"/>
                <a:ea typeface="Meiryo UI"/>
              </a:rPr>
              <a:t>CKAN</a:t>
            </a:r>
            <a:r>
              <a:rPr lang="ja-JP" altLang="en-US" sz="1600" dirty="0">
                <a:latin typeface="Meiryo UI"/>
                <a:ea typeface="Meiryo UI"/>
              </a:rPr>
              <a:t>の</a:t>
            </a:r>
            <a:r>
              <a:rPr lang="en-US" altLang="ja-JP" sz="1600" dirty="0">
                <a:latin typeface="Meiryo UI"/>
                <a:ea typeface="Meiryo UI"/>
              </a:rPr>
              <a:t>Google Dataset Search</a:t>
            </a:r>
            <a:r>
              <a:rPr lang="ja-JP" altLang="en-US" sz="1600" dirty="0">
                <a:latin typeface="Meiryo UI"/>
                <a:ea typeface="Meiryo UI"/>
              </a:rPr>
              <a:t>クローラへの対応は、</a:t>
            </a:r>
            <a:r>
              <a:rPr lang="en-US" altLang="ja-JP" sz="1600" dirty="0" err="1">
                <a:latin typeface="Meiryo UI"/>
                <a:ea typeface="Meiryo UI"/>
              </a:rPr>
              <a:t>ckanext-dcat</a:t>
            </a:r>
            <a:r>
              <a:rPr lang="ja-JP" altLang="en-US" sz="1600" dirty="0">
                <a:latin typeface="Meiryo UI"/>
                <a:ea typeface="Meiryo UI"/>
              </a:rPr>
              <a:t>のうち“</a:t>
            </a:r>
            <a:r>
              <a:rPr lang="en-US" altLang="ja-JP" sz="1600" dirty="0" err="1">
                <a:latin typeface="Meiryo UI"/>
                <a:ea typeface="Meiryo UI"/>
              </a:rPr>
              <a:t>dcat</a:t>
            </a:r>
            <a:r>
              <a:rPr lang="en-US" altLang="ja-JP" sz="1600" dirty="0">
                <a:latin typeface="Meiryo UI"/>
                <a:ea typeface="Meiryo UI"/>
              </a:rPr>
              <a:t>”</a:t>
            </a:r>
            <a:r>
              <a:rPr lang="ja-JP" altLang="en-US" sz="1600" dirty="0">
                <a:latin typeface="Meiryo UI"/>
                <a:ea typeface="Meiryo UI"/>
              </a:rPr>
              <a:t>と“</a:t>
            </a:r>
            <a:r>
              <a:rPr lang="en-US" altLang="ja-JP" sz="1600" dirty="0" err="1">
                <a:latin typeface="Meiryo UI"/>
                <a:ea typeface="Meiryo UI"/>
              </a:rPr>
              <a:t>structured_data</a:t>
            </a:r>
            <a:r>
              <a:rPr lang="en-US" altLang="ja-JP" sz="1600" dirty="0">
                <a:latin typeface="Meiryo UI"/>
                <a:ea typeface="Meiryo UI"/>
              </a:rPr>
              <a:t>”</a:t>
            </a:r>
            <a:r>
              <a:rPr lang="ja-JP" altLang="en-US" sz="1600" dirty="0">
                <a:latin typeface="Meiryo UI"/>
                <a:ea typeface="Meiryo UI"/>
              </a:rPr>
              <a:t>プラグインをアクティブにして</a:t>
            </a:r>
            <a:br>
              <a:rPr lang="en-US" altLang="ja-JP" sz="1600" dirty="0">
                <a:latin typeface="Meiryo UI"/>
                <a:ea typeface="Meiryo UI"/>
              </a:rPr>
            </a:br>
            <a:r>
              <a:rPr lang="ja-JP" altLang="en-US" sz="1600" dirty="0">
                <a:latin typeface="Meiryo UI"/>
                <a:ea typeface="Meiryo UI"/>
              </a:rPr>
              <a:t>行われます。これにより構造化データが</a:t>
            </a:r>
            <a:r>
              <a:rPr lang="en-US" altLang="ja-JP" sz="1600" dirty="0">
                <a:latin typeface="Meiryo UI"/>
                <a:ea typeface="Meiryo UI"/>
              </a:rPr>
              <a:t>CKAN</a:t>
            </a:r>
            <a:r>
              <a:rPr lang="ja-JP" altLang="en-US" sz="1600" dirty="0">
                <a:latin typeface="Meiryo UI"/>
                <a:ea typeface="Meiryo UI"/>
              </a:rPr>
              <a:t>の各データセットページ（</a:t>
            </a:r>
            <a:r>
              <a:rPr lang="en-US" altLang="ja-JP" sz="1600" dirty="0">
                <a:latin typeface="Meiryo UI"/>
                <a:ea typeface="Meiryo UI"/>
              </a:rPr>
              <a:t>HTML)</a:t>
            </a:r>
            <a:r>
              <a:rPr lang="ja-JP" altLang="en-US" sz="1600" dirty="0">
                <a:latin typeface="Meiryo UI"/>
                <a:ea typeface="Meiryo UI"/>
              </a:rPr>
              <a:t>に追加されます。</a:t>
            </a:r>
          </a:p>
          <a:p>
            <a:r>
              <a:rPr lang="ja-JP" altLang="en-US" sz="1600" dirty="0">
                <a:latin typeface="Meiryo UI"/>
                <a:ea typeface="Meiryo UI"/>
              </a:rPr>
              <a:t>　デフォルトでは、 </a:t>
            </a:r>
            <a:r>
              <a:rPr lang="en-US" altLang="ja-JP" sz="1600" dirty="0">
                <a:latin typeface="Meiryo UI"/>
                <a:ea typeface="Meiryo UI"/>
              </a:rPr>
              <a:t>schema.org</a:t>
            </a:r>
            <a:r>
              <a:rPr lang="ja-JP" altLang="en-US" sz="1600" dirty="0">
                <a:latin typeface="Meiryo UI"/>
                <a:ea typeface="Meiryo UI"/>
              </a:rPr>
              <a:t>プロファイル（</a:t>
            </a:r>
            <a:r>
              <a:rPr lang="en-US" altLang="ja-JP" sz="1600" dirty="0">
                <a:latin typeface="Meiryo UI"/>
                <a:ea typeface="Meiryo UI"/>
              </a:rPr>
              <a:t>profiles.py</a:t>
            </a:r>
            <a:r>
              <a:rPr lang="ja-JP" altLang="en-US" sz="1600" dirty="0">
                <a:latin typeface="Meiryo UI"/>
                <a:ea typeface="Meiryo UI"/>
              </a:rPr>
              <a:t>で定義）を使用してメタデータが</a:t>
            </a:r>
            <a:r>
              <a:rPr lang="en-US" altLang="ja-JP" sz="1600" dirty="0">
                <a:latin typeface="Meiryo UI"/>
                <a:ea typeface="Meiryo UI"/>
              </a:rPr>
              <a:t>JSON-LD</a:t>
            </a:r>
            <a:r>
              <a:rPr lang="ja-JP" altLang="en-US" sz="1600" dirty="0">
                <a:latin typeface="Meiryo UI"/>
                <a:ea typeface="Meiryo UI"/>
              </a:rPr>
              <a:t>形式にシリアル化され、</a:t>
            </a:r>
            <a:br>
              <a:rPr lang="en-US" altLang="ja-JP" sz="1600" dirty="0">
                <a:latin typeface="Meiryo UI"/>
                <a:ea typeface="Meiryo UI"/>
              </a:rPr>
            </a:br>
            <a:r>
              <a:rPr lang="ja-JP" altLang="en-US" sz="1600" dirty="0">
                <a:latin typeface="Meiryo UI"/>
                <a:ea typeface="Meiryo UI"/>
              </a:rPr>
              <a:t>データセットページのフッタークラスの下に埋め込まれます。</a:t>
            </a:r>
          </a:p>
        </p:txBody>
      </p:sp>
      <p:grpSp>
        <p:nvGrpSpPr>
          <p:cNvPr id="2" name="グループ化 1">
            <a:extLst>
              <a:ext uri="{FF2B5EF4-FFF2-40B4-BE49-F238E27FC236}">
                <a16:creationId xmlns:a16="http://schemas.microsoft.com/office/drawing/2014/main" id="{6622B33C-BDFC-4A82-BC96-8DCF88922727}"/>
              </a:ext>
            </a:extLst>
          </p:cNvPr>
          <p:cNvGrpSpPr/>
          <p:nvPr/>
        </p:nvGrpSpPr>
        <p:grpSpPr>
          <a:xfrm>
            <a:off x="189361" y="1869419"/>
            <a:ext cx="11677220" cy="4813170"/>
            <a:chOff x="189362" y="1367205"/>
            <a:chExt cx="11677220" cy="5978976"/>
          </a:xfrm>
        </p:grpSpPr>
        <p:sp>
          <p:nvSpPr>
            <p:cNvPr id="13" name="四角形: 角を丸くする 12">
              <a:extLst>
                <a:ext uri="{FF2B5EF4-FFF2-40B4-BE49-F238E27FC236}">
                  <a16:creationId xmlns:a16="http://schemas.microsoft.com/office/drawing/2014/main" id="{4638F777-4270-43D0-9313-57A62205FFC6}"/>
                </a:ext>
              </a:extLst>
            </p:cNvPr>
            <p:cNvSpPr/>
            <p:nvPr/>
          </p:nvSpPr>
          <p:spPr>
            <a:xfrm>
              <a:off x="189362" y="1367205"/>
              <a:ext cx="11677220" cy="5978976"/>
            </a:xfrm>
            <a:prstGeom prst="roundRect">
              <a:avLst>
                <a:gd name="adj" fmla="val 211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723" dirty="0">
                  <a:latin typeface="Meiryo UI"/>
                  <a:ea typeface="Meiryo UI"/>
                </a:rPr>
                <a:t>図：</a:t>
              </a:r>
              <a:endParaRPr lang="en-US" altLang="ja-JP" sz="1723" dirty="0">
                <a:latin typeface="Meiryo UI"/>
                <a:ea typeface="Meiryo UI"/>
              </a:endParaRPr>
            </a:p>
          </p:txBody>
        </p:sp>
        <p:sp>
          <p:nvSpPr>
            <p:cNvPr id="23" name="フリーフォーム: 図形 22">
              <a:extLst>
                <a:ext uri="{FF2B5EF4-FFF2-40B4-BE49-F238E27FC236}">
                  <a16:creationId xmlns:a16="http://schemas.microsoft.com/office/drawing/2014/main" id="{31FD95F3-827A-4A58-9BAD-EA6B03498404}"/>
                </a:ext>
              </a:extLst>
            </p:cNvPr>
            <p:cNvSpPr/>
            <p:nvPr/>
          </p:nvSpPr>
          <p:spPr>
            <a:xfrm rot="10800000">
              <a:off x="520703" y="3555542"/>
              <a:ext cx="7874065" cy="3646150"/>
            </a:xfrm>
            <a:custGeom>
              <a:avLst/>
              <a:gdLst>
                <a:gd name="connsiteX0" fmla="*/ 0 w 5560198"/>
                <a:gd name="connsiteY0" fmla="*/ 0 h 4384374"/>
                <a:gd name="connsiteX1" fmla="*/ 5560198 w 5560198"/>
                <a:gd name="connsiteY1" fmla="*/ 0 h 4384374"/>
                <a:gd name="connsiteX2" fmla="*/ 5560198 w 5560198"/>
                <a:gd name="connsiteY2" fmla="*/ 1482254 h 4384374"/>
                <a:gd name="connsiteX3" fmla="*/ 5560198 w 5560198"/>
                <a:gd name="connsiteY3" fmla="*/ 1597796 h 4384374"/>
                <a:gd name="connsiteX4" fmla="*/ 5560198 w 5560198"/>
                <a:gd name="connsiteY4" fmla="*/ 4384374 h 4384374"/>
                <a:gd name="connsiteX5" fmla="*/ 1437438 w 5560198"/>
                <a:gd name="connsiteY5" fmla="*/ 4384374 h 4384374"/>
                <a:gd name="connsiteX6" fmla="*/ 1437438 w 5560198"/>
                <a:gd name="connsiteY6" fmla="*/ 1597796 h 4384374"/>
                <a:gd name="connsiteX7" fmla="*/ 0 w 5560198"/>
                <a:gd name="connsiteY7" fmla="*/ 1597796 h 4384374"/>
                <a:gd name="connsiteX0" fmla="*/ 22163 w 5582361"/>
                <a:gd name="connsiteY0" fmla="*/ 0 h 4384374"/>
                <a:gd name="connsiteX1" fmla="*/ 5582361 w 5582361"/>
                <a:gd name="connsiteY1" fmla="*/ 0 h 4384374"/>
                <a:gd name="connsiteX2" fmla="*/ 5582361 w 5582361"/>
                <a:gd name="connsiteY2" fmla="*/ 1482254 h 4384374"/>
                <a:gd name="connsiteX3" fmla="*/ 5582361 w 5582361"/>
                <a:gd name="connsiteY3" fmla="*/ 1597796 h 4384374"/>
                <a:gd name="connsiteX4" fmla="*/ 5582361 w 5582361"/>
                <a:gd name="connsiteY4" fmla="*/ 4384374 h 4384374"/>
                <a:gd name="connsiteX5" fmla="*/ 1459601 w 5582361"/>
                <a:gd name="connsiteY5" fmla="*/ 4384374 h 4384374"/>
                <a:gd name="connsiteX6" fmla="*/ 1459601 w 5582361"/>
                <a:gd name="connsiteY6" fmla="*/ 1597796 h 4384374"/>
                <a:gd name="connsiteX7" fmla="*/ 0 w 5582361"/>
                <a:gd name="connsiteY7" fmla="*/ 3577588 h 4384374"/>
                <a:gd name="connsiteX8" fmla="*/ 22163 w 5582361"/>
                <a:gd name="connsiteY8" fmla="*/ 0 h 4384374"/>
                <a:gd name="connsiteX0" fmla="*/ 22163 w 5582361"/>
                <a:gd name="connsiteY0" fmla="*/ 0 h 4384374"/>
                <a:gd name="connsiteX1" fmla="*/ 5582361 w 5582361"/>
                <a:gd name="connsiteY1" fmla="*/ 0 h 4384374"/>
                <a:gd name="connsiteX2" fmla="*/ 5582361 w 5582361"/>
                <a:gd name="connsiteY2" fmla="*/ 1482254 h 4384374"/>
                <a:gd name="connsiteX3" fmla="*/ 5582361 w 5582361"/>
                <a:gd name="connsiteY3" fmla="*/ 1597796 h 4384374"/>
                <a:gd name="connsiteX4" fmla="*/ 5582361 w 5582361"/>
                <a:gd name="connsiteY4" fmla="*/ 4384374 h 4384374"/>
                <a:gd name="connsiteX5" fmla="*/ 1459601 w 5582361"/>
                <a:gd name="connsiteY5" fmla="*/ 4384374 h 4384374"/>
                <a:gd name="connsiteX6" fmla="*/ 1455168 w 5582361"/>
                <a:gd name="connsiteY6" fmla="*/ 3575081 h 4384374"/>
                <a:gd name="connsiteX7" fmla="*/ 0 w 5582361"/>
                <a:gd name="connsiteY7" fmla="*/ 3577588 h 4384374"/>
                <a:gd name="connsiteX8" fmla="*/ 22163 w 5582361"/>
                <a:gd name="connsiteY8" fmla="*/ 0 h 438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2361" h="4384374">
                  <a:moveTo>
                    <a:pt x="22163" y="0"/>
                  </a:moveTo>
                  <a:lnTo>
                    <a:pt x="5582361" y="0"/>
                  </a:lnTo>
                  <a:lnTo>
                    <a:pt x="5582361" y="1482254"/>
                  </a:lnTo>
                  <a:lnTo>
                    <a:pt x="5582361" y="1597796"/>
                  </a:lnTo>
                  <a:lnTo>
                    <a:pt x="5582361" y="4384374"/>
                  </a:lnTo>
                  <a:lnTo>
                    <a:pt x="1459601" y="4384374"/>
                  </a:lnTo>
                  <a:cubicBezTo>
                    <a:pt x="1458123" y="4114610"/>
                    <a:pt x="1456646" y="3844845"/>
                    <a:pt x="1455168" y="3575081"/>
                  </a:cubicBezTo>
                  <a:lnTo>
                    <a:pt x="0" y="3577588"/>
                  </a:lnTo>
                  <a:cubicBezTo>
                    <a:pt x="0" y="3044989"/>
                    <a:pt x="22163" y="532599"/>
                    <a:pt x="22163" y="0"/>
                  </a:cubicBezTo>
                  <a:close/>
                </a:path>
              </a:pathLst>
            </a:custGeom>
            <a:solidFill>
              <a:schemeClr val="accent2">
                <a:alpha val="1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sz="2215"/>
            </a:p>
          </p:txBody>
        </p:sp>
        <p:sp>
          <p:nvSpPr>
            <p:cNvPr id="24" name="正方形/長方形 23">
              <a:extLst>
                <a:ext uri="{FF2B5EF4-FFF2-40B4-BE49-F238E27FC236}">
                  <a16:creationId xmlns:a16="http://schemas.microsoft.com/office/drawing/2014/main" id="{135CEA48-5C5E-45E3-B22E-0EDC1AAFF145}"/>
                </a:ext>
              </a:extLst>
            </p:cNvPr>
            <p:cNvSpPr/>
            <p:nvPr/>
          </p:nvSpPr>
          <p:spPr>
            <a:xfrm>
              <a:off x="3218676" y="4442391"/>
              <a:ext cx="4866108" cy="2710838"/>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77"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84833F10-CA4F-4DD0-B904-F0E20486CC53}"/>
                </a:ext>
              </a:extLst>
            </p:cNvPr>
            <p:cNvSpPr txBox="1"/>
            <p:nvPr/>
          </p:nvSpPr>
          <p:spPr>
            <a:xfrm>
              <a:off x="3289274" y="6772047"/>
              <a:ext cx="1927131" cy="420556"/>
            </a:xfrm>
            <a:prstGeom prst="rect">
              <a:avLst/>
            </a:prstGeom>
            <a:noFill/>
          </p:spPr>
          <p:txBody>
            <a:bodyPr wrap="none" rtlCol="0">
              <a:spAutoFit/>
            </a:bodyPr>
            <a:lstStyle/>
            <a:p>
              <a:pPr algn="ctr"/>
              <a:r>
                <a:rPr lang="ja-JP" altLang="en-US" sz="1600" dirty="0">
                  <a:latin typeface="Meiryo UI" panose="020B0604030504040204" pitchFamily="50" charset="-128"/>
                  <a:ea typeface="Meiryo UI" panose="020B0604030504040204" pitchFamily="50" charset="-128"/>
                </a:rPr>
                <a:t>分野横断検索サーバ</a:t>
              </a:r>
              <a:endParaRPr lang="en-US" altLang="ja-JP" sz="1600"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7BEE98B8-C634-4356-8A5D-C45FEAF508D1}"/>
                </a:ext>
              </a:extLst>
            </p:cNvPr>
            <p:cNvSpPr/>
            <p:nvPr/>
          </p:nvSpPr>
          <p:spPr>
            <a:xfrm>
              <a:off x="764157" y="1709993"/>
              <a:ext cx="2209099" cy="156773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31">
                <a:solidFill>
                  <a:sysClr val="windowText" lastClr="00000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E340F369-A4C8-460F-89AE-E55B53D4FB3E}"/>
                </a:ext>
              </a:extLst>
            </p:cNvPr>
            <p:cNvSpPr txBox="1"/>
            <p:nvPr/>
          </p:nvSpPr>
          <p:spPr>
            <a:xfrm>
              <a:off x="764157" y="1684775"/>
              <a:ext cx="1279517" cy="420556"/>
            </a:xfrm>
            <a:prstGeom prst="rect">
              <a:avLst/>
            </a:prstGeom>
            <a:noFill/>
          </p:spPr>
          <p:txBody>
            <a:bodyPr wrap="none" rtlCol="0">
              <a:spAutoFit/>
            </a:bodyPr>
            <a:lstStyle/>
            <a:p>
              <a:r>
                <a:rPr lang="ja-JP" altLang="en-US" sz="1600"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28" name="正方形/長方形 27">
              <a:extLst>
                <a:ext uri="{FF2B5EF4-FFF2-40B4-BE49-F238E27FC236}">
                  <a16:creationId xmlns:a16="http://schemas.microsoft.com/office/drawing/2014/main" id="{4C863E0F-3982-4E7C-BA31-72C92DDC505B}"/>
                </a:ext>
              </a:extLst>
            </p:cNvPr>
            <p:cNvSpPr/>
            <p:nvPr/>
          </p:nvSpPr>
          <p:spPr>
            <a:xfrm>
              <a:off x="4575165" y="4856911"/>
              <a:ext cx="1128826" cy="727307"/>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横断検索サーバ</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r>
                <a:rPr lang="ja-JP" altLang="en-US" sz="1100" dirty="0">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rPr>
                <a:t>API</a:t>
              </a:r>
            </a:p>
            <a:p>
              <a:pPr algn="ctr"/>
              <a:r>
                <a:rPr lang="en-US" altLang="ja-JP" sz="1100" dirty="0">
                  <a:solidFill>
                    <a:schemeClr val="tx1"/>
                  </a:solidFill>
                  <a:latin typeface="Meiryo UI" panose="020B0604030504040204" pitchFamily="50" charset="-128"/>
                  <a:ea typeface="Meiryo UI" panose="020B0604030504040204" pitchFamily="50" charset="-128"/>
                </a:rPr>
                <a:t>svr)</a:t>
              </a:r>
            </a:p>
          </p:txBody>
        </p:sp>
        <p:sp>
          <p:nvSpPr>
            <p:cNvPr id="29" name="正方形/長方形 28">
              <a:extLst>
                <a:ext uri="{FF2B5EF4-FFF2-40B4-BE49-F238E27FC236}">
                  <a16:creationId xmlns:a16="http://schemas.microsoft.com/office/drawing/2014/main" id="{7092FBA3-AD7E-4DC8-A27A-F1CEAC8E8C04}"/>
                </a:ext>
              </a:extLst>
            </p:cNvPr>
            <p:cNvSpPr/>
            <p:nvPr/>
          </p:nvSpPr>
          <p:spPr>
            <a:xfrm>
              <a:off x="6253885" y="4769671"/>
              <a:ext cx="1626532" cy="1340438"/>
            </a:xfrm>
            <a:prstGeom prst="rect">
              <a:avLst/>
            </a:prstGeom>
            <a:solidFill>
              <a:schemeClr val="accent2">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カタログ情報収集</a:t>
              </a:r>
            </a:p>
          </p:txBody>
        </p:sp>
        <p:sp>
          <p:nvSpPr>
            <p:cNvPr id="30" name="正方形/長方形 29">
              <a:extLst>
                <a:ext uri="{FF2B5EF4-FFF2-40B4-BE49-F238E27FC236}">
                  <a16:creationId xmlns:a16="http://schemas.microsoft.com/office/drawing/2014/main" id="{E20F1230-D0D4-4EA7-9EA7-362DEA66CA9C}"/>
                </a:ext>
              </a:extLst>
            </p:cNvPr>
            <p:cNvSpPr/>
            <p:nvPr/>
          </p:nvSpPr>
          <p:spPr>
            <a:xfrm>
              <a:off x="4564228" y="5740890"/>
              <a:ext cx="1139764" cy="75098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分野横断</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検索</a:t>
              </a:r>
              <a:r>
                <a:rPr lang="en-US" altLang="ja-JP" sz="1100" dirty="0">
                  <a:solidFill>
                    <a:schemeClr val="tx1"/>
                  </a:solidFill>
                  <a:latin typeface="Meiryo UI" panose="020B0604030504040204" pitchFamily="50" charset="-128"/>
                  <a:ea typeface="Meiryo UI" panose="020B0604030504040204" pitchFamily="50" charset="-128"/>
                </a:rPr>
                <a:t>INDEX</a:t>
              </a:r>
            </a:p>
            <a:p>
              <a:pPr algn="ctr"/>
              <a:r>
                <a:rPr lang="ja-JP" altLang="en-US" sz="1100" dirty="0">
                  <a:solidFill>
                    <a:schemeClr val="tx1"/>
                  </a:solidFill>
                  <a:latin typeface="Meiryo UI" panose="020B0604030504040204" pitchFamily="50" charset="-128"/>
                  <a:ea typeface="Meiryo UI" panose="020B0604030504040204" pitchFamily="50" charset="-128"/>
                </a:rPr>
                <a:t>作成</a:t>
              </a:r>
            </a:p>
          </p:txBody>
        </p:sp>
        <p:sp>
          <p:nvSpPr>
            <p:cNvPr id="31" name="正方形/長方形 30">
              <a:extLst>
                <a:ext uri="{FF2B5EF4-FFF2-40B4-BE49-F238E27FC236}">
                  <a16:creationId xmlns:a16="http://schemas.microsoft.com/office/drawing/2014/main" id="{854820E2-743F-4949-83BD-1F21EC9341EE}"/>
                </a:ext>
              </a:extLst>
            </p:cNvPr>
            <p:cNvSpPr/>
            <p:nvPr/>
          </p:nvSpPr>
          <p:spPr>
            <a:xfrm>
              <a:off x="3573654" y="4880210"/>
              <a:ext cx="884261" cy="161166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(Web)</a:t>
              </a:r>
            </a:p>
          </p:txBody>
        </p:sp>
        <p:cxnSp>
          <p:nvCxnSpPr>
            <p:cNvPr id="32" name="直線矢印コネクタ 198">
              <a:extLst>
                <a:ext uri="{FF2B5EF4-FFF2-40B4-BE49-F238E27FC236}">
                  <a16:creationId xmlns:a16="http://schemas.microsoft.com/office/drawing/2014/main" id="{DCBF9845-13E1-448A-820B-3E3C1E119179}"/>
                </a:ext>
              </a:extLst>
            </p:cNvPr>
            <p:cNvCxnSpPr>
              <a:cxnSpLocks/>
              <a:stCxn id="77" idx="3"/>
              <a:endCxn id="30" idx="0"/>
            </p:cNvCxnSpPr>
            <p:nvPr/>
          </p:nvCxnSpPr>
          <p:spPr>
            <a:xfrm>
              <a:off x="3145434" y="2346128"/>
              <a:ext cx="1988676" cy="3394763"/>
            </a:xfrm>
            <a:prstGeom prst="bentConnector2">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7B660D4-85A1-4441-BF18-1D65694427CD}"/>
                </a:ext>
              </a:extLst>
            </p:cNvPr>
            <p:cNvCxnSpPr>
              <a:cxnSpLocks/>
            </p:cNvCxnSpPr>
            <p:nvPr/>
          </p:nvCxnSpPr>
          <p:spPr>
            <a:xfrm flipH="1" flipV="1">
              <a:off x="1826364" y="2415694"/>
              <a:ext cx="1019077" cy="1"/>
            </a:xfrm>
            <a:prstGeom prst="line">
              <a:avLst/>
            </a:prstGeom>
            <a:ln w="38100"/>
          </p:spPr>
          <p:style>
            <a:lnRef idx="1">
              <a:schemeClr val="dk1"/>
            </a:lnRef>
            <a:fillRef idx="0">
              <a:schemeClr val="dk1"/>
            </a:fillRef>
            <a:effectRef idx="0">
              <a:schemeClr val="dk1"/>
            </a:effectRef>
            <a:fontRef idx="minor">
              <a:schemeClr val="tx1"/>
            </a:fontRef>
          </p:style>
        </p:cxnSp>
        <p:sp>
          <p:nvSpPr>
            <p:cNvPr id="34" name="正方形/長方形 33">
              <a:extLst>
                <a:ext uri="{FF2B5EF4-FFF2-40B4-BE49-F238E27FC236}">
                  <a16:creationId xmlns:a16="http://schemas.microsoft.com/office/drawing/2014/main" id="{78E39AA5-0AFB-4D2D-B8A6-768F1D8C2360}"/>
                </a:ext>
              </a:extLst>
            </p:cNvPr>
            <p:cNvSpPr/>
            <p:nvPr/>
          </p:nvSpPr>
          <p:spPr>
            <a:xfrm>
              <a:off x="739532" y="3723389"/>
              <a:ext cx="2209099" cy="238672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31">
                <a:solidFill>
                  <a:sysClr val="windowText" lastClr="000000"/>
                </a:solidFill>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95CAE8D7-2361-4D57-8EEA-43FA2B010FCD}"/>
                </a:ext>
              </a:extLst>
            </p:cNvPr>
            <p:cNvSpPr txBox="1"/>
            <p:nvPr/>
          </p:nvSpPr>
          <p:spPr>
            <a:xfrm>
              <a:off x="743017" y="3706700"/>
              <a:ext cx="2131625" cy="344091"/>
            </a:xfrm>
            <a:prstGeom prst="rect">
              <a:avLst/>
            </a:prstGeom>
            <a:noFill/>
          </p:spPr>
          <p:txBody>
            <a:bodyPr wrap="square" rtlCol="0">
              <a:spAutoFit/>
            </a:bodyPr>
            <a:lstStyle/>
            <a:p>
              <a:r>
                <a:rPr lang="en-US" altLang="ja-JP" sz="1200" dirty="0">
                  <a:solidFill>
                    <a:sysClr val="windowText" lastClr="000000"/>
                  </a:solidFill>
                  <a:latin typeface="Meiryo UI" panose="020B0604030504040204" pitchFamily="50" charset="-128"/>
                  <a:ea typeface="Meiryo UI" panose="020B0604030504040204" pitchFamily="50" charset="-128"/>
                </a:rPr>
                <a:t>Google Dataset Search</a:t>
              </a:r>
              <a:endParaRPr lang="ja-JP" altLang="en-US" sz="1200" dirty="0">
                <a:solidFill>
                  <a:sysClr val="windowText" lastClr="000000"/>
                </a:solidFill>
                <a:latin typeface="Meiryo UI" panose="020B0604030504040204" pitchFamily="50" charset="-128"/>
                <a:ea typeface="Meiryo UI" panose="020B0604030504040204" pitchFamily="50" charset="-128"/>
              </a:endParaRPr>
            </a:p>
          </p:txBody>
        </p:sp>
        <p:cxnSp>
          <p:nvCxnSpPr>
            <p:cNvPr id="36" name="直線コネクタ 35">
              <a:extLst>
                <a:ext uri="{FF2B5EF4-FFF2-40B4-BE49-F238E27FC236}">
                  <a16:creationId xmlns:a16="http://schemas.microsoft.com/office/drawing/2014/main" id="{1F1A77F7-7A14-4788-BE39-4E0C9168D913}"/>
                </a:ext>
              </a:extLst>
            </p:cNvPr>
            <p:cNvCxnSpPr>
              <a:cxnSpLocks/>
            </p:cNvCxnSpPr>
            <p:nvPr/>
          </p:nvCxnSpPr>
          <p:spPr>
            <a:xfrm flipH="1" flipV="1">
              <a:off x="1396675" y="4872077"/>
              <a:ext cx="964490" cy="1"/>
            </a:xfrm>
            <a:prstGeom prst="line">
              <a:avLst/>
            </a:prstGeom>
            <a:ln w="38100"/>
          </p:spPr>
          <p:style>
            <a:lnRef idx="1">
              <a:schemeClr val="dk1"/>
            </a:lnRef>
            <a:fillRef idx="0">
              <a:schemeClr val="dk1"/>
            </a:fillRef>
            <a:effectRef idx="0">
              <a:schemeClr val="dk1"/>
            </a:effectRef>
            <a:fontRef idx="minor">
              <a:schemeClr val="tx1"/>
            </a:fontRef>
          </p:style>
        </p:cxnSp>
        <p:sp>
          <p:nvSpPr>
            <p:cNvPr id="37" name="正方形/長方形 36">
              <a:extLst>
                <a:ext uri="{FF2B5EF4-FFF2-40B4-BE49-F238E27FC236}">
                  <a16:creationId xmlns:a16="http://schemas.microsoft.com/office/drawing/2014/main" id="{682F5E30-A623-495D-BEAC-B37CFAD65B32}"/>
                </a:ext>
              </a:extLst>
            </p:cNvPr>
            <p:cNvSpPr/>
            <p:nvPr/>
          </p:nvSpPr>
          <p:spPr>
            <a:xfrm>
              <a:off x="1944841" y="4604100"/>
              <a:ext cx="886154" cy="664616"/>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クローラ</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38EBF6EE-4659-405C-B1EA-67EC7717E24D}"/>
                </a:ext>
              </a:extLst>
            </p:cNvPr>
            <p:cNvSpPr/>
            <p:nvPr/>
          </p:nvSpPr>
          <p:spPr>
            <a:xfrm>
              <a:off x="939764" y="4604100"/>
              <a:ext cx="886154" cy="664616"/>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検索画面</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en-US" altLang="ja-JP" sz="1200" dirty="0">
                  <a:solidFill>
                    <a:schemeClr val="tx1"/>
                  </a:solidFill>
                  <a:latin typeface="Meiryo UI" panose="020B0604030504040204" pitchFamily="50" charset="-128"/>
                  <a:ea typeface="Meiryo UI" panose="020B0604030504040204" pitchFamily="50" charset="-128"/>
                </a:rPr>
                <a:t>(Web</a:t>
              </a:r>
              <a:r>
                <a:rPr lang="ja-JP" altLang="en-US" sz="1200" dirty="0">
                  <a:solidFill>
                    <a:schemeClr val="tx1"/>
                  </a:solidFill>
                  <a:latin typeface="Meiryo UI" panose="020B0604030504040204" pitchFamily="50" charset="-128"/>
                  <a:ea typeface="Meiryo UI" panose="020B0604030504040204" pitchFamily="50" charset="-128"/>
                </a:rPr>
                <a:t>サイト</a:t>
              </a:r>
              <a:r>
                <a:rPr lang="en-US" altLang="ja-JP" sz="1200" dirty="0">
                  <a:solidFill>
                    <a:schemeClr val="tx1"/>
                  </a:solidFill>
                  <a:latin typeface="Meiryo UI" panose="020B0604030504040204" pitchFamily="50" charset="-128"/>
                  <a:ea typeface="Meiryo UI" panose="020B0604030504040204" pitchFamily="50" charset="-128"/>
                </a:rPr>
                <a:t>)</a:t>
              </a:r>
            </a:p>
          </p:txBody>
        </p:sp>
        <p:cxnSp>
          <p:nvCxnSpPr>
            <p:cNvPr id="39" name="直線矢印コネクタ 198">
              <a:extLst>
                <a:ext uri="{FF2B5EF4-FFF2-40B4-BE49-F238E27FC236}">
                  <a16:creationId xmlns:a16="http://schemas.microsoft.com/office/drawing/2014/main" id="{A82EA76F-C6DB-4E77-8470-0C0FD76C2BF7}"/>
                </a:ext>
              </a:extLst>
            </p:cNvPr>
            <p:cNvCxnSpPr>
              <a:cxnSpLocks/>
              <a:stCxn id="37" idx="3"/>
              <a:endCxn id="31" idx="0"/>
            </p:cNvCxnSpPr>
            <p:nvPr/>
          </p:nvCxnSpPr>
          <p:spPr>
            <a:xfrm flipV="1">
              <a:off x="2830995" y="4880210"/>
              <a:ext cx="1184790" cy="56198"/>
            </a:xfrm>
            <a:prstGeom prst="bentConnector4">
              <a:avLst>
                <a:gd name="adj1" fmla="val 31341"/>
                <a:gd name="adj2" fmla="val 1096625"/>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198">
              <a:extLst>
                <a:ext uri="{FF2B5EF4-FFF2-40B4-BE49-F238E27FC236}">
                  <a16:creationId xmlns:a16="http://schemas.microsoft.com/office/drawing/2014/main" id="{0D9F8CAC-B734-4E50-96EA-B3691D50BE4D}"/>
                </a:ext>
              </a:extLst>
            </p:cNvPr>
            <p:cNvCxnSpPr>
              <a:cxnSpLocks/>
            </p:cNvCxnSpPr>
            <p:nvPr/>
          </p:nvCxnSpPr>
          <p:spPr>
            <a:xfrm>
              <a:off x="4014837" y="5342202"/>
              <a:ext cx="1152000" cy="0"/>
            </a:xfrm>
            <a:prstGeom prst="straightConnector1">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2" name="円柱 41">
              <a:extLst>
                <a:ext uri="{FF2B5EF4-FFF2-40B4-BE49-F238E27FC236}">
                  <a16:creationId xmlns:a16="http://schemas.microsoft.com/office/drawing/2014/main" id="{1DC1033B-5A85-4854-A9C1-98D73D85307B}"/>
                </a:ext>
              </a:extLst>
            </p:cNvPr>
            <p:cNvSpPr/>
            <p:nvPr/>
          </p:nvSpPr>
          <p:spPr>
            <a:xfrm flipH="1">
              <a:off x="1390658" y="5180985"/>
              <a:ext cx="946443" cy="711415"/>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31">
                <a:latin typeface="Meiryo UI" panose="020B0604030504040204" pitchFamily="50" charset="-128"/>
                <a:ea typeface="Meiryo UI" panose="020B0604030504040204" pitchFamily="50" charset="-128"/>
              </a:endParaRPr>
            </a:p>
          </p:txBody>
        </p:sp>
        <p:grpSp>
          <p:nvGrpSpPr>
            <p:cNvPr id="43" name="グループ化 42">
              <a:extLst>
                <a:ext uri="{FF2B5EF4-FFF2-40B4-BE49-F238E27FC236}">
                  <a16:creationId xmlns:a16="http://schemas.microsoft.com/office/drawing/2014/main" id="{73827A5E-78DB-450F-BB47-17E0810C72A2}"/>
                </a:ext>
              </a:extLst>
            </p:cNvPr>
            <p:cNvGrpSpPr/>
            <p:nvPr/>
          </p:nvGrpSpPr>
          <p:grpSpPr>
            <a:xfrm>
              <a:off x="1512847" y="5373107"/>
              <a:ext cx="700241" cy="417877"/>
              <a:chOff x="3278570" y="2916974"/>
              <a:chExt cx="568946" cy="339525"/>
            </a:xfrm>
          </p:grpSpPr>
          <p:sp>
            <p:nvSpPr>
              <p:cNvPr id="44" name="四角形: メモ 291">
                <a:extLst>
                  <a:ext uri="{FF2B5EF4-FFF2-40B4-BE49-F238E27FC236}">
                    <a16:creationId xmlns:a16="http://schemas.microsoft.com/office/drawing/2014/main" id="{8AA63F91-1A0A-47DD-A68A-A79AC7CC536A}"/>
                  </a:ext>
                </a:extLst>
              </p:cNvPr>
              <p:cNvSpPr/>
              <p:nvPr/>
            </p:nvSpPr>
            <p:spPr>
              <a:xfrm>
                <a:off x="3307516" y="2968499"/>
                <a:ext cx="540000" cy="28800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31" dirty="0">
                  <a:solidFill>
                    <a:schemeClr val="tx1"/>
                  </a:solidFill>
                  <a:latin typeface="Meiryo UI" panose="020B0604030504040204" pitchFamily="50" charset="-128"/>
                  <a:ea typeface="Meiryo UI" panose="020B0604030504040204" pitchFamily="50" charset="-128"/>
                </a:endParaRPr>
              </a:p>
            </p:txBody>
          </p:sp>
          <p:sp>
            <p:nvSpPr>
              <p:cNvPr id="45" name="四角形: メモ 292">
                <a:extLst>
                  <a:ext uri="{FF2B5EF4-FFF2-40B4-BE49-F238E27FC236}">
                    <a16:creationId xmlns:a16="http://schemas.microsoft.com/office/drawing/2014/main" id="{AF364BD0-054F-4C98-A492-EAE55505B55E}"/>
                  </a:ext>
                </a:extLst>
              </p:cNvPr>
              <p:cNvSpPr/>
              <p:nvPr/>
            </p:nvSpPr>
            <p:spPr>
              <a:xfrm>
                <a:off x="3278570" y="2916974"/>
                <a:ext cx="540000" cy="28800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DCAT</a:t>
                </a:r>
              </a:p>
            </p:txBody>
          </p:sp>
        </p:grpSp>
        <p:cxnSp>
          <p:nvCxnSpPr>
            <p:cNvPr id="47" name="直線矢印コネクタ 198">
              <a:extLst>
                <a:ext uri="{FF2B5EF4-FFF2-40B4-BE49-F238E27FC236}">
                  <a16:creationId xmlns:a16="http://schemas.microsoft.com/office/drawing/2014/main" id="{6376CE4D-58FF-4C87-BAC7-B2FACB9BE0F4}"/>
                </a:ext>
              </a:extLst>
            </p:cNvPr>
            <p:cNvCxnSpPr>
              <a:cxnSpLocks/>
              <a:stCxn id="48" idx="2"/>
              <a:endCxn id="38" idx="0"/>
            </p:cNvCxnSpPr>
            <p:nvPr/>
          </p:nvCxnSpPr>
          <p:spPr>
            <a:xfrm>
              <a:off x="1382841" y="3028357"/>
              <a:ext cx="0" cy="1575743"/>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718F9BC7-AE7A-407A-B17E-3816A71704EA}"/>
                </a:ext>
              </a:extLst>
            </p:cNvPr>
            <p:cNvSpPr/>
            <p:nvPr/>
          </p:nvSpPr>
          <p:spPr>
            <a:xfrm>
              <a:off x="939764" y="2035974"/>
              <a:ext cx="886154" cy="99238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B5A47CE8-57A5-44C7-9BD7-9252CF103FCE}"/>
                </a:ext>
              </a:extLst>
            </p:cNvPr>
            <p:cNvSpPr/>
            <p:nvPr/>
          </p:nvSpPr>
          <p:spPr>
            <a:xfrm>
              <a:off x="891605" y="3334360"/>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G</a:t>
              </a:r>
            </a:p>
          </p:txBody>
        </p:sp>
        <p:sp>
          <p:nvSpPr>
            <p:cNvPr id="51" name="正方形/長方形 50">
              <a:extLst>
                <a:ext uri="{FF2B5EF4-FFF2-40B4-BE49-F238E27FC236}">
                  <a16:creationId xmlns:a16="http://schemas.microsoft.com/office/drawing/2014/main" id="{64B1569D-C0B2-44EB-A3DC-C56649EAF493}"/>
                </a:ext>
              </a:extLst>
            </p:cNvPr>
            <p:cNvSpPr/>
            <p:nvPr/>
          </p:nvSpPr>
          <p:spPr>
            <a:xfrm>
              <a:off x="3259429" y="2990455"/>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I</a:t>
              </a:r>
            </a:p>
          </p:txBody>
        </p:sp>
        <p:sp>
          <p:nvSpPr>
            <p:cNvPr id="52" name="正方形/長方形 51">
              <a:extLst>
                <a:ext uri="{FF2B5EF4-FFF2-40B4-BE49-F238E27FC236}">
                  <a16:creationId xmlns:a16="http://schemas.microsoft.com/office/drawing/2014/main" id="{212512FF-4D91-4286-AA37-EE94F87C0941}"/>
                </a:ext>
              </a:extLst>
            </p:cNvPr>
            <p:cNvSpPr/>
            <p:nvPr/>
          </p:nvSpPr>
          <p:spPr>
            <a:xfrm>
              <a:off x="7750123" y="1803751"/>
              <a:ext cx="3712354" cy="101907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231"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0BB25377-C482-4050-8DBD-35D86FF6C066}"/>
                </a:ext>
              </a:extLst>
            </p:cNvPr>
            <p:cNvSpPr txBox="1"/>
            <p:nvPr/>
          </p:nvSpPr>
          <p:spPr>
            <a:xfrm>
              <a:off x="7966640" y="1818558"/>
              <a:ext cx="1652697" cy="229394"/>
            </a:xfrm>
            <a:prstGeom prst="rect">
              <a:avLst/>
            </a:prstGeom>
            <a:noFill/>
          </p:spPr>
          <p:txBody>
            <a:bodyPr wrap="none" lIns="0" tIns="0" rIns="0" bIns="0" rtlCol="0">
              <a:spAutoFit/>
            </a:bodyPr>
            <a:lstStyle/>
            <a:p>
              <a:r>
                <a:rPr lang="ja-JP" altLang="en-US" sz="1200" dirty="0">
                  <a:latin typeface="Meiryo UI" panose="020B0604030504040204" pitchFamily="50" charset="-128"/>
                  <a:ea typeface="Meiryo UI" panose="020B0604030504040204" pitchFamily="50" charset="-128"/>
                </a:rPr>
                <a:t>データ提供者</a:t>
              </a:r>
              <a:r>
                <a:rPr lang="en-US" altLang="ja-JP" sz="1200" dirty="0">
                  <a:latin typeface="Meiryo UI" panose="020B0604030504040204" pitchFamily="50" charset="-128"/>
                  <a:ea typeface="Meiryo UI" panose="020B0604030504040204" pitchFamily="50" charset="-128"/>
                </a:rPr>
                <a:t>A</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CKAN</a:t>
              </a:r>
              <a:r>
                <a:rPr lang="ja-JP" altLang="en-US" sz="1200" dirty="0">
                  <a:latin typeface="Meiryo UI" panose="020B0604030504040204" pitchFamily="50" charset="-128"/>
                  <a:ea typeface="Meiryo UI" panose="020B0604030504040204" pitchFamily="50" charset="-128"/>
                </a:rPr>
                <a:t>）</a:t>
              </a:r>
            </a:p>
          </p:txBody>
        </p:sp>
        <p:cxnSp>
          <p:nvCxnSpPr>
            <p:cNvPr id="55" name="直線矢印コネクタ 198">
              <a:extLst>
                <a:ext uri="{FF2B5EF4-FFF2-40B4-BE49-F238E27FC236}">
                  <a16:creationId xmlns:a16="http://schemas.microsoft.com/office/drawing/2014/main" id="{5DC6DCE5-7C4D-4E50-A9C5-DC6C51FC1A81}"/>
                </a:ext>
              </a:extLst>
            </p:cNvPr>
            <p:cNvCxnSpPr>
              <a:cxnSpLocks/>
              <a:stCxn id="58" idx="1"/>
              <a:endCxn id="70" idx="0"/>
            </p:cNvCxnSpPr>
            <p:nvPr/>
          </p:nvCxnSpPr>
          <p:spPr>
            <a:xfrm rot="10800000" flipV="1">
              <a:off x="7085713" y="2374814"/>
              <a:ext cx="2023046" cy="2689848"/>
            </a:xfrm>
            <a:prstGeom prst="bentConnector2">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EEED2991-1656-4DCF-BD5B-8F397D3E4707}"/>
                </a:ext>
              </a:extLst>
            </p:cNvPr>
            <p:cNvSpPr/>
            <p:nvPr/>
          </p:nvSpPr>
          <p:spPr>
            <a:xfrm>
              <a:off x="9689658" y="2064660"/>
              <a:ext cx="1373538"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カタログサイト</a:t>
              </a:r>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rPr>
                <a:t>CKAN)</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DF86181E-E560-4630-835E-E5ED67EC265D}"/>
                </a:ext>
              </a:extLst>
            </p:cNvPr>
            <p:cNvSpPr/>
            <p:nvPr/>
          </p:nvSpPr>
          <p:spPr>
            <a:xfrm>
              <a:off x="9108759" y="2064660"/>
              <a:ext cx="576000"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0" name="正方形/長方形 59">
              <a:extLst>
                <a:ext uri="{FF2B5EF4-FFF2-40B4-BE49-F238E27FC236}">
                  <a16:creationId xmlns:a16="http://schemas.microsoft.com/office/drawing/2014/main" id="{588CDF15-D6D8-4E7A-8AB5-43320EB6AD7F}"/>
                </a:ext>
              </a:extLst>
            </p:cNvPr>
            <p:cNvSpPr/>
            <p:nvPr/>
          </p:nvSpPr>
          <p:spPr>
            <a:xfrm>
              <a:off x="7750122" y="3022615"/>
              <a:ext cx="3712354" cy="101907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231" dirty="0">
                <a:latin typeface="Meiryo UI" panose="020B0604030504040204" pitchFamily="50" charset="-128"/>
                <a:ea typeface="Meiryo UI" panose="020B0604030504040204" pitchFamily="50" charset="-128"/>
              </a:endParaRPr>
            </a:p>
          </p:txBody>
        </p:sp>
        <p:sp>
          <p:nvSpPr>
            <p:cNvPr id="59" name="四角形: メモ 58">
              <a:extLst>
                <a:ext uri="{FF2B5EF4-FFF2-40B4-BE49-F238E27FC236}">
                  <a16:creationId xmlns:a16="http://schemas.microsoft.com/office/drawing/2014/main" id="{73E41747-F2BE-471C-B651-7DCAC0BA6010}"/>
                </a:ext>
              </a:extLst>
            </p:cNvPr>
            <p:cNvSpPr/>
            <p:nvPr/>
          </p:nvSpPr>
          <p:spPr>
            <a:xfrm>
              <a:off x="8008772" y="2064660"/>
              <a:ext cx="1019077" cy="62030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 meta</a:t>
              </a:r>
            </a:p>
          </p:txBody>
        </p:sp>
        <p:sp>
          <p:nvSpPr>
            <p:cNvPr id="62" name="テキスト ボックス 61">
              <a:extLst>
                <a:ext uri="{FF2B5EF4-FFF2-40B4-BE49-F238E27FC236}">
                  <a16:creationId xmlns:a16="http://schemas.microsoft.com/office/drawing/2014/main" id="{D16B4795-B0CE-441A-AA75-22C48CAF6BDE}"/>
                </a:ext>
              </a:extLst>
            </p:cNvPr>
            <p:cNvSpPr txBox="1"/>
            <p:nvPr/>
          </p:nvSpPr>
          <p:spPr>
            <a:xfrm>
              <a:off x="7966640" y="3001883"/>
              <a:ext cx="2615524" cy="258864"/>
            </a:xfrm>
            <a:prstGeom prst="rect">
              <a:avLst/>
            </a:prstGeom>
            <a:noFill/>
          </p:spPr>
          <p:txBody>
            <a:bodyPr wrap="none" lIns="0" tIns="0" rIns="0" bIns="0" rtlCol="0">
              <a:spAutoFit/>
            </a:bodyPr>
            <a:lstStyle/>
            <a:p>
              <a:r>
                <a:rPr lang="ja-JP" altLang="en-US" sz="1200" dirty="0">
                  <a:latin typeface="Meiryo UI" panose="020B0604030504040204" pitchFamily="50" charset="-128"/>
                  <a:ea typeface="Meiryo UI" panose="020B0604030504040204" pitchFamily="50" charset="-128"/>
                </a:rPr>
                <a:t>データ提供者</a:t>
              </a:r>
              <a:r>
                <a:rPr lang="en-US" altLang="ja-JP" sz="1200" dirty="0">
                  <a:latin typeface="Meiryo UI" panose="020B0604030504040204" pitchFamily="50" charset="-128"/>
                  <a:ea typeface="Meiryo UI" panose="020B0604030504040204" pitchFamily="50" charset="-128"/>
                </a:rPr>
                <a:t>B</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CKAN+</a:t>
              </a:r>
              <a:r>
                <a:rPr lang="ja-JP" altLang="en-US" sz="1200" dirty="0">
                  <a:latin typeface="Meiryo UI" panose="020B0604030504040204" pitchFamily="50" charset="-128"/>
                  <a:ea typeface="Meiryo UI" panose="020B0604030504040204" pitchFamily="50" charset="-128"/>
                </a:rPr>
                <a:t>独自</a:t>
              </a:r>
              <a:r>
                <a:rPr lang="en-US" altLang="ja-JP" sz="1200" dirty="0">
                  <a:latin typeface="Meiryo UI" panose="020B0604030504040204" pitchFamily="50" charset="-128"/>
                  <a:ea typeface="Meiryo UI" panose="020B0604030504040204" pitchFamily="50" charset="-128"/>
                </a:rPr>
                <a:t>extras </a:t>
              </a:r>
              <a:r>
                <a:rPr lang="ja-JP" altLang="en-US" sz="1354" dirty="0">
                  <a:latin typeface="Meiryo UI" panose="020B0604030504040204" pitchFamily="50" charset="-128"/>
                  <a:ea typeface="Meiryo UI" panose="020B0604030504040204" pitchFamily="50" charset="-128"/>
                </a:rPr>
                <a:t>）</a:t>
              </a:r>
            </a:p>
          </p:txBody>
        </p:sp>
        <p:sp>
          <p:nvSpPr>
            <p:cNvPr id="63" name="正方形/長方形 62">
              <a:extLst>
                <a:ext uri="{FF2B5EF4-FFF2-40B4-BE49-F238E27FC236}">
                  <a16:creationId xmlns:a16="http://schemas.microsoft.com/office/drawing/2014/main" id="{2FCCFE6F-F94B-470F-84D9-0F2467276377}"/>
                </a:ext>
              </a:extLst>
            </p:cNvPr>
            <p:cNvSpPr/>
            <p:nvPr/>
          </p:nvSpPr>
          <p:spPr>
            <a:xfrm>
              <a:off x="9674849" y="3230954"/>
              <a:ext cx="1373538"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カタログサイト</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(CKAN</a:t>
              </a:r>
            </a:p>
            <a:p>
              <a:pPr algn="ctr"/>
              <a:r>
                <a:rPr lang="en-US" altLang="ja-JP" sz="1100" dirty="0">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独自</a:t>
              </a:r>
              <a:r>
                <a:rPr lang="en-US" altLang="ja-JP" sz="1100" dirty="0">
                  <a:solidFill>
                    <a:schemeClr val="tx1"/>
                  </a:solidFill>
                  <a:latin typeface="Meiryo UI" panose="020B0604030504040204" pitchFamily="50" charset="-128"/>
                  <a:ea typeface="Meiryo UI" panose="020B0604030504040204" pitchFamily="50" charset="-128"/>
                </a:rPr>
                <a:t>extras)</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1C4EAB70-B96D-4745-B8B0-7395B9BFAA67}"/>
                </a:ext>
              </a:extLst>
            </p:cNvPr>
            <p:cNvSpPr/>
            <p:nvPr/>
          </p:nvSpPr>
          <p:spPr>
            <a:xfrm>
              <a:off x="9102829" y="3230954"/>
              <a:ext cx="576000" cy="62030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a:t>
              </a:r>
            </a:p>
            <a:p>
              <a:pPr algn="ctr"/>
              <a:r>
                <a:rPr lang="en-US" altLang="ja-JP" sz="1200" dirty="0">
                  <a:solidFill>
                    <a:schemeClr val="tx1"/>
                  </a:solidFill>
                  <a:latin typeface="Meiryo UI" panose="020B0604030504040204" pitchFamily="50" charset="-128"/>
                  <a:ea typeface="Meiryo UI" panose="020B0604030504040204" pitchFamily="50" charset="-128"/>
                </a:rPr>
                <a:t>API</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EF4A3CEE-6F5B-4C19-8BA5-159DB32BDF9D}"/>
                </a:ext>
              </a:extLst>
            </p:cNvPr>
            <p:cNvSpPr txBox="1"/>
            <p:nvPr/>
          </p:nvSpPr>
          <p:spPr>
            <a:xfrm>
              <a:off x="5938647" y="1995261"/>
              <a:ext cx="1019077" cy="420556"/>
            </a:xfrm>
            <a:prstGeom prst="rect">
              <a:avLst/>
            </a:prstGeom>
            <a:no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CKAN</a:t>
              </a:r>
              <a:r>
                <a:rPr lang="ja-JP" altLang="en-US" sz="1100" dirty="0"/>
                <a:t>　</a:t>
              </a:r>
              <a:r>
                <a:rPr lang="en-US" altLang="ja-JP" sz="1100" dirty="0"/>
                <a:t>API</a:t>
              </a:r>
            </a:p>
            <a:p>
              <a:r>
                <a:rPr lang="en-US" altLang="ja-JP" sz="1100" dirty="0"/>
                <a:t>(JSON)</a:t>
              </a:r>
              <a:endParaRPr lang="ja-JP" altLang="en-US" sz="1100" dirty="0"/>
            </a:p>
          </p:txBody>
        </p:sp>
        <p:sp>
          <p:nvSpPr>
            <p:cNvPr id="67" name="テキスト ボックス 66">
              <a:extLst>
                <a:ext uri="{FF2B5EF4-FFF2-40B4-BE49-F238E27FC236}">
                  <a16:creationId xmlns:a16="http://schemas.microsoft.com/office/drawing/2014/main" id="{1E32916C-979F-4498-BCF9-7C0C96FF9159}"/>
                </a:ext>
              </a:extLst>
            </p:cNvPr>
            <p:cNvSpPr txBox="1"/>
            <p:nvPr/>
          </p:nvSpPr>
          <p:spPr>
            <a:xfrm>
              <a:off x="5938647" y="2865260"/>
              <a:ext cx="1019077" cy="420556"/>
            </a:xfrm>
            <a:prstGeom prst="rect">
              <a:avLst/>
            </a:prstGeom>
            <a:no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CKAN</a:t>
              </a:r>
              <a:r>
                <a:rPr lang="ja-JP" altLang="en-US" sz="1100" dirty="0"/>
                <a:t>　</a:t>
              </a:r>
              <a:r>
                <a:rPr lang="en-US" altLang="ja-JP" sz="1100" dirty="0"/>
                <a:t>API</a:t>
              </a:r>
            </a:p>
            <a:p>
              <a:r>
                <a:rPr lang="en-US" altLang="ja-JP" sz="1100" dirty="0"/>
                <a:t>(JSON)</a:t>
              </a:r>
              <a:endParaRPr lang="ja-JP" altLang="en-US" sz="1100" dirty="0"/>
            </a:p>
          </p:txBody>
        </p:sp>
        <p:sp>
          <p:nvSpPr>
            <p:cNvPr id="68" name="正方形/長方形 67">
              <a:extLst>
                <a:ext uri="{FF2B5EF4-FFF2-40B4-BE49-F238E27FC236}">
                  <a16:creationId xmlns:a16="http://schemas.microsoft.com/office/drawing/2014/main" id="{7E8F4E49-0CFF-48F4-BDF5-8E91BAC217B4}"/>
                </a:ext>
              </a:extLst>
            </p:cNvPr>
            <p:cNvSpPr/>
            <p:nvPr/>
          </p:nvSpPr>
          <p:spPr>
            <a:xfrm>
              <a:off x="7568291" y="1707822"/>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A</a:t>
              </a:r>
            </a:p>
          </p:txBody>
        </p:sp>
        <p:sp>
          <p:nvSpPr>
            <p:cNvPr id="69" name="正方形/長方形 68">
              <a:extLst>
                <a:ext uri="{FF2B5EF4-FFF2-40B4-BE49-F238E27FC236}">
                  <a16:creationId xmlns:a16="http://schemas.microsoft.com/office/drawing/2014/main" id="{62D8C250-4527-4A3E-A0F4-58D45EE974B8}"/>
                </a:ext>
              </a:extLst>
            </p:cNvPr>
            <p:cNvSpPr/>
            <p:nvPr/>
          </p:nvSpPr>
          <p:spPr>
            <a:xfrm>
              <a:off x="7568291" y="2915529"/>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B</a:t>
              </a:r>
            </a:p>
          </p:txBody>
        </p:sp>
        <p:sp>
          <p:nvSpPr>
            <p:cNvPr id="70" name="正方形/長方形 69">
              <a:extLst>
                <a:ext uri="{FF2B5EF4-FFF2-40B4-BE49-F238E27FC236}">
                  <a16:creationId xmlns:a16="http://schemas.microsoft.com/office/drawing/2014/main" id="{911B42BB-81FE-4AB6-99BB-FFCD2B2F8F05}"/>
                </a:ext>
              </a:extLst>
            </p:cNvPr>
            <p:cNvSpPr/>
            <p:nvPr/>
          </p:nvSpPr>
          <p:spPr>
            <a:xfrm>
              <a:off x="6372420" y="5064662"/>
              <a:ext cx="1426586" cy="39876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altLang="ja-JP" sz="1100" dirty="0">
                  <a:solidFill>
                    <a:schemeClr val="tx1"/>
                  </a:solidFill>
                  <a:latin typeface="Meiryo UI" panose="020B0604030504040204" pitchFamily="50" charset="-128"/>
                  <a:ea typeface="Meiryo UI" panose="020B0604030504040204" pitchFamily="50" charset="-128"/>
                </a:rPr>
                <a:t>CKAN</a:t>
              </a:r>
              <a:r>
                <a:rPr lang="ja-JP" altLang="en-US" sz="1100" dirty="0">
                  <a:solidFill>
                    <a:schemeClr val="tx1"/>
                  </a:solidFill>
                  <a:latin typeface="Meiryo UI" panose="020B0604030504040204" pitchFamily="50" charset="-128"/>
                  <a:ea typeface="Meiryo UI" panose="020B0604030504040204" pitchFamily="50" charset="-128"/>
                </a:rPr>
                <a:t>クローラ</a:t>
              </a:r>
              <a:endParaRPr lang="en-US" altLang="ja-JP" sz="1100" dirty="0">
                <a:solidFill>
                  <a:schemeClr val="tx1"/>
                </a:solidFill>
                <a:latin typeface="Meiryo UI" panose="020B0604030504040204" pitchFamily="50" charset="-128"/>
                <a:ea typeface="Meiryo UI" panose="020B0604030504040204" pitchFamily="50" charset="-128"/>
              </a:endParaRPr>
            </a:p>
            <a:p>
              <a:pPr lvl="0" algn="ctr"/>
              <a:r>
                <a:rPr lang="ja-JP" altLang="en-US" sz="1100" dirty="0">
                  <a:solidFill>
                    <a:schemeClr val="tx1"/>
                  </a:solidFill>
                  <a:latin typeface="Meiryo UI" panose="020B0604030504040204" pitchFamily="50" charset="-128"/>
                  <a:ea typeface="Meiryo UI" panose="020B0604030504040204" pitchFamily="50" charset="-128"/>
                </a:rPr>
                <a:t>（マッピング補正</a:t>
              </a:r>
              <a:r>
                <a:rPr lang="ja-JP" altLang="en-US" sz="1231" dirty="0">
                  <a:solidFill>
                    <a:schemeClr val="tx1"/>
                  </a:solidFill>
                  <a:latin typeface="Meiryo UI" panose="020B0604030504040204" pitchFamily="50" charset="-128"/>
                  <a:ea typeface="Meiryo UI" panose="020B0604030504040204" pitchFamily="50" charset="-128"/>
                </a:rPr>
                <a:t>）</a:t>
              </a:r>
            </a:p>
          </p:txBody>
        </p:sp>
        <p:sp>
          <p:nvSpPr>
            <p:cNvPr id="71" name="正方形/長方形 70">
              <a:extLst>
                <a:ext uri="{FF2B5EF4-FFF2-40B4-BE49-F238E27FC236}">
                  <a16:creationId xmlns:a16="http://schemas.microsoft.com/office/drawing/2014/main" id="{AC1239AD-4CA8-401C-9F65-60CC2EEE6505}"/>
                </a:ext>
              </a:extLst>
            </p:cNvPr>
            <p:cNvSpPr/>
            <p:nvPr/>
          </p:nvSpPr>
          <p:spPr>
            <a:xfrm>
              <a:off x="6372420" y="5590678"/>
              <a:ext cx="1426586" cy="39876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altLang="ja-JP" sz="1100" dirty="0">
                  <a:solidFill>
                    <a:schemeClr val="tx1"/>
                  </a:solidFill>
                  <a:latin typeface="Meiryo UI" panose="020B0604030504040204" pitchFamily="50" charset="-128"/>
                  <a:ea typeface="Meiryo UI" panose="020B0604030504040204" pitchFamily="50" charset="-128"/>
                </a:rPr>
                <a:t>DCAT</a:t>
              </a:r>
              <a:br>
                <a:rPr lang="en-US" altLang="ja-JP" sz="1100" dirty="0">
                  <a:solidFill>
                    <a:schemeClr val="tx1"/>
                  </a:solidFill>
                  <a:latin typeface="Meiryo UI" panose="020B0604030504040204" pitchFamily="50" charset="-128"/>
                  <a:ea typeface="Meiryo UI" panose="020B0604030504040204" pitchFamily="50" charset="-128"/>
                </a:rPr>
              </a:br>
              <a:r>
                <a:rPr lang="ja-JP" altLang="en-US" sz="1100" dirty="0">
                  <a:solidFill>
                    <a:schemeClr val="tx1"/>
                  </a:solidFill>
                  <a:latin typeface="Meiryo UI" panose="020B0604030504040204" pitchFamily="50" charset="-128"/>
                  <a:ea typeface="Meiryo UI" panose="020B0604030504040204" pitchFamily="50" charset="-128"/>
                </a:rPr>
                <a:t>ハーベスタ</a:t>
              </a:r>
            </a:p>
          </p:txBody>
        </p:sp>
        <p:sp>
          <p:nvSpPr>
            <p:cNvPr id="72" name="テキスト ボックス 71">
              <a:extLst>
                <a:ext uri="{FF2B5EF4-FFF2-40B4-BE49-F238E27FC236}">
                  <a16:creationId xmlns:a16="http://schemas.microsoft.com/office/drawing/2014/main" id="{F8564B56-5CCD-49FD-9DE9-FC66BC1D05DF}"/>
                </a:ext>
              </a:extLst>
            </p:cNvPr>
            <p:cNvSpPr txBox="1"/>
            <p:nvPr/>
          </p:nvSpPr>
          <p:spPr>
            <a:xfrm>
              <a:off x="1569226" y="4041692"/>
              <a:ext cx="974769" cy="420556"/>
            </a:xfrm>
            <a:prstGeom prst="rect">
              <a:avLst/>
            </a:prstGeom>
            <a:solidFill>
              <a:schemeClr val="bg1"/>
            </a:solid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HTML</a:t>
              </a:r>
              <a:br>
                <a:rPr lang="en-US" altLang="ja-JP" sz="1100" dirty="0"/>
              </a:br>
              <a:r>
                <a:rPr lang="en-US" altLang="ja-JP" sz="1100" dirty="0"/>
                <a:t>(Web</a:t>
              </a:r>
              <a:r>
                <a:rPr lang="ja-JP" altLang="en-US" sz="1100" dirty="0"/>
                <a:t>ブラウザ）</a:t>
              </a:r>
            </a:p>
          </p:txBody>
        </p:sp>
        <p:sp>
          <p:nvSpPr>
            <p:cNvPr id="73" name="テキスト ボックス 72">
              <a:extLst>
                <a:ext uri="{FF2B5EF4-FFF2-40B4-BE49-F238E27FC236}">
                  <a16:creationId xmlns:a16="http://schemas.microsoft.com/office/drawing/2014/main" id="{F5C3894B-AB23-46D9-ADE8-E5FF29885260}"/>
                </a:ext>
              </a:extLst>
            </p:cNvPr>
            <p:cNvSpPr txBox="1"/>
            <p:nvPr/>
          </p:nvSpPr>
          <p:spPr>
            <a:xfrm>
              <a:off x="5089341" y="3664717"/>
              <a:ext cx="415498" cy="802880"/>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latin typeface="Meiryo UI" panose="020B0604030504040204" pitchFamily="50" charset="-128"/>
                  <a:ea typeface="Meiryo UI" panose="020B0604030504040204" pitchFamily="50" charset="-128"/>
                </a:rPr>
                <a:t>⑤</a:t>
              </a:r>
            </a:p>
          </p:txBody>
        </p:sp>
        <p:sp>
          <p:nvSpPr>
            <p:cNvPr id="74" name="テキスト ボックス 73">
              <a:extLst>
                <a:ext uri="{FF2B5EF4-FFF2-40B4-BE49-F238E27FC236}">
                  <a16:creationId xmlns:a16="http://schemas.microsoft.com/office/drawing/2014/main" id="{D04BAC06-85BB-4CE4-8B0F-DDE02EB7E5B0}"/>
                </a:ext>
              </a:extLst>
            </p:cNvPr>
            <p:cNvSpPr txBox="1"/>
            <p:nvPr/>
          </p:nvSpPr>
          <p:spPr>
            <a:xfrm>
              <a:off x="3957885" y="3659581"/>
              <a:ext cx="415498" cy="802880"/>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a:t>
              </a:r>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latin typeface="Meiryo UI" panose="020B0604030504040204" pitchFamily="50" charset="-128"/>
                  <a:ea typeface="Meiryo UI" panose="020B0604030504040204" pitchFamily="50" charset="-128"/>
                </a:rPr>
                <a:t>⑤</a:t>
              </a:r>
            </a:p>
          </p:txBody>
        </p:sp>
        <p:sp>
          <p:nvSpPr>
            <p:cNvPr id="75" name="テキスト ボックス 74">
              <a:extLst>
                <a:ext uri="{FF2B5EF4-FFF2-40B4-BE49-F238E27FC236}">
                  <a16:creationId xmlns:a16="http://schemas.microsoft.com/office/drawing/2014/main" id="{2B5C94BA-735B-4218-8144-05DC77EB6A85}"/>
                </a:ext>
              </a:extLst>
            </p:cNvPr>
            <p:cNvSpPr txBox="1"/>
            <p:nvPr/>
          </p:nvSpPr>
          <p:spPr>
            <a:xfrm>
              <a:off x="1306928" y="3175333"/>
              <a:ext cx="646331"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④⑤</a:t>
              </a:r>
            </a:p>
          </p:txBody>
        </p:sp>
        <p:sp>
          <p:nvSpPr>
            <p:cNvPr id="76" name="正方形/長方形 75">
              <a:extLst>
                <a:ext uri="{FF2B5EF4-FFF2-40B4-BE49-F238E27FC236}">
                  <a16:creationId xmlns:a16="http://schemas.microsoft.com/office/drawing/2014/main" id="{6F30E440-1124-4444-8795-B4522EE35896}"/>
                </a:ext>
              </a:extLst>
            </p:cNvPr>
            <p:cNvSpPr/>
            <p:nvPr/>
          </p:nvSpPr>
          <p:spPr>
            <a:xfrm>
              <a:off x="2916271" y="1848752"/>
              <a:ext cx="229163" cy="440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7" name="正方形/長方形 76">
              <a:extLst>
                <a:ext uri="{FF2B5EF4-FFF2-40B4-BE49-F238E27FC236}">
                  <a16:creationId xmlns:a16="http://schemas.microsoft.com/office/drawing/2014/main" id="{6F2F8F23-C34A-4271-8CD6-BB96C577D001}"/>
                </a:ext>
              </a:extLst>
            </p:cNvPr>
            <p:cNvSpPr/>
            <p:nvPr/>
          </p:nvSpPr>
          <p:spPr>
            <a:xfrm>
              <a:off x="2835280" y="2035973"/>
              <a:ext cx="310154" cy="620308"/>
            </a:xfrm>
            <a:prstGeom prst="rect">
              <a:avLst/>
            </a:prstGeom>
            <a:solidFill>
              <a:schemeClr val="accent6">
                <a:lumMod val="40000"/>
                <a:lumOff val="60000"/>
              </a:schemeClr>
            </a:solidFill>
            <a:ln w="19050">
              <a:prstDash val="solid"/>
            </a:ln>
          </p:spPr>
          <p:style>
            <a:lnRef idx="1">
              <a:schemeClr val="accent6"/>
            </a:lnRef>
            <a:fillRef idx="2">
              <a:schemeClr val="accent6"/>
            </a:fillRef>
            <a:effectRef idx="1">
              <a:schemeClr val="accent6"/>
            </a:effectRef>
            <a:fontRef idx="minor">
              <a:schemeClr val="dk1"/>
            </a:fontRef>
          </p:style>
          <p:txBody>
            <a:bodyPr vert="eaVert" lIns="0" tIns="0" rIns="0" bIns="0" rtlCol="0" anchor="ctr" anchorCtr="1"/>
            <a:lstStyle/>
            <a:p>
              <a:pPr algn="ctr"/>
              <a:r>
                <a:rPr lang="ja-JP" altLang="en-US" sz="900" dirty="0">
                  <a:latin typeface="Meiryo UI" panose="020B0604030504040204" pitchFamily="50" charset="-128"/>
                  <a:ea typeface="Meiryo UI" panose="020B0604030504040204" pitchFamily="50" charset="-128"/>
                </a:rPr>
                <a:t>コネクタ</a:t>
              </a:r>
            </a:p>
          </p:txBody>
        </p:sp>
        <p:sp>
          <p:nvSpPr>
            <p:cNvPr id="78" name="テキスト ボックス 77">
              <a:extLst>
                <a:ext uri="{FF2B5EF4-FFF2-40B4-BE49-F238E27FC236}">
                  <a16:creationId xmlns:a16="http://schemas.microsoft.com/office/drawing/2014/main" id="{33B1B9D0-A200-4BAA-AF6E-C26D8810B995}"/>
                </a:ext>
              </a:extLst>
            </p:cNvPr>
            <p:cNvSpPr txBox="1"/>
            <p:nvPr/>
          </p:nvSpPr>
          <p:spPr>
            <a:xfrm>
              <a:off x="3613051" y="1669491"/>
              <a:ext cx="484428"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⑤</a:t>
              </a:r>
              <a:r>
                <a:rPr lang="en-US" altLang="ja-JP" b="1" dirty="0">
                  <a:solidFill>
                    <a:srgbClr val="FF0000"/>
                  </a:solidFill>
                  <a:latin typeface="Meiryo UI" panose="020B0604030504040204" pitchFamily="50" charset="-128"/>
                  <a:ea typeface="Meiryo UI" panose="020B0604030504040204" pitchFamily="50" charset="-128"/>
                </a:rPr>
                <a:t>′</a:t>
              </a:r>
              <a:endParaRPr lang="ja-JP" altLang="en-US" b="1" dirty="0">
                <a:solidFill>
                  <a:srgbClr val="FF0000"/>
                </a:solidFill>
                <a:latin typeface="Meiryo UI" panose="020B0604030504040204" pitchFamily="50" charset="-128"/>
                <a:ea typeface="Meiryo UI" panose="020B0604030504040204" pitchFamily="50" charset="-128"/>
              </a:endParaRPr>
            </a:p>
          </p:txBody>
        </p:sp>
        <p:sp>
          <p:nvSpPr>
            <p:cNvPr id="79" name="円柱 78">
              <a:extLst>
                <a:ext uri="{FF2B5EF4-FFF2-40B4-BE49-F238E27FC236}">
                  <a16:creationId xmlns:a16="http://schemas.microsoft.com/office/drawing/2014/main" id="{849F3B09-4F04-4E51-BBD2-8BF30136C951}"/>
                </a:ext>
              </a:extLst>
            </p:cNvPr>
            <p:cNvSpPr/>
            <p:nvPr/>
          </p:nvSpPr>
          <p:spPr>
            <a:xfrm flipH="1">
              <a:off x="5583662" y="5662745"/>
              <a:ext cx="852789" cy="50787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カタログ</a:t>
              </a:r>
              <a:r>
                <a:rPr lang="en-US" altLang="ja-JP" sz="1200" dirty="0">
                  <a:solidFill>
                    <a:schemeClr val="tx1"/>
                  </a:solidFill>
                  <a:latin typeface="Meiryo UI" panose="020B0604030504040204" pitchFamily="50" charset="-128"/>
                  <a:ea typeface="Meiryo UI" panose="020B0604030504040204" pitchFamily="50" charset="-128"/>
                </a:rPr>
                <a:t>DB</a:t>
              </a:r>
              <a:endParaRPr lang="ja-JP" altLang="en-US" sz="1200" dirty="0">
                <a:solidFill>
                  <a:schemeClr val="tx1"/>
                </a:solidFill>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861EAB92-A8DD-40E4-BE6B-98DDFBA4892F}"/>
                </a:ext>
              </a:extLst>
            </p:cNvPr>
            <p:cNvGrpSpPr/>
            <p:nvPr/>
          </p:nvGrpSpPr>
          <p:grpSpPr>
            <a:xfrm>
              <a:off x="10153896" y="5026101"/>
              <a:ext cx="1476000" cy="2153290"/>
              <a:chOff x="201811" y="4562352"/>
              <a:chExt cx="1199250" cy="1749548"/>
            </a:xfrm>
          </p:grpSpPr>
          <p:sp>
            <p:nvSpPr>
              <p:cNvPr id="81" name="正方形/長方形 80">
                <a:extLst>
                  <a:ext uri="{FF2B5EF4-FFF2-40B4-BE49-F238E27FC236}">
                    <a16:creationId xmlns:a16="http://schemas.microsoft.com/office/drawing/2014/main" id="{0A382A93-0DB4-44AC-A8ED-F26C49F66A1E}"/>
                  </a:ext>
                </a:extLst>
              </p:cNvPr>
              <p:cNvSpPr/>
              <p:nvPr/>
            </p:nvSpPr>
            <p:spPr>
              <a:xfrm>
                <a:off x="201811" y="4562352"/>
                <a:ext cx="1199250" cy="174954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dirty="0"/>
              </a:p>
            </p:txBody>
          </p:sp>
          <p:grpSp>
            <p:nvGrpSpPr>
              <p:cNvPr id="82" name="グループ化 81">
                <a:extLst>
                  <a:ext uri="{FF2B5EF4-FFF2-40B4-BE49-F238E27FC236}">
                    <a16:creationId xmlns:a16="http://schemas.microsoft.com/office/drawing/2014/main" id="{29372221-1CC1-42C0-B393-C65EC237460F}"/>
                  </a:ext>
                </a:extLst>
              </p:cNvPr>
              <p:cNvGrpSpPr/>
              <p:nvPr/>
            </p:nvGrpSpPr>
            <p:grpSpPr>
              <a:xfrm>
                <a:off x="269236" y="4656584"/>
                <a:ext cx="1053001" cy="1543118"/>
                <a:chOff x="277121" y="4199384"/>
                <a:chExt cx="1053001" cy="1543118"/>
              </a:xfrm>
            </p:grpSpPr>
            <p:sp>
              <p:nvSpPr>
                <p:cNvPr id="83" name="正方形/長方形 82">
                  <a:extLst>
                    <a:ext uri="{FF2B5EF4-FFF2-40B4-BE49-F238E27FC236}">
                      <a16:creationId xmlns:a16="http://schemas.microsoft.com/office/drawing/2014/main" id="{2BA1A969-0E9A-49E5-B600-FE676CFD293E}"/>
                    </a:ext>
                  </a:extLst>
                </p:cNvPr>
                <p:cNvSpPr/>
                <p:nvPr/>
              </p:nvSpPr>
              <p:spPr>
                <a:xfrm>
                  <a:off x="277121" y="4199384"/>
                  <a:ext cx="1053000" cy="324209"/>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研究・開発機能</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0E4E818A-498E-4E43-8A11-03E878583F4E}"/>
                    </a:ext>
                  </a:extLst>
                </p:cNvPr>
                <p:cNvSpPr/>
                <p:nvPr/>
              </p:nvSpPr>
              <p:spPr>
                <a:xfrm>
                  <a:off x="277122" y="4584275"/>
                  <a:ext cx="1053000" cy="324209"/>
                </a:xfrm>
                <a:prstGeom prst="rect">
                  <a:avLst/>
                </a:prstGeom>
                <a:solidFill>
                  <a:schemeClr val="accent1">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既存ｿﾌﾄ・ｻｰﾋﾞｽ等</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E60FED05-99F8-48DC-A7B4-A06CCDB02BEA}"/>
                    </a:ext>
                  </a:extLst>
                </p:cNvPr>
                <p:cNvSpPr/>
                <p:nvPr/>
              </p:nvSpPr>
              <p:spPr>
                <a:xfrm>
                  <a:off x="277122" y="4965538"/>
                  <a:ext cx="1053000" cy="324209"/>
                </a:xfrm>
                <a:prstGeom prst="rect">
                  <a:avLst/>
                </a:prstGeom>
                <a:solidFill>
                  <a:schemeClr val="accent6">
                    <a:lumMod val="40000"/>
                    <a:lumOff val="60000"/>
                  </a:schemeClr>
                </a:solidFill>
                <a:ln w="19050">
                  <a:prstDash val="solid"/>
                </a:ln>
              </p:spPr>
              <p:style>
                <a:lnRef idx="1">
                  <a:schemeClr val="accent6"/>
                </a:lnRef>
                <a:fillRef idx="2">
                  <a:schemeClr val="accent6"/>
                </a:fillRef>
                <a:effectRef idx="1">
                  <a:schemeClr val="accent6"/>
                </a:effectRef>
                <a:fontRef idx="minor">
                  <a:schemeClr val="dk1"/>
                </a:fontRef>
              </p:style>
              <p:txBody>
                <a:bodyPr vert="horz" rtlCol="0" anchor="ctr" anchorCtr="1"/>
                <a:lstStyle/>
                <a:p>
                  <a:pPr algn="ctr"/>
                  <a:r>
                    <a:rPr lang="ja-JP" altLang="en-US" sz="1200" dirty="0">
                      <a:latin typeface="Meiryo UI" panose="020B0604030504040204" pitchFamily="50" charset="-128"/>
                      <a:ea typeface="Meiryo UI" panose="020B0604030504040204" pitchFamily="50" charset="-128"/>
                    </a:rPr>
                    <a:t>コネクタ</a:t>
                  </a:r>
                  <a:endParaRPr lang="en-US" altLang="ja-JP" sz="1200" dirty="0">
                    <a:latin typeface="Meiryo UI" panose="020B0604030504040204" pitchFamily="50" charset="-128"/>
                    <a:ea typeface="Meiryo UI" panose="020B0604030504040204" pitchFamily="50" charset="-128"/>
                  </a:endParaRPr>
                </a:p>
              </p:txBody>
            </p:sp>
            <p:sp>
              <p:nvSpPr>
                <p:cNvPr id="86" name="四角形: メモ 292">
                  <a:extLst>
                    <a:ext uri="{FF2B5EF4-FFF2-40B4-BE49-F238E27FC236}">
                      <a16:creationId xmlns:a16="http://schemas.microsoft.com/office/drawing/2014/main" id="{860597FE-0E02-4A38-9844-49D60B0228B0}"/>
                    </a:ext>
                  </a:extLst>
                </p:cNvPr>
                <p:cNvSpPr/>
                <p:nvPr/>
              </p:nvSpPr>
              <p:spPr>
                <a:xfrm>
                  <a:off x="429770" y="5408278"/>
                  <a:ext cx="697446" cy="33422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データ</a:t>
                  </a:r>
                  <a:endParaRPr lang="en-US" altLang="ja-JP" sz="1200" dirty="0">
                    <a:solidFill>
                      <a:schemeClr val="tx1"/>
                    </a:solidFill>
                    <a:latin typeface="Meiryo UI" panose="020B0604030504040204" pitchFamily="50" charset="-128"/>
                    <a:ea typeface="Meiryo UI" panose="020B0604030504040204" pitchFamily="50" charset="-128"/>
                  </a:endParaRPr>
                </a:p>
              </p:txBody>
            </p:sp>
          </p:grpSp>
        </p:grpSp>
        <p:sp>
          <p:nvSpPr>
            <p:cNvPr id="87" name="スマイル 86">
              <a:extLst>
                <a:ext uri="{FF2B5EF4-FFF2-40B4-BE49-F238E27FC236}">
                  <a16:creationId xmlns:a16="http://schemas.microsoft.com/office/drawing/2014/main" id="{5F48BB27-4E90-4BAC-A861-3761FEEBF082}"/>
                </a:ext>
              </a:extLst>
            </p:cNvPr>
            <p:cNvSpPr/>
            <p:nvPr/>
          </p:nvSpPr>
          <p:spPr>
            <a:xfrm>
              <a:off x="1200065" y="2572271"/>
              <a:ext cx="378712" cy="429611"/>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801"/>
            </a:p>
          </p:txBody>
        </p:sp>
        <p:sp>
          <p:nvSpPr>
            <p:cNvPr id="88" name="正方形/長方形 87">
              <a:extLst>
                <a:ext uri="{FF2B5EF4-FFF2-40B4-BE49-F238E27FC236}">
                  <a16:creationId xmlns:a16="http://schemas.microsoft.com/office/drawing/2014/main" id="{EB598395-E2D6-4B8B-A453-80373CA1F7F8}"/>
                </a:ext>
              </a:extLst>
            </p:cNvPr>
            <p:cNvSpPr/>
            <p:nvPr/>
          </p:nvSpPr>
          <p:spPr>
            <a:xfrm>
              <a:off x="1904980" y="2035974"/>
              <a:ext cx="926015" cy="607451"/>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利用者型</a:t>
              </a:r>
              <a:br>
                <a:rPr lang="en-US" altLang="ja-JP" sz="1100" dirty="0">
                  <a:solidFill>
                    <a:schemeClr val="tx1"/>
                  </a:solidFill>
                  <a:latin typeface="Meiryo UI" panose="020B0604030504040204" pitchFamily="50" charset="-128"/>
                  <a:ea typeface="Meiryo UI" panose="020B0604030504040204" pitchFamily="50" charset="-128"/>
                </a:rPr>
              </a:br>
              <a:r>
                <a:rPr lang="ja-JP" altLang="en-US" sz="1100" dirty="0">
                  <a:solidFill>
                    <a:schemeClr val="tx1"/>
                  </a:solidFill>
                  <a:latin typeface="Meiryo UI" panose="020B0604030504040204" pitchFamily="50" charset="-128"/>
                  <a:ea typeface="Meiryo UI" panose="020B0604030504040204" pitchFamily="50" charset="-128"/>
                </a:rPr>
                <a:t>システム</a:t>
              </a:r>
              <a:r>
                <a:rPr lang="en-US" altLang="ja-JP" sz="1100" dirty="0">
                  <a:solidFill>
                    <a:schemeClr val="tx1"/>
                  </a:solidFill>
                  <a:latin typeface="Meiryo UI" panose="020B0604030504040204" pitchFamily="50" charset="-128"/>
                  <a:ea typeface="Meiryo UI" panose="020B0604030504040204" pitchFamily="50" charset="-128"/>
                </a:rPr>
                <a:t>:</a:t>
              </a:r>
            </a:p>
            <a:p>
              <a:pPr algn="ctr"/>
              <a:r>
                <a:rPr lang="ja-JP" altLang="en-US" sz="1100" dirty="0">
                  <a:solidFill>
                    <a:schemeClr val="tx1"/>
                  </a:solidFill>
                  <a:latin typeface="Meiryo UI" panose="020B0604030504040204" pitchFamily="50" charset="-128"/>
                  <a:ea typeface="Meiryo UI" panose="020B0604030504040204" pitchFamily="50" charset="-128"/>
                </a:rPr>
                <a:t>カタログ関係</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AD72D6FE-1324-4C4C-8174-B2159D8542E5}"/>
                </a:ext>
              </a:extLst>
            </p:cNvPr>
            <p:cNvSpPr/>
            <p:nvPr/>
          </p:nvSpPr>
          <p:spPr>
            <a:xfrm>
              <a:off x="6247099" y="6266782"/>
              <a:ext cx="1633317" cy="718802"/>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カタログサイトリポジトリ</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（登録、</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クローリング利用）</a:t>
              </a:r>
            </a:p>
          </p:txBody>
        </p:sp>
        <p:sp>
          <p:nvSpPr>
            <p:cNvPr id="90" name="円柱 89">
              <a:extLst>
                <a:ext uri="{FF2B5EF4-FFF2-40B4-BE49-F238E27FC236}">
                  <a16:creationId xmlns:a16="http://schemas.microsoft.com/office/drawing/2014/main" id="{54BCCF35-A0D1-4130-9FAF-91139DE678D0}"/>
                </a:ext>
              </a:extLst>
            </p:cNvPr>
            <p:cNvSpPr/>
            <p:nvPr/>
          </p:nvSpPr>
          <p:spPr>
            <a:xfrm flipH="1">
              <a:off x="5601578" y="6548568"/>
              <a:ext cx="852789" cy="50787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カタログ</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サイト情報</a:t>
              </a:r>
            </a:p>
          </p:txBody>
        </p:sp>
        <p:sp>
          <p:nvSpPr>
            <p:cNvPr id="91" name="テキスト ボックス 90">
              <a:extLst>
                <a:ext uri="{FF2B5EF4-FFF2-40B4-BE49-F238E27FC236}">
                  <a16:creationId xmlns:a16="http://schemas.microsoft.com/office/drawing/2014/main" id="{84E00D61-C45F-49AB-9563-A78CD34E6569}"/>
                </a:ext>
              </a:extLst>
            </p:cNvPr>
            <p:cNvSpPr txBox="1"/>
            <p:nvPr/>
          </p:nvSpPr>
          <p:spPr>
            <a:xfrm>
              <a:off x="4078507" y="1662381"/>
              <a:ext cx="1071694" cy="420556"/>
            </a:xfrm>
            <a:prstGeom prst="rect">
              <a:avLst/>
            </a:prstGeom>
            <a:solidFill>
              <a:schemeClr val="bg1"/>
            </a:solidFill>
          </p:spPr>
          <p:txBody>
            <a:bodyPr vert="horz" wrap="square" lIns="44308" tIns="0" rIns="44308"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1100" dirty="0"/>
                <a:t>Rest</a:t>
              </a:r>
              <a:r>
                <a:rPr lang="ja-JP" altLang="en-US" sz="1100" dirty="0"/>
                <a:t>　</a:t>
              </a:r>
              <a:r>
                <a:rPr lang="en-US" altLang="ja-JP" sz="1100" dirty="0"/>
                <a:t>API </a:t>
              </a:r>
            </a:p>
            <a:p>
              <a:r>
                <a:rPr lang="en-US" altLang="ja-JP" sz="1100" dirty="0"/>
                <a:t>(JSON-LD?)</a:t>
              </a:r>
              <a:endParaRPr lang="ja-JP" altLang="en-US" sz="1100" dirty="0"/>
            </a:p>
          </p:txBody>
        </p:sp>
        <p:cxnSp>
          <p:nvCxnSpPr>
            <p:cNvPr id="92" name="直線矢印コネクタ 198">
              <a:extLst>
                <a:ext uri="{FF2B5EF4-FFF2-40B4-BE49-F238E27FC236}">
                  <a16:creationId xmlns:a16="http://schemas.microsoft.com/office/drawing/2014/main" id="{EB55F39E-3D77-4578-BA38-E0D24763478F}"/>
                </a:ext>
              </a:extLst>
            </p:cNvPr>
            <p:cNvCxnSpPr>
              <a:cxnSpLocks/>
            </p:cNvCxnSpPr>
            <p:nvPr/>
          </p:nvCxnSpPr>
          <p:spPr>
            <a:xfrm>
              <a:off x="1817200" y="2780547"/>
              <a:ext cx="6191572" cy="574016"/>
            </a:xfrm>
            <a:prstGeom prst="bentConnector3">
              <a:avLst>
                <a:gd name="adj1" fmla="val 50000"/>
              </a:avLst>
            </a:prstGeom>
            <a:ln w="381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F0014340-4E7D-498D-8A5D-62B08DD9DC56}"/>
                </a:ext>
              </a:extLst>
            </p:cNvPr>
            <p:cNvSpPr/>
            <p:nvPr/>
          </p:nvSpPr>
          <p:spPr>
            <a:xfrm>
              <a:off x="3359985" y="2028308"/>
              <a:ext cx="354462" cy="354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Meiryo UI" panose="020B0604030504040204" pitchFamily="50" charset="-128"/>
                  <a:ea typeface="Meiryo UI" panose="020B0604030504040204" pitchFamily="50" charset="-128"/>
                </a:rPr>
                <a:t>H</a:t>
              </a:r>
            </a:p>
          </p:txBody>
        </p:sp>
        <p:cxnSp>
          <p:nvCxnSpPr>
            <p:cNvPr id="94" name="直線矢印コネクタ 198">
              <a:extLst>
                <a:ext uri="{FF2B5EF4-FFF2-40B4-BE49-F238E27FC236}">
                  <a16:creationId xmlns:a16="http://schemas.microsoft.com/office/drawing/2014/main" id="{ADF00E09-F74B-470C-868D-9185E286ED59}"/>
                </a:ext>
              </a:extLst>
            </p:cNvPr>
            <p:cNvCxnSpPr>
              <a:cxnSpLocks/>
              <a:stCxn id="29" idx="2"/>
              <a:endCxn id="89" idx="0"/>
            </p:cNvCxnSpPr>
            <p:nvPr/>
          </p:nvCxnSpPr>
          <p:spPr>
            <a:xfrm rot="5400000">
              <a:off x="6987119" y="6186750"/>
              <a:ext cx="156672" cy="3393"/>
            </a:xfrm>
            <a:prstGeom prst="bentConnector3">
              <a:avLst>
                <a:gd name="adj1" fmla="val 50000"/>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198">
              <a:extLst>
                <a:ext uri="{FF2B5EF4-FFF2-40B4-BE49-F238E27FC236}">
                  <a16:creationId xmlns:a16="http://schemas.microsoft.com/office/drawing/2014/main" id="{97B774E5-6FDE-4C11-A1B4-12265C4E1BAC}"/>
                </a:ext>
              </a:extLst>
            </p:cNvPr>
            <p:cNvCxnSpPr>
              <a:cxnSpLocks/>
            </p:cNvCxnSpPr>
            <p:nvPr/>
          </p:nvCxnSpPr>
          <p:spPr>
            <a:xfrm flipV="1">
              <a:off x="1825918" y="2464997"/>
              <a:ext cx="6182854" cy="315550"/>
            </a:xfrm>
            <a:prstGeom prst="bentConnector3">
              <a:avLst>
                <a:gd name="adj1" fmla="val 50000"/>
              </a:avLst>
            </a:prstGeom>
            <a:ln w="381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04139379-A863-45B9-9D50-3264B194273A}"/>
                </a:ext>
              </a:extLst>
            </p:cNvPr>
            <p:cNvSpPr txBox="1"/>
            <p:nvPr/>
          </p:nvSpPr>
          <p:spPr>
            <a:xfrm>
              <a:off x="4869707" y="6423074"/>
              <a:ext cx="415498" cy="458789"/>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③</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2DDCC98C-9AF0-4322-9053-49D3B536109F}"/>
                </a:ext>
              </a:extLst>
            </p:cNvPr>
            <p:cNvSpPr txBox="1"/>
            <p:nvPr/>
          </p:nvSpPr>
          <p:spPr>
            <a:xfrm>
              <a:off x="8368406" y="6384362"/>
              <a:ext cx="1571554" cy="802880"/>
            </a:xfrm>
            <a:prstGeom prst="rect">
              <a:avLst/>
            </a:prstGeom>
            <a:noFill/>
          </p:spPr>
          <p:txBody>
            <a:bodyPr wrap="squar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①</a:t>
              </a:r>
              <a:br>
                <a:rPr lang="en-US" altLang="ja-JP" b="1" dirty="0">
                  <a:solidFill>
                    <a:srgbClr val="FF0000"/>
                  </a:solidFill>
                  <a:latin typeface="Meiryo UI" panose="020B0604030504040204" pitchFamily="50" charset="-128"/>
                  <a:ea typeface="Meiryo UI" panose="020B0604030504040204" pitchFamily="50" charset="-128"/>
                </a:rPr>
              </a:br>
              <a:r>
                <a:rPr lang="ja-JP" altLang="en-US" b="1" dirty="0">
                  <a:solidFill>
                    <a:srgbClr val="FF0000"/>
                  </a:solidFill>
                  <a:latin typeface="Meiryo UI" panose="020B0604030504040204" pitchFamily="50" charset="-128"/>
                  <a:ea typeface="Meiryo UI" panose="020B0604030504040204" pitchFamily="50" charset="-128"/>
                </a:rPr>
                <a:t>サイト登録</a:t>
              </a:r>
            </a:p>
          </p:txBody>
        </p:sp>
        <p:cxnSp>
          <p:nvCxnSpPr>
            <p:cNvPr id="98" name="直線矢印コネクタ 198">
              <a:extLst>
                <a:ext uri="{FF2B5EF4-FFF2-40B4-BE49-F238E27FC236}">
                  <a16:creationId xmlns:a16="http://schemas.microsoft.com/office/drawing/2014/main" id="{1F23216E-7897-479E-A4E8-60E4EE52A1E8}"/>
                </a:ext>
              </a:extLst>
            </p:cNvPr>
            <p:cNvCxnSpPr>
              <a:cxnSpLocks/>
            </p:cNvCxnSpPr>
            <p:nvPr/>
          </p:nvCxnSpPr>
          <p:spPr>
            <a:xfrm flipV="1">
              <a:off x="7873272" y="6738293"/>
              <a:ext cx="510457" cy="1"/>
            </a:xfrm>
            <a:prstGeom prst="bentConnector3">
              <a:avLst>
                <a:gd name="adj1" fmla="val 50000"/>
              </a:avLst>
            </a:prstGeom>
            <a:ln w="28575">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矢印コネクタ 198">
              <a:extLst>
                <a:ext uri="{FF2B5EF4-FFF2-40B4-BE49-F238E27FC236}">
                  <a16:creationId xmlns:a16="http://schemas.microsoft.com/office/drawing/2014/main" id="{79E6D9B6-FD2E-4216-A64D-3A7D4C005F44}"/>
                </a:ext>
              </a:extLst>
            </p:cNvPr>
            <p:cNvCxnSpPr>
              <a:cxnSpLocks/>
              <a:endCxn id="31" idx="0"/>
            </p:cNvCxnSpPr>
            <p:nvPr/>
          </p:nvCxnSpPr>
          <p:spPr>
            <a:xfrm>
              <a:off x="1822615" y="2958425"/>
              <a:ext cx="2193170" cy="1921786"/>
            </a:xfrm>
            <a:prstGeom prst="bentConnector2">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98">
              <a:extLst>
                <a:ext uri="{FF2B5EF4-FFF2-40B4-BE49-F238E27FC236}">
                  <a16:creationId xmlns:a16="http://schemas.microsoft.com/office/drawing/2014/main" id="{F7C395BE-93CC-41C5-9902-BE7C923B6396}"/>
                </a:ext>
              </a:extLst>
            </p:cNvPr>
            <p:cNvCxnSpPr>
              <a:cxnSpLocks/>
              <a:endCxn id="31" idx="0"/>
            </p:cNvCxnSpPr>
            <p:nvPr/>
          </p:nvCxnSpPr>
          <p:spPr>
            <a:xfrm flipV="1">
              <a:off x="4014837" y="4880209"/>
              <a:ext cx="948" cy="492897"/>
            </a:xfrm>
            <a:prstGeom prst="straightConnector1">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6EBB65D-D691-47CD-A60B-EFA6862FEEB9}"/>
                </a:ext>
              </a:extLst>
            </p:cNvPr>
            <p:cNvSpPr txBox="1"/>
            <p:nvPr/>
          </p:nvSpPr>
          <p:spPr>
            <a:xfrm>
              <a:off x="1996640" y="2965230"/>
              <a:ext cx="974769" cy="344091"/>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sz="900" dirty="0"/>
                <a:t>HTML</a:t>
              </a:r>
              <a:br>
                <a:rPr lang="en-US" altLang="ja-JP" sz="900" dirty="0"/>
              </a:br>
              <a:r>
                <a:rPr lang="en-US" altLang="ja-JP" sz="900" dirty="0"/>
                <a:t>(Web</a:t>
              </a:r>
              <a:r>
                <a:rPr lang="ja-JP" altLang="en-US" sz="900" dirty="0"/>
                <a:t>ブラウザ）</a:t>
              </a:r>
            </a:p>
          </p:txBody>
        </p:sp>
        <p:cxnSp>
          <p:nvCxnSpPr>
            <p:cNvPr id="54" name="直線矢印コネクタ 198">
              <a:extLst>
                <a:ext uri="{FF2B5EF4-FFF2-40B4-BE49-F238E27FC236}">
                  <a16:creationId xmlns:a16="http://schemas.microsoft.com/office/drawing/2014/main" id="{ED997E7B-08E9-4E7A-93CC-F7DE34B9E2CA}"/>
                </a:ext>
              </a:extLst>
            </p:cNvPr>
            <p:cNvCxnSpPr>
              <a:cxnSpLocks/>
            </p:cNvCxnSpPr>
            <p:nvPr/>
          </p:nvCxnSpPr>
          <p:spPr>
            <a:xfrm rot="10800000" flipV="1">
              <a:off x="7082809" y="3541106"/>
              <a:ext cx="2030193" cy="2725675"/>
            </a:xfrm>
            <a:prstGeom prst="bentConnector2">
              <a:avLst/>
            </a:prstGeom>
            <a:ln w="2857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65" name="四角形: メモ 64">
              <a:extLst>
                <a:ext uri="{FF2B5EF4-FFF2-40B4-BE49-F238E27FC236}">
                  <a16:creationId xmlns:a16="http://schemas.microsoft.com/office/drawing/2014/main" id="{3B6B6F87-F742-4ED0-AA32-91C41770773B}"/>
                </a:ext>
              </a:extLst>
            </p:cNvPr>
            <p:cNvSpPr/>
            <p:nvPr/>
          </p:nvSpPr>
          <p:spPr>
            <a:xfrm>
              <a:off x="7993963" y="3230954"/>
              <a:ext cx="1019077" cy="620308"/>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CKAN meta</a:t>
              </a:r>
              <a:br>
                <a:rPr lang="en-US" altLang="ja-JP" sz="1200" dirty="0">
                  <a:solidFill>
                    <a:schemeClr val="tx1"/>
                  </a:solidFill>
                  <a:latin typeface="Meiryo UI" panose="020B0604030504040204" pitchFamily="50" charset="-128"/>
                  <a:ea typeface="Meiryo UI" panose="020B0604030504040204" pitchFamily="50" charset="-128"/>
                </a:rPr>
              </a:b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独自</a:t>
              </a:r>
              <a:r>
                <a:rPr lang="en-US" altLang="ja-JP" sz="1200" dirty="0">
                  <a:solidFill>
                    <a:schemeClr val="tx1"/>
                  </a:solidFill>
                  <a:latin typeface="Meiryo UI" panose="020B0604030504040204" pitchFamily="50" charset="-128"/>
                  <a:ea typeface="Meiryo UI" panose="020B0604030504040204" pitchFamily="50" charset="-128"/>
                </a:rPr>
                <a:t>extras</a:t>
              </a:r>
            </a:p>
          </p:txBody>
        </p:sp>
      </p:grpSp>
      <p:sp>
        <p:nvSpPr>
          <p:cNvPr id="99" name="正方形/長方形 98">
            <a:extLst>
              <a:ext uri="{FF2B5EF4-FFF2-40B4-BE49-F238E27FC236}">
                <a16:creationId xmlns:a16="http://schemas.microsoft.com/office/drawing/2014/main" id="{D5EE32F7-D82A-4F4B-9B6B-967DA634BBB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タイトル 4">
            <a:extLst>
              <a:ext uri="{FF2B5EF4-FFF2-40B4-BE49-F238E27FC236}">
                <a16:creationId xmlns:a16="http://schemas.microsoft.com/office/drawing/2014/main" id="{44D50E32-F417-4FE8-9029-752F51B87505}"/>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02" name="正方形/長方形 101">
            <a:extLst>
              <a:ext uri="{FF2B5EF4-FFF2-40B4-BE49-F238E27FC236}">
                <a16:creationId xmlns:a16="http://schemas.microsoft.com/office/drawing/2014/main" id="{F59160A4-AE23-4794-A930-430D1BC39136}"/>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44244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2B798493-0AC9-4669-B2EA-E149E050A00B}"/>
              </a:ext>
            </a:extLst>
          </p:cNvPr>
          <p:cNvSpPr/>
          <p:nvPr/>
        </p:nvSpPr>
        <p:spPr>
          <a:xfrm>
            <a:off x="168830" y="673100"/>
            <a:ext cx="11772418" cy="6045200"/>
          </a:xfrm>
          <a:prstGeom prst="roundRect">
            <a:avLst>
              <a:gd name="adj" fmla="val 166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Google Dataset Search</a:t>
            </a:r>
            <a:r>
              <a:rPr lang="ja-JP" altLang="en-US" sz="1600" b="1" dirty="0">
                <a:latin typeface="Meiryo UI"/>
                <a:ea typeface="Meiryo UI"/>
              </a:rPr>
              <a:t>と横断検索サービスとのプロパティ関係</a:t>
            </a:r>
            <a:r>
              <a:rPr lang="ja-JP" altLang="en-US" sz="1600" dirty="0">
                <a:latin typeface="Meiryo UI"/>
                <a:ea typeface="Meiryo UI"/>
              </a:rPr>
              <a:t>　　　　　　　　　　　　　　　　　　</a:t>
            </a:r>
            <a:endParaRPr lang="en-US" altLang="ja-JP" sz="1600" dirty="0">
              <a:latin typeface="Meiryo UI"/>
              <a:ea typeface="Meiryo UI"/>
            </a:endParaRPr>
          </a:p>
        </p:txBody>
      </p:sp>
      <p:graphicFrame>
        <p:nvGraphicFramePr>
          <p:cNvPr id="9" name="表 6">
            <a:extLst>
              <a:ext uri="{FF2B5EF4-FFF2-40B4-BE49-F238E27FC236}">
                <a16:creationId xmlns:a16="http://schemas.microsoft.com/office/drawing/2014/main" id="{A2785449-B468-4B2E-9544-DE03563C2870}"/>
              </a:ext>
            </a:extLst>
          </p:cNvPr>
          <p:cNvGraphicFramePr>
            <a:graphicFrameLocks noGrp="1"/>
          </p:cNvGraphicFramePr>
          <p:nvPr>
            <p:extLst>
              <p:ext uri="{D42A27DB-BD31-4B8C-83A1-F6EECF244321}">
                <p14:modId xmlns:p14="http://schemas.microsoft.com/office/powerpoint/2010/main" val="3723145456"/>
              </p:ext>
            </p:extLst>
          </p:nvPr>
        </p:nvGraphicFramePr>
        <p:xfrm>
          <a:off x="422162" y="1115526"/>
          <a:ext cx="11265753" cy="1186374"/>
        </p:xfrm>
        <a:graphic>
          <a:graphicData uri="http://schemas.openxmlformats.org/drawingml/2006/table">
            <a:tbl>
              <a:tblPr firstRow="1" bandRow="1">
                <a:tableStyleId>{5C22544A-7EE6-4342-B048-85BDC9FD1C3A}</a:tableStyleId>
              </a:tblPr>
              <a:tblGrid>
                <a:gridCol w="503244">
                  <a:extLst>
                    <a:ext uri="{9D8B030D-6E8A-4147-A177-3AD203B41FA5}">
                      <a16:colId xmlns:a16="http://schemas.microsoft.com/office/drawing/2014/main" val="872437534"/>
                    </a:ext>
                  </a:extLst>
                </a:gridCol>
                <a:gridCol w="3555415">
                  <a:extLst>
                    <a:ext uri="{9D8B030D-6E8A-4147-A177-3AD203B41FA5}">
                      <a16:colId xmlns:a16="http://schemas.microsoft.com/office/drawing/2014/main" val="1884008115"/>
                    </a:ext>
                  </a:extLst>
                </a:gridCol>
                <a:gridCol w="7207094">
                  <a:extLst>
                    <a:ext uri="{9D8B030D-6E8A-4147-A177-3AD203B41FA5}">
                      <a16:colId xmlns:a16="http://schemas.microsoft.com/office/drawing/2014/main" val="3978855710"/>
                    </a:ext>
                  </a:extLst>
                </a:gridCol>
              </a:tblGrid>
              <a:tr h="375138">
                <a:tc gridSpan="3">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必須プロパティ</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270412">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GDS</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用構造化タグ</a:t>
                      </a:r>
                      <a:endParaRPr lang="en-US" altLang="ja-JP" sz="1400" b="1" i="0" u="none" strike="noStrike" dirty="0">
                        <a:solidFill>
                          <a:schemeClr val="tx1"/>
                        </a:solidFill>
                        <a:effectLst/>
                        <a:latin typeface="Meiryo UI" panose="020B0604030504040204" pitchFamily="50" charset="-128"/>
                        <a:ea typeface="Meiryo UI" panose="020B0604030504040204" pitchFamily="50" charset="-128"/>
                      </a:endParaRP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横断検索メタデータの項目名</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270412">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description</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'notes'</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データセットの要約文。</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270412">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2</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name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a:solidFill>
                            <a:schemeClr val="tx1"/>
                          </a:solidFill>
                          <a:effectLst/>
                          <a:latin typeface="Meiryo UI" panose="020B0604030504040204" pitchFamily="50" charset="-128"/>
                          <a:ea typeface="Meiryo UI" panose="020B0604030504040204" pitchFamily="50" charset="-128"/>
                        </a:rPr>
                        <a:t>'xckan_title'</a:t>
                      </a:r>
                      <a:r>
                        <a:rPr lang="ja-JP" altLang="en-US" sz="1400" b="0" i="0" u="none" strike="noStrike">
                          <a:solidFill>
                            <a:schemeClr val="tx1"/>
                          </a:solidFill>
                          <a:effectLst/>
                          <a:latin typeface="Meiryo UI" panose="020B0604030504040204" pitchFamily="50" charset="-128"/>
                          <a:ea typeface="Meiryo UI" panose="020B0604030504040204" pitchFamily="50" charset="-128"/>
                        </a:rPr>
                        <a:t>データセットのわかりやすい名前。</a:t>
                      </a:r>
                      <a:endParaRPr lang="ja-JP" alt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bl>
          </a:graphicData>
        </a:graphic>
      </p:graphicFrame>
      <p:graphicFrame>
        <p:nvGraphicFramePr>
          <p:cNvPr id="10" name="表 6">
            <a:extLst>
              <a:ext uri="{FF2B5EF4-FFF2-40B4-BE49-F238E27FC236}">
                <a16:creationId xmlns:a16="http://schemas.microsoft.com/office/drawing/2014/main" id="{D707CE06-247A-4994-B6DA-0709D746C7F7}"/>
              </a:ext>
            </a:extLst>
          </p:cNvPr>
          <p:cNvGraphicFramePr>
            <a:graphicFrameLocks noGrp="1"/>
          </p:cNvGraphicFramePr>
          <p:nvPr>
            <p:extLst>
              <p:ext uri="{D42A27DB-BD31-4B8C-83A1-F6EECF244321}">
                <p14:modId xmlns:p14="http://schemas.microsoft.com/office/powerpoint/2010/main" val="1206827877"/>
              </p:ext>
            </p:extLst>
          </p:nvPr>
        </p:nvGraphicFramePr>
        <p:xfrm>
          <a:off x="422162" y="2397683"/>
          <a:ext cx="11265753" cy="4100771"/>
        </p:xfrm>
        <a:graphic>
          <a:graphicData uri="http://schemas.openxmlformats.org/drawingml/2006/table">
            <a:tbl>
              <a:tblPr firstRow="1" bandRow="1">
                <a:tableStyleId>{5C22544A-7EE6-4342-B048-85BDC9FD1C3A}</a:tableStyleId>
              </a:tblPr>
              <a:tblGrid>
                <a:gridCol w="448738">
                  <a:extLst>
                    <a:ext uri="{9D8B030D-6E8A-4147-A177-3AD203B41FA5}">
                      <a16:colId xmlns:a16="http://schemas.microsoft.com/office/drawing/2014/main" val="872437534"/>
                    </a:ext>
                  </a:extLst>
                </a:gridCol>
                <a:gridCol w="1046475">
                  <a:extLst>
                    <a:ext uri="{9D8B030D-6E8A-4147-A177-3AD203B41FA5}">
                      <a16:colId xmlns:a16="http://schemas.microsoft.com/office/drawing/2014/main" val="1884008115"/>
                    </a:ext>
                  </a:extLst>
                </a:gridCol>
                <a:gridCol w="2500923">
                  <a:extLst>
                    <a:ext uri="{9D8B030D-6E8A-4147-A177-3AD203B41FA5}">
                      <a16:colId xmlns:a16="http://schemas.microsoft.com/office/drawing/2014/main" val="3207642362"/>
                    </a:ext>
                  </a:extLst>
                </a:gridCol>
                <a:gridCol w="7269617">
                  <a:extLst>
                    <a:ext uri="{9D8B030D-6E8A-4147-A177-3AD203B41FA5}">
                      <a16:colId xmlns:a16="http://schemas.microsoft.com/office/drawing/2014/main" val="3978855710"/>
                    </a:ext>
                  </a:extLst>
                </a:gridCol>
              </a:tblGrid>
              <a:tr h="361847">
                <a:tc gridSpan="4">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推奨プロパティ</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節</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タイトル</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0123813"/>
                  </a:ext>
                </a:extLst>
              </a:tr>
              <a:tr h="318693">
                <a:tc>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gridSpan="2">
                  <a:txBody>
                    <a:bodyPr/>
                    <a:lstStyle/>
                    <a:p>
                      <a:pPr algn="ctr" fontAlgn="t"/>
                      <a:r>
                        <a:rPr lang="en-US" altLang="ja-JP" sz="1400" b="1" i="0" u="none" strike="noStrike" dirty="0">
                          <a:solidFill>
                            <a:schemeClr val="tx1"/>
                          </a:solidFill>
                          <a:effectLst/>
                          <a:latin typeface="Meiryo UI" panose="020B0604030504040204" pitchFamily="50" charset="-128"/>
                          <a:ea typeface="Meiryo UI" panose="020B0604030504040204" pitchFamily="50" charset="-128"/>
                        </a:rPr>
                        <a:t>GDS</a:t>
                      </a:r>
                      <a:r>
                        <a:rPr lang="ja-JP" altLang="en-US" sz="1400" b="1" i="0" u="none" strike="noStrike" dirty="0">
                          <a:solidFill>
                            <a:schemeClr val="tx1"/>
                          </a:solidFill>
                          <a:effectLst/>
                          <a:latin typeface="Meiryo UI" panose="020B0604030504040204" pitchFamily="50" charset="-128"/>
                          <a:ea typeface="Meiryo UI" panose="020B0604030504040204" pitchFamily="50" charset="-128"/>
                        </a:rPr>
                        <a:t>用構造化タグ</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hMerge="1">
                  <a:txBody>
                    <a:bodyPr/>
                    <a:lstStyle/>
                    <a:p>
                      <a:pPr algn="ctr" fontAlgn="t"/>
                      <a:endParaRPr lang="en-US" altLang="ja-JP" sz="1400" b="1" i="0" u="none" strike="noStrike" dirty="0">
                        <a:solidFill>
                          <a:schemeClr val="tx1"/>
                        </a:solidFill>
                        <a:effectLst/>
                        <a:latin typeface="Meiryo UI" panose="020B0604030504040204" pitchFamily="50" charset="-128"/>
                        <a:ea typeface="Meiryo UI" panose="020B0604030504040204" pitchFamily="50" charset="-128"/>
                      </a:endParaRPr>
                    </a:p>
                  </a:txBody>
                  <a:tcPr marL="6350" marR="6350" marT="6350"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ctr" fontAlgn="t"/>
                      <a:r>
                        <a:rPr lang="ja-JP" altLang="en-US" sz="1400" b="1" i="0" u="none" strike="noStrike" dirty="0">
                          <a:solidFill>
                            <a:srgbClr val="000000"/>
                          </a:solidFill>
                          <a:effectLst/>
                          <a:latin typeface="Meiryo UI" panose="020B0604030504040204" pitchFamily="50" charset="-128"/>
                          <a:ea typeface="Meiryo UI" panose="020B0604030504040204" pitchFamily="50" charset="-128"/>
                        </a:rPr>
                        <a:t>横断検索メタデータの項目名</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93845213"/>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3</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alternateName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エイリアスや略語など、データセットを示すために使用されている代替名。</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2840594"/>
                  </a:ext>
                </a:extLst>
              </a:tr>
              <a:tr h="628175">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4</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creator</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sz="1400" b="0" i="0" u="none" strike="noStrike" dirty="0">
                          <a:solidFill>
                            <a:schemeClr val="tx1"/>
                          </a:solidFill>
                          <a:effectLst/>
                          <a:latin typeface="Meiryo UI" panose="020B0604030504040204" pitchFamily="50" charset="-128"/>
                          <a:ea typeface="Meiryo UI" panose="020B0604030504040204" pitchFamily="50" charset="-128"/>
                        </a:rPr>
                        <a:t>@type:Person </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'organization-&gt;title'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このデータセットの作成者。</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個人の場合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2489203"/>
                  </a:ext>
                </a:extLst>
              </a:tr>
              <a:tr h="561205">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5</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pPr algn="l" fontAlgn="t"/>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6350" marR="6350" marT="6350" marB="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400" b="0" i="0" u="none" strike="noStrike" dirty="0">
                          <a:solidFill>
                            <a:schemeClr val="tx1"/>
                          </a:solidFill>
                          <a:effectLst/>
                          <a:latin typeface="Meiryo UI" panose="020B0604030504040204" pitchFamily="50" charset="-128"/>
                          <a:ea typeface="Meiryo UI" panose="020B0604030504040204" pitchFamily="50" charset="-128"/>
                        </a:rPr>
                        <a:t>@type:Organization </a:t>
                      </a:r>
                      <a:endParaRPr kumimoji="1" lang="ja-JP" altLang="en-US" sz="1800" dirty="0"/>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‘organization-&gt;title’</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このデータセットの作成者。</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組織の場合</a:t>
                      </a:r>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52664756"/>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6</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citation</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データセットの引用記事。</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7151179"/>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7</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a:solidFill>
                            <a:schemeClr val="tx1"/>
                          </a:solidFill>
                          <a:effectLst/>
                          <a:latin typeface="Meiryo UI" panose="020B0604030504040204" pitchFamily="50" charset="-128"/>
                          <a:ea typeface="Meiryo UI" panose="020B0604030504040204" pitchFamily="50" charset="-128"/>
                        </a:rPr>
                        <a:t>hasPart,isPartOf </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null </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他のデータセットコレクションとの関係。</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91012094"/>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8</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identifier</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a:solidFill>
                            <a:schemeClr val="tx1"/>
                          </a:solidFill>
                          <a:effectLst/>
                          <a:latin typeface="Meiryo UI" panose="020B0604030504040204" pitchFamily="50" charset="-128"/>
                          <a:ea typeface="Meiryo UI" panose="020B0604030504040204" pitchFamily="50" charset="-128"/>
                        </a:rPr>
                        <a:t>'xckan_id'? DOI </a:t>
                      </a:r>
                      <a:r>
                        <a:rPr lang="ja-JP" altLang="en-US" sz="1400" b="0" i="0" u="none" strike="noStrike">
                          <a:solidFill>
                            <a:schemeClr val="tx1"/>
                          </a:solidFill>
                          <a:effectLst/>
                          <a:latin typeface="Meiryo UI" panose="020B0604030504040204" pitchFamily="50" charset="-128"/>
                          <a:ea typeface="Meiryo UI" panose="020B0604030504040204" pitchFamily="50" charset="-128"/>
                        </a:rPr>
                        <a:t>やコンパクト識別子などの識別子。</a:t>
                      </a:r>
                      <a:endParaRPr lang="ja-JP" alt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918798"/>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9</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keywords</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'tags'</a:t>
                      </a: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データセットの概要を示すキーワード。</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4438441"/>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10</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license</a:t>
                      </a: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a:solidFill>
                            <a:schemeClr val="tx1"/>
                          </a:solidFill>
                          <a:effectLst/>
                          <a:latin typeface="Meiryo UI" panose="020B0604030504040204" pitchFamily="50" charset="-128"/>
                          <a:ea typeface="Meiryo UI" panose="020B0604030504040204" pitchFamily="50" charset="-128"/>
                        </a:rPr>
                        <a:t>'license_url' </a:t>
                      </a:r>
                      <a:r>
                        <a:rPr lang="ja-JP" altLang="en-US" sz="1400" b="0" i="0" u="none" strike="noStrike">
                          <a:solidFill>
                            <a:schemeClr val="tx1"/>
                          </a:solidFill>
                          <a:effectLst/>
                          <a:latin typeface="Meiryo UI" panose="020B0604030504040204" pitchFamily="50" charset="-128"/>
                          <a:ea typeface="Meiryo UI" panose="020B0604030504040204" pitchFamily="50" charset="-128"/>
                        </a:rPr>
                        <a:t>または </a:t>
                      </a:r>
                      <a:r>
                        <a:rPr lang="en-US" altLang="ja-JP" sz="1400" b="0" i="0" u="none" strike="noStrike">
                          <a:solidFill>
                            <a:schemeClr val="tx1"/>
                          </a:solidFill>
                          <a:effectLst/>
                          <a:latin typeface="Meiryo UI" panose="020B0604030504040204" pitchFamily="50" charset="-128"/>
                          <a:ea typeface="Meiryo UI" panose="020B0604030504040204" pitchFamily="50" charset="-128"/>
                        </a:rPr>
                        <a:t>'license'</a:t>
                      </a:r>
                      <a:r>
                        <a:rPr lang="ja-JP" altLang="en-US" sz="1400" b="0" i="0" u="none" strike="noStrike">
                          <a:solidFill>
                            <a:schemeClr val="tx1"/>
                          </a:solidFill>
                          <a:effectLst/>
                          <a:latin typeface="Meiryo UI" panose="020B0604030504040204" pitchFamily="50" charset="-128"/>
                          <a:ea typeface="Meiryo UI" panose="020B0604030504040204" pitchFamily="50" charset="-128"/>
                        </a:rPr>
                        <a:t>データセットの配布ライセンス。</a:t>
                      </a:r>
                      <a:endParaRPr lang="ja-JP" alt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1176563"/>
                  </a:ext>
                </a:extLst>
              </a:tr>
              <a:tr h="318693">
                <a:tc>
                  <a:txBody>
                    <a:bodyPr/>
                    <a:lstStyle/>
                    <a:p>
                      <a:pPr algn="ctr" fontAlgn="t"/>
                      <a:r>
                        <a:rPr lang="en-US" altLang="ja-JP" sz="1400" b="0" i="0" u="none" strike="noStrike" dirty="0">
                          <a:solidFill>
                            <a:schemeClr val="tx1"/>
                          </a:solidFill>
                          <a:effectLst/>
                          <a:latin typeface="Meiryo UI" panose="020B0604030504040204" pitchFamily="50" charset="-128"/>
                          <a:ea typeface="Meiryo UI" panose="020B0604030504040204" pitchFamily="50" charset="-128"/>
                        </a:rPr>
                        <a:t>11</a:t>
                      </a:r>
                    </a:p>
                  </a:txBody>
                  <a:tcPr marL="7815" marR="7815"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fontAlgn="t"/>
                      <a:r>
                        <a:rPr lang="en-US" altLang="ja-JP" sz="1400" b="0" i="0" u="none" strike="noStrike">
                          <a:solidFill>
                            <a:schemeClr val="tx1"/>
                          </a:solidFill>
                          <a:effectLst/>
                          <a:latin typeface="Meiryo UI" panose="020B0604030504040204" pitchFamily="50" charset="-128"/>
                          <a:ea typeface="Meiryo UI" panose="020B0604030504040204" pitchFamily="50" charset="-128"/>
                        </a:rPr>
                        <a:t>url </a:t>
                      </a:r>
                      <a:endParaRPr lang="en-US" altLang="ja-JP"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l" fontAlgn="t"/>
                      <a:r>
                        <a:rPr lang="en-US" altLang="ja-JP" sz="1400" b="0" i="0" u="none" strike="noStrike">
                          <a:solidFill>
                            <a:schemeClr val="tx1"/>
                          </a:solidFill>
                          <a:effectLst/>
                          <a:latin typeface="Meiryo UI" panose="020B0604030504040204" pitchFamily="50" charset="-128"/>
                          <a:ea typeface="Meiryo UI" panose="020B0604030504040204" pitchFamily="50" charset="-128"/>
                        </a:rPr>
                        <a:t>'xckan_site_url'</a:t>
                      </a:r>
                      <a:r>
                        <a:rPr lang="ja-JP" altLang="en-US" sz="1400" b="0" i="0" u="none" strike="noStrike">
                          <a:solidFill>
                            <a:schemeClr val="tx1"/>
                          </a:solidFill>
                          <a:effectLst/>
                          <a:latin typeface="Meiryo UI" panose="020B0604030504040204" pitchFamily="50" charset="-128"/>
                          <a:ea typeface="Meiryo UI" panose="020B0604030504040204" pitchFamily="50" charset="-128"/>
                        </a:rPr>
                        <a:t>データセットを記述するページの場所。</a:t>
                      </a:r>
                      <a:endParaRPr lang="ja-JP" altLang="en-US" sz="1400" b="0" i="0" u="none" strike="noStrike" dirty="0">
                        <a:solidFill>
                          <a:schemeClr val="tx1"/>
                        </a:solidFill>
                        <a:effectLst/>
                        <a:latin typeface="Meiryo UI" panose="020B0604030504040204" pitchFamily="50" charset="-128"/>
                        <a:ea typeface="Meiryo UI" panose="020B0604030504040204" pitchFamily="50" charset="-128"/>
                      </a:endParaRPr>
                    </a:p>
                  </a:txBody>
                  <a:tcPr marL="44308" marR="44308" marT="781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0997096"/>
                  </a:ext>
                </a:extLst>
              </a:tr>
            </a:tbl>
          </a:graphicData>
        </a:graphic>
      </p:graphicFrame>
      <p:sp>
        <p:nvSpPr>
          <p:cNvPr id="8" name="正方形/長方形 7">
            <a:extLst>
              <a:ext uri="{FF2B5EF4-FFF2-40B4-BE49-F238E27FC236}">
                <a16:creationId xmlns:a16="http://schemas.microsoft.com/office/drawing/2014/main" id="{7EFCBDA3-6068-48EC-B058-33705B67FF1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TIPS-23</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との連携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4">
            <a:extLst>
              <a:ext uri="{FF2B5EF4-FFF2-40B4-BE49-F238E27FC236}">
                <a16:creationId xmlns:a16="http://schemas.microsoft.com/office/drawing/2014/main" id="{C5F1AC7C-046E-4172-9756-98E642C82C4A}"/>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13" name="正方形/長方形 12">
            <a:extLst>
              <a:ext uri="{FF2B5EF4-FFF2-40B4-BE49-F238E27FC236}">
                <a16:creationId xmlns:a16="http://schemas.microsoft.com/office/drawing/2014/main" id="{B76D335D-B3D6-4E03-A849-E1183262504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86434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845B32F-D9C2-4AB0-B25A-49526EB197FB}"/>
              </a:ext>
            </a:extLst>
          </p:cNvPr>
          <p:cNvSpPr/>
          <p:nvPr/>
        </p:nvSpPr>
        <p:spPr>
          <a:xfrm>
            <a:off x="213553" y="678503"/>
            <a:ext cx="11677221" cy="622759"/>
          </a:xfrm>
          <a:prstGeom prst="roundRect">
            <a:avLst>
              <a:gd name="adj" fmla="val 1537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panose="020B0604030504040204" pitchFamily="50" charset="-128"/>
                <a:ea typeface="Meiryo UI" panose="020B0604030504040204" pitchFamily="50" charset="-128"/>
              </a:rPr>
              <a:t>　</a:t>
            </a:r>
            <a:r>
              <a:rPr lang="ja-JP" altLang="en-US" sz="1600" dirty="0">
                <a:solidFill>
                  <a:schemeClr val="tx1"/>
                </a:solidFill>
                <a:latin typeface="Meiryo UI" panose="020B0604030504040204" pitchFamily="50" charset="-128"/>
                <a:ea typeface="Meiryo UI" panose="020B0604030504040204" pitchFamily="50" charset="-128"/>
              </a:rPr>
              <a:t>データカタログ項目に</a:t>
            </a:r>
            <a:r>
              <a:rPr lang="en-US" altLang="ja-JP" sz="1600" dirty="0">
                <a:solidFill>
                  <a:schemeClr val="tx1"/>
                </a:solidFill>
                <a:latin typeface="Meiryo UI" panose="020B0604030504040204" pitchFamily="50" charset="-128"/>
                <a:ea typeface="Meiryo UI" panose="020B0604030504040204" pitchFamily="50" charset="-128"/>
              </a:rPr>
              <a:t>Schema.org</a:t>
            </a:r>
            <a:r>
              <a:rPr lang="ja-JP" altLang="en-US" sz="1600" dirty="0">
                <a:solidFill>
                  <a:schemeClr val="tx1"/>
                </a:solidFill>
                <a:latin typeface="Meiryo UI" panose="020B0604030504040204" pitchFamily="50" charset="-128"/>
                <a:ea typeface="Meiryo UI" panose="020B0604030504040204" pitchFamily="50" charset="-128"/>
              </a:rPr>
              <a:t>で定義されている語彙を用いることによって、</a:t>
            </a:r>
            <a:r>
              <a:rPr lang="en-US" altLang="ja-JP" sz="1600" dirty="0">
                <a:solidFill>
                  <a:schemeClr val="tx1"/>
                </a:solidFill>
                <a:latin typeface="Meiryo UI" panose="020B0604030504040204" pitchFamily="50" charset="-128"/>
                <a:ea typeface="Meiryo UI" panose="020B0604030504040204" pitchFamily="50" charset="-128"/>
              </a:rPr>
              <a:t>Google Dataset Search</a:t>
            </a:r>
            <a:r>
              <a:rPr lang="ja-JP" altLang="en-US" sz="1600" dirty="0">
                <a:solidFill>
                  <a:schemeClr val="tx1"/>
                </a:solidFill>
                <a:latin typeface="Meiryo UI" panose="020B0604030504040204" pitchFamily="50" charset="-128"/>
                <a:ea typeface="Meiryo UI" panose="020B0604030504040204" pitchFamily="50" charset="-128"/>
              </a:rPr>
              <a:t>からクローリングしてもらうことが</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可能となります。</a:t>
            </a:r>
            <a:r>
              <a:rPr lang="en-US" altLang="ja-JP" sz="1600" dirty="0">
                <a:latin typeface="Meiryo UI" panose="020B0604030504040204" pitchFamily="50" charset="-128"/>
                <a:ea typeface="Meiryo UI" panose="020B0604030504040204" pitchFamily="50" charset="-128"/>
              </a:rPr>
              <a:t>W3C DCAT2</a:t>
            </a:r>
            <a:r>
              <a:rPr lang="ja-JP" altLang="en-US" sz="1600" dirty="0">
                <a:latin typeface="Meiryo UI" panose="020B0604030504040204" pitchFamily="50" charset="-128"/>
                <a:ea typeface="Meiryo UI" panose="020B0604030504040204" pitchFamily="50" charset="-128"/>
              </a:rPr>
              <a:t>では、</a:t>
            </a:r>
            <a:r>
              <a:rPr lang="en-US" altLang="ja-JP" sz="1600" dirty="0">
                <a:latin typeface="Meiryo UI" panose="020B0604030504040204" pitchFamily="50" charset="-128"/>
                <a:ea typeface="Meiryo UI" panose="020B0604030504040204" pitchFamily="50" charset="-128"/>
              </a:rPr>
              <a:t>W3C DCAT2</a:t>
            </a:r>
            <a:r>
              <a:rPr lang="ja-JP" altLang="en-US" sz="1600" dirty="0">
                <a:latin typeface="Meiryo UI" panose="020B0604030504040204" pitchFamily="50" charset="-128"/>
                <a:ea typeface="Meiryo UI" panose="020B0604030504040204" pitchFamily="50" charset="-128"/>
              </a:rPr>
              <a:t>で定義された語彙と</a:t>
            </a:r>
            <a:r>
              <a:rPr lang="en-US" altLang="ja-JP" sz="1600" dirty="0">
                <a:latin typeface="Meiryo UI" panose="020B0604030504040204" pitchFamily="50" charset="-128"/>
                <a:ea typeface="Meiryo UI" panose="020B0604030504040204" pitchFamily="50" charset="-128"/>
              </a:rPr>
              <a:t>Schema.org</a:t>
            </a:r>
            <a:r>
              <a:rPr lang="ja-JP" altLang="en-US" sz="1600" dirty="0">
                <a:latin typeface="Meiryo UI" panose="020B0604030504040204" pitchFamily="50" charset="-128"/>
                <a:ea typeface="Meiryo UI" panose="020B0604030504040204" pitchFamily="50" charset="-128"/>
              </a:rPr>
              <a:t>の語彙の対応関係が示されています。</a:t>
            </a:r>
          </a:p>
        </p:txBody>
      </p:sp>
      <p:sp>
        <p:nvSpPr>
          <p:cNvPr id="8" name="四角形: 角を丸くする 7">
            <a:extLst>
              <a:ext uri="{FF2B5EF4-FFF2-40B4-BE49-F238E27FC236}">
                <a16:creationId xmlns:a16="http://schemas.microsoft.com/office/drawing/2014/main" id="{2F39466B-FB0C-4101-AE92-9213F644BC94}"/>
              </a:ext>
            </a:extLst>
          </p:cNvPr>
          <p:cNvSpPr/>
          <p:nvPr/>
        </p:nvSpPr>
        <p:spPr>
          <a:xfrm>
            <a:off x="209790" y="1401553"/>
            <a:ext cx="11677220" cy="528080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sp>
        <p:nvSpPr>
          <p:cNvPr id="15" name="テキスト ボックス 14">
            <a:extLst>
              <a:ext uri="{FF2B5EF4-FFF2-40B4-BE49-F238E27FC236}">
                <a16:creationId xmlns:a16="http://schemas.microsoft.com/office/drawing/2014/main" id="{ABF593C2-8CF2-4E6E-B200-151351726A0E}"/>
              </a:ext>
            </a:extLst>
          </p:cNvPr>
          <p:cNvSpPr txBox="1"/>
          <p:nvPr/>
        </p:nvSpPr>
        <p:spPr>
          <a:xfrm>
            <a:off x="348950" y="1454305"/>
            <a:ext cx="5618713" cy="338554"/>
          </a:xfrm>
          <a:prstGeom prst="rect">
            <a:avLst/>
          </a:prstGeom>
          <a:noFill/>
        </p:spPr>
        <p:txBody>
          <a:bodyPr wrap="square">
            <a:spAutoFit/>
          </a:bodyPr>
          <a:lstStyle/>
          <a:p>
            <a:r>
              <a:rPr lang="en-US" altLang="ja-JP" sz="1600" b="1" dirty="0">
                <a:latin typeface="Meiryo UI" panose="020B0604030504040204" pitchFamily="50" charset="-128"/>
                <a:ea typeface="Meiryo UI" panose="020B0604030504040204" pitchFamily="50" charset="-128"/>
              </a:rPr>
              <a:t>W3C DCAT2</a:t>
            </a:r>
            <a:r>
              <a:rPr lang="ja-JP" altLang="en-US" sz="1600" b="1" dirty="0">
                <a:latin typeface="Meiryo UI" panose="020B0604030504040204" pitchFamily="50" charset="-128"/>
                <a:ea typeface="Meiryo UI" panose="020B0604030504040204" pitchFamily="50" charset="-128"/>
              </a:rPr>
              <a:t>語彙と</a:t>
            </a:r>
            <a:r>
              <a:rPr lang="en-US" altLang="ja-JP" sz="1600" b="1" dirty="0">
                <a:latin typeface="Meiryo UI" panose="020B0604030504040204" pitchFamily="50" charset="-128"/>
                <a:ea typeface="Meiryo UI" panose="020B0604030504040204" pitchFamily="50" charset="-128"/>
              </a:rPr>
              <a:t>Schema.org</a:t>
            </a:r>
            <a:r>
              <a:rPr lang="ja-JP" altLang="en-US" sz="1600" b="1" dirty="0">
                <a:latin typeface="Meiryo UI" panose="020B0604030504040204" pitchFamily="50" charset="-128"/>
                <a:ea typeface="Meiryo UI" panose="020B0604030504040204" pitchFamily="50" charset="-128"/>
              </a:rPr>
              <a:t>語彙の対応表</a:t>
            </a:r>
          </a:p>
        </p:txBody>
      </p:sp>
      <p:graphicFrame>
        <p:nvGraphicFramePr>
          <p:cNvPr id="16" name="表 15">
            <a:extLst>
              <a:ext uri="{FF2B5EF4-FFF2-40B4-BE49-F238E27FC236}">
                <a16:creationId xmlns:a16="http://schemas.microsoft.com/office/drawing/2014/main" id="{957A4106-E928-4ACF-BC7A-CAD8056DC8DC}"/>
              </a:ext>
            </a:extLst>
          </p:cNvPr>
          <p:cNvGraphicFramePr>
            <a:graphicFrameLocks noGrp="1"/>
          </p:cNvGraphicFramePr>
          <p:nvPr>
            <p:extLst>
              <p:ext uri="{D42A27DB-BD31-4B8C-83A1-F6EECF244321}">
                <p14:modId xmlns:p14="http://schemas.microsoft.com/office/powerpoint/2010/main" val="2213334201"/>
              </p:ext>
            </p:extLst>
          </p:nvPr>
        </p:nvGraphicFramePr>
        <p:xfrm>
          <a:off x="620542" y="1897593"/>
          <a:ext cx="10855716" cy="4240834"/>
        </p:xfrm>
        <a:graphic>
          <a:graphicData uri="http://schemas.openxmlformats.org/drawingml/2006/table">
            <a:tbl>
              <a:tblPr firstRow="1" bandRow="1">
                <a:tableStyleId>{5C22544A-7EE6-4342-B048-85BDC9FD1C3A}</a:tableStyleId>
              </a:tblPr>
              <a:tblGrid>
                <a:gridCol w="559803">
                  <a:extLst>
                    <a:ext uri="{9D8B030D-6E8A-4147-A177-3AD203B41FA5}">
                      <a16:colId xmlns:a16="http://schemas.microsoft.com/office/drawing/2014/main" val="2201191348"/>
                    </a:ext>
                  </a:extLst>
                </a:gridCol>
                <a:gridCol w="5125998">
                  <a:extLst>
                    <a:ext uri="{9D8B030D-6E8A-4147-A177-3AD203B41FA5}">
                      <a16:colId xmlns:a16="http://schemas.microsoft.com/office/drawing/2014/main" val="2183708312"/>
                    </a:ext>
                  </a:extLst>
                </a:gridCol>
                <a:gridCol w="5169915">
                  <a:extLst>
                    <a:ext uri="{9D8B030D-6E8A-4147-A177-3AD203B41FA5}">
                      <a16:colId xmlns:a16="http://schemas.microsoft.com/office/drawing/2014/main" val="2960259858"/>
                    </a:ext>
                  </a:extLst>
                </a:gridCol>
              </a:tblGrid>
              <a:tr h="302969">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43655">
                <a:tc>
                  <a:txBody>
                    <a:bodyPr/>
                    <a:lstStyle/>
                    <a:p>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dcat:Resource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sdo:Thing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6488425"/>
                  </a:ext>
                </a:extLst>
              </a:tr>
              <a:tr h="343655">
                <a:tc>
                  <a:txBody>
                    <a:bodyPr/>
                    <a:lstStyle/>
                    <a:p>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dct:title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sdo:name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43655">
                <a:tc>
                  <a:txBody>
                    <a:bodyPr/>
                    <a:lstStyle/>
                    <a:p>
                      <a:r>
                        <a:rPr kumimoji="1" lang="en-US" altLang="ja-JP" sz="1200" dirty="0">
                          <a:latin typeface="Meiryo UI" panose="020B0604030504040204" pitchFamily="50" charset="-128"/>
                          <a:ea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dct:description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sdo:description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501315">
                <a:tc>
                  <a:txBody>
                    <a:bodyPr/>
                    <a:lstStyle/>
                    <a:p>
                      <a:r>
                        <a:rPr kumimoji="1" lang="en-US" altLang="ja-JP" sz="1200" dirty="0">
                          <a:latin typeface="Meiryo UI" panose="020B0604030504040204" pitchFamily="50" charset="-128"/>
                          <a:ea typeface="Meiryo UI" panose="020B0604030504040204" pitchFamily="50" charset="-128"/>
                        </a:rPr>
                        <a:t>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err="1">
                          <a:solidFill>
                            <a:schemeClr val="dk1"/>
                          </a:solidFill>
                          <a:effectLst/>
                          <a:latin typeface="Meiryo UI" panose="020B0604030504040204" pitchFamily="50" charset="-128"/>
                          <a:ea typeface="Meiryo UI" panose="020B0604030504040204" pitchFamily="50" charset="-128"/>
                          <a:cs typeface="+mn-cs"/>
                        </a:rPr>
                        <a:t>dcat:keyword</a:t>
                      </a:r>
                      <a:br>
                        <a:rPr lang="en-US" altLang="ja-JP" sz="1200" dirty="0">
                          <a:latin typeface="Meiryo UI" panose="020B0604030504040204" pitchFamily="50" charset="-128"/>
                          <a:ea typeface="Meiryo UI" panose="020B0604030504040204" pitchFamily="50" charset="-128"/>
                        </a:rPr>
                      </a:br>
                      <a:r>
                        <a:rPr kumimoji="1" lang="en-US" altLang="ja-JP" sz="1200" b="0" i="1" kern="1200" dirty="0" err="1">
                          <a:solidFill>
                            <a:schemeClr val="dk1"/>
                          </a:solidFill>
                          <a:effectLst/>
                          <a:latin typeface="Meiryo UI" panose="020B0604030504040204" pitchFamily="50" charset="-128"/>
                          <a:ea typeface="Meiryo UI" panose="020B0604030504040204" pitchFamily="50" charset="-128"/>
                          <a:cs typeface="+mn-cs"/>
                        </a:rPr>
                        <a:t>dcat:keyword</a:t>
                      </a: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 is singular, </a:t>
                      </a:r>
                      <a:r>
                        <a:rPr kumimoji="1" lang="en-US" altLang="ja-JP" sz="1200" b="0" i="1" kern="1200" dirty="0" err="1">
                          <a:solidFill>
                            <a:schemeClr val="dk1"/>
                          </a:solidFill>
                          <a:effectLst/>
                          <a:latin typeface="Meiryo UI" panose="020B0604030504040204" pitchFamily="50" charset="-128"/>
                          <a:ea typeface="Meiryo UI" panose="020B0604030504040204" pitchFamily="50" charset="-128"/>
                          <a:cs typeface="+mn-cs"/>
                        </a:rPr>
                        <a:t>sdo:keywords</a:t>
                      </a: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 is plural</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err="1">
                          <a:solidFill>
                            <a:schemeClr val="dk1"/>
                          </a:solidFill>
                          <a:effectLst/>
                          <a:latin typeface="Meiryo UI" panose="020B0604030504040204" pitchFamily="50" charset="-128"/>
                          <a:ea typeface="Meiryo UI" panose="020B0604030504040204" pitchFamily="50" charset="-128"/>
                          <a:cs typeface="+mn-cs"/>
                        </a:rPr>
                        <a:t>sdo:keywords</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43655">
                <a:tc>
                  <a:txBody>
                    <a:bodyPr/>
                    <a:lstStyle/>
                    <a:p>
                      <a:r>
                        <a:rPr kumimoji="1" lang="en-US" altLang="ja-JP" sz="1200" dirty="0">
                          <a:latin typeface="Meiryo UI" panose="020B0604030504040204" pitchFamily="50" charset="-128"/>
                          <a:ea typeface="Meiryo UI" panose="020B0604030504040204" pitchFamily="50" charset="-128"/>
                        </a:rPr>
                        <a:t>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a:effectLst/>
                          <a:latin typeface="Meiryo UI" panose="020B0604030504040204" pitchFamily="50" charset="-128"/>
                          <a:ea typeface="Meiryo UI" panose="020B0604030504040204" pitchFamily="50" charset="-128"/>
                        </a:rPr>
                        <a:t>dcat:theme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sdo:about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43655">
                <a:tc>
                  <a:txBody>
                    <a:bodyPr/>
                    <a:lstStyle/>
                    <a:p>
                      <a:r>
                        <a:rPr kumimoji="1" lang="en-US" altLang="ja-JP" sz="1200" dirty="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dct:identifier</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sdo:identifier</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43655">
                <a:tc>
                  <a:txBody>
                    <a:bodyPr/>
                    <a:lstStyle/>
                    <a:p>
                      <a:r>
                        <a:rPr kumimoji="1" lang="en-US" altLang="ja-JP" sz="1200" dirty="0">
                          <a:latin typeface="Meiryo UI" panose="020B0604030504040204" pitchFamily="50" charset="-128"/>
                          <a:ea typeface="Meiryo UI" panose="020B0604030504040204" pitchFamily="50" charset="-128"/>
                        </a:rPr>
                        <a:t>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dct:type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sdo:additionalType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43655">
                <a:tc>
                  <a:txBody>
                    <a:bodyPr/>
                    <a:lstStyle/>
                    <a:p>
                      <a:r>
                        <a:rPr kumimoji="1" lang="en-US" altLang="ja-JP" sz="1200" dirty="0">
                          <a:latin typeface="Meiryo UI" panose="020B0604030504040204" pitchFamily="50" charset="-128"/>
                          <a:ea typeface="Meiryo UI" panose="020B0604030504040204" pitchFamily="50" charset="-128"/>
                        </a:rPr>
                        <a:t>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a:effectLst/>
                          <a:latin typeface="Meiryo UI" panose="020B0604030504040204" pitchFamily="50" charset="-128"/>
                          <a:ea typeface="Meiryo UI" panose="020B0604030504040204" pitchFamily="50" charset="-128"/>
                        </a:rPr>
                        <a:t>dct:issued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sdo:datePublished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43655">
                <a:tc>
                  <a:txBody>
                    <a:bodyPr/>
                    <a:lstStyle/>
                    <a:p>
                      <a:r>
                        <a:rPr kumimoji="1" lang="en-US" altLang="ja-JP" sz="1200" dirty="0">
                          <a:latin typeface="Meiryo UI" panose="020B0604030504040204" pitchFamily="50" charset="-128"/>
                          <a:ea typeface="Meiryo UI" panose="020B0604030504040204" pitchFamily="50" charset="-128"/>
                        </a:rPr>
                        <a:t>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a:effectLst/>
                          <a:latin typeface="Meiryo UI" panose="020B0604030504040204" pitchFamily="50" charset="-128"/>
                          <a:ea typeface="Meiryo UI" panose="020B0604030504040204" pitchFamily="50" charset="-128"/>
                        </a:rPr>
                        <a:t>dct:modified</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sdo:dateModified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43655">
                <a:tc>
                  <a:txBody>
                    <a:bodyPr/>
                    <a:lstStyle/>
                    <a:p>
                      <a:r>
                        <a:rPr kumimoji="1" lang="en-US" altLang="ja-JP" sz="1200" dirty="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a:effectLst/>
                          <a:latin typeface="Meiryo UI" panose="020B0604030504040204" pitchFamily="50" charset="-128"/>
                          <a:ea typeface="Meiryo UI" panose="020B0604030504040204" pitchFamily="50" charset="-128"/>
                        </a:rPr>
                        <a:t>dct:language</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sdo:inLanguage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43655">
                <a:tc>
                  <a:txBody>
                    <a:bodyPr/>
                    <a:lstStyle/>
                    <a:p>
                      <a:r>
                        <a:rPr kumimoji="1" lang="en-US" altLang="ja-JP" sz="1200" dirty="0">
                          <a:latin typeface="Meiryo UI" panose="020B0604030504040204" pitchFamily="50" charset="-128"/>
                          <a:ea typeface="Meiryo UI" panose="020B0604030504040204" pitchFamily="50" charset="-128"/>
                        </a:rPr>
                        <a:t>11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dct:relation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sdo:isRelatedTo</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bl>
          </a:graphicData>
        </a:graphic>
      </p:graphicFrame>
      <p:sp>
        <p:nvSpPr>
          <p:cNvPr id="17" name="テキスト ボックス 16">
            <a:extLst>
              <a:ext uri="{FF2B5EF4-FFF2-40B4-BE49-F238E27FC236}">
                <a16:creationId xmlns:a16="http://schemas.microsoft.com/office/drawing/2014/main" id="{8A75E72A-0EA3-4997-AE14-BF90B0C93159}"/>
              </a:ext>
            </a:extLst>
          </p:cNvPr>
          <p:cNvSpPr txBox="1"/>
          <p:nvPr/>
        </p:nvSpPr>
        <p:spPr>
          <a:xfrm>
            <a:off x="348950" y="6362714"/>
            <a:ext cx="575905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830EDCC-6D49-4445-89BE-64DCB0FA3BE8}"/>
              </a:ext>
            </a:extLst>
          </p:cNvPr>
          <p:cNvSpPr txBox="1"/>
          <p:nvPr/>
        </p:nvSpPr>
        <p:spPr>
          <a:xfrm>
            <a:off x="7616062" y="6362714"/>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3" name="正方形/長方形 12">
            <a:extLst>
              <a:ext uri="{FF2B5EF4-FFF2-40B4-BE49-F238E27FC236}">
                <a16:creationId xmlns:a16="http://schemas.microsoft.com/office/drawing/2014/main" id="{B1DB30AB-4194-4FF5-9924-B57A6F0E7D2D}"/>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p>
        </p:txBody>
      </p:sp>
      <p:sp>
        <p:nvSpPr>
          <p:cNvPr id="20" name="タイトル 4">
            <a:extLst>
              <a:ext uri="{FF2B5EF4-FFF2-40B4-BE49-F238E27FC236}">
                <a16:creationId xmlns:a16="http://schemas.microsoft.com/office/drawing/2014/main" id="{406D2931-EA50-4CA1-A367-1CB1B993B79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1359D91C-46AE-4046-9A0A-9697E986515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74167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672BCE-10E6-4DC5-9182-18FB40E20643}"/>
              </a:ext>
            </a:extLst>
          </p:cNvPr>
          <p:cNvSpPr/>
          <p:nvPr/>
        </p:nvSpPr>
        <p:spPr>
          <a:xfrm>
            <a:off x="209790" y="728760"/>
            <a:ext cx="11677220" cy="5953593"/>
          </a:xfrm>
          <a:prstGeom prst="roundRect">
            <a:avLst>
              <a:gd name="adj" fmla="val 1783"/>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9" name="表 6">
            <a:extLst>
              <a:ext uri="{FF2B5EF4-FFF2-40B4-BE49-F238E27FC236}">
                <a16:creationId xmlns:a16="http://schemas.microsoft.com/office/drawing/2014/main" id="{06A601FC-07CD-4CCC-B1B0-4C78717D401E}"/>
              </a:ext>
            </a:extLst>
          </p:cNvPr>
          <p:cNvGraphicFramePr>
            <a:graphicFrameLocks noGrp="1"/>
          </p:cNvGraphicFramePr>
          <p:nvPr>
            <p:extLst>
              <p:ext uri="{D42A27DB-BD31-4B8C-83A1-F6EECF244321}">
                <p14:modId xmlns:p14="http://schemas.microsoft.com/office/powerpoint/2010/main" val="437248512"/>
              </p:ext>
            </p:extLst>
          </p:nvPr>
        </p:nvGraphicFramePr>
        <p:xfrm>
          <a:off x="619601" y="852226"/>
          <a:ext cx="10857599" cy="5426192"/>
        </p:xfrm>
        <a:graphic>
          <a:graphicData uri="http://schemas.openxmlformats.org/drawingml/2006/table">
            <a:tbl>
              <a:tblPr firstRow="1" bandRow="1">
                <a:tableStyleId>{5C22544A-7EE6-4342-B048-85BDC9FD1C3A}</a:tableStyleId>
              </a:tblPr>
              <a:tblGrid>
                <a:gridCol w="515975">
                  <a:extLst>
                    <a:ext uri="{9D8B030D-6E8A-4147-A177-3AD203B41FA5}">
                      <a16:colId xmlns:a16="http://schemas.microsoft.com/office/drawing/2014/main" val="2201191348"/>
                    </a:ext>
                  </a:extLst>
                </a:gridCol>
                <a:gridCol w="5170812">
                  <a:extLst>
                    <a:ext uri="{9D8B030D-6E8A-4147-A177-3AD203B41FA5}">
                      <a16:colId xmlns:a16="http://schemas.microsoft.com/office/drawing/2014/main" val="2183708312"/>
                    </a:ext>
                  </a:extLst>
                </a:gridCol>
                <a:gridCol w="5170812">
                  <a:extLst>
                    <a:ext uri="{9D8B030D-6E8A-4147-A177-3AD203B41FA5}">
                      <a16:colId xmlns:a16="http://schemas.microsoft.com/office/drawing/2014/main" val="2960259858"/>
                    </a:ext>
                  </a:extLst>
                </a:gridCol>
              </a:tblGrid>
              <a:tr h="324846">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64739">
                <a:tc>
                  <a:txBody>
                    <a:bodyPr/>
                    <a:lstStyle/>
                    <a:p>
                      <a:r>
                        <a:rPr kumimoji="1" lang="en-US" altLang="ja-JP" sz="1200" dirty="0">
                          <a:latin typeface="Meiryo UI" panose="020B0604030504040204" pitchFamily="50" charset="-128"/>
                          <a:ea typeface="Meiryo UI" panose="020B0604030504040204" pitchFamily="50" charset="-128"/>
                        </a:rPr>
                        <a:t>12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dcat:landingPage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sdo:url</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64739">
                <a:tc>
                  <a:txBody>
                    <a:bodyPr/>
                    <a:lstStyle/>
                    <a:p>
                      <a:r>
                        <a:rPr kumimoji="1" lang="en-US" altLang="ja-JP" sz="1200" dirty="0">
                          <a:latin typeface="Meiryo UI" panose="020B0604030504040204" pitchFamily="50" charset="-128"/>
                          <a:ea typeface="Meiryo UI" panose="020B0604030504040204" pitchFamily="50" charset="-128"/>
                        </a:rPr>
                        <a:t>13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dct:publisher</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sdo:publisher</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364739">
                <a:tc>
                  <a:txBody>
                    <a:bodyPr/>
                    <a:lstStyle/>
                    <a:p>
                      <a:r>
                        <a:rPr kumimoji="1" lang="en-US" altLang="ja-JP" sz="1200" dirty="0">
                          <a:latin typeface="Meiryo UI" panose="020B0604030504040204" pitchFamily="50" charset="-128"/>
                          <a:ea typeface="Meiryo UI" panose="020B0604030504040204" pitchFamily="50" charset="-128"/>
                        </a:rPr>
                        <a:t>14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dcat:contactPoint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sdo:contactPoint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64739">
                <a:tc>
                  <a:txBody>
                    <a:bodyPr/>
                    <a:lstStyle/>
                    <a:p>
                      <a:r>
                        <a:rPr kumimoji="1" lang="en-US" altLang="ja-JP" sz="1200" dirty="0">
                          <a:latin typeface="Meiryo UI" panose="020B0604030504040204" pitchFamily="50" charset="-128"/>
                          <a:ea typeface="Meiryo UI" panose="020B0604030504040204" pitchFamily="50" charset="-128"/>
                        </a:rPr>
                        <a:t>15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dcat:Catalog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sdo:DataCatalog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64739">
                <a:tc>
                  <a:txBody>
                    <a:bodyPr/>
                    <a:lstStyle/>
                    <a:p>
                      <a:r>
                        <a:rPr kumimoji="1" lang="en-US" altLang="ja-JP" sz="1200" dirty="0">
                          <a:latin typeface="Meiryo UI" panose="020B0604030504040204" pitchFamily="50" charset="-128"/>
                          <a:ea typeface="Meiryo UI" panose="020B0604030504040204" pitchFamily="50" charset="-128"/>
                        </a:rPr>
                        <a:t>16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dct:hasPart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sdo:hasPart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84269">
                <a:tc>
                  <a:txBody>
                    <a:bodyPr/>
                    <a:lstStyle/>
                    <a:p>
                      <a:r>
                        <a:rPr kumimoji="1" lang="en-US" altLang="ja-JP" sz="1200" dirty="0">
                          <a:latin typeface="Meiryo UI" panose="020B0604030504040204" pitchFamily="50" charset="-128"/>
                          <a:ea typeface="Meiryo UI" panose="020B0604030504040204" pitchFamily="50" charset="-128"/>
                        </a:rPr>
                        <a:t>17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64739">
                <a:tc>
                  <a:txBody>
                    <a:bodyPr/>
                    <a:lstStyle/>
                    <a:p>
                      <a:r>
                        <a:rPr kumimoji="1" lang="en-US" altLang="ja-JP" sz="1200" dirty="0">
                          <a:latin typeface="Meiryo UI" panose="020B0604030504040204" pitchFamily="50" charset="-128"/>
                          <a:ea typeface="Meiryo UI" panose="020B0604030504040204" pitchFamily="50" charset="-128"/>
                        </a:rPr>
                        <a:t>18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dcat:distribution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sdo:distribution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64739">
                <a:tc>
                  <a:txBody>
                    <a:bodyPr/>
                    <a:lstStyle/>
                    <a:p>
                      <a:r>
                        <a:rPr kumimoji="1" lang="en-US" altLang="ja-JP" sz="1200" dirty="0">
                          <a:latin typeface="Meiryo UI" panose="020B0604030504040204" pitchFamily="50" charset="-128"/>
                          <a:ea typeface="Meiryo UI" panose="020B0604030504040204" pitchFamily="50" charset="-128"/>
                        </a:rPr>
                        <a:t>19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dcat:Dataset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sdo:Dataset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64739">
                <a:tc>
                  <a:txBody>
                    <a:bodyPr/>
                    <a:lstStyle/>
                    <a:p>
                      <a:r>
                        <a:rPr kumimoji="1" lang="en-US" altLang="ja-JP" sz="1200" dirty="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1" i="0" kern="1200" dirty="0" err="1">
                          <a:solidFill>
                            <a:schemeClr val="dk1"/>
                          </a:solidFill>
                          <a:effectLst/>
                          <a:latin typeface="Meiryo UI" panose="020B0604030504040204" pitchFamily="50" charset="-128"/>
                          <a:ea typeface="Meiryo UI" panose="020B0604030504040204" pitchFamily="50" charset="-128"/>
                          <a:cs typeface="+mn-cs"/>
                        </a:rPr>
                        <a:t>dcat:Dataset</a:t>
                      </a:r>
                      <a:br>
                        <a:rPr lang="en-US" altLang="ja-JP" sz="1200" dirty="0">
                          <a:latin typeface="Meiryo UI" panose="020B0604030504040204" pitchFamily="50" charset="-128"/>
                          <a:ea typeface="Meiryo UI" panose="020B0604030504040204" pitchFamily="50" charset="-128"/>
                        </a:rPr>
                      </a:br>
                      <a:r>
                        <a:rPr kumimoji="1" lang="en-US" altLang="ja-JP" sz="1200" b="0" i="1" kern="1200" dirty="0" err="1">
                          <a:solidFill>
                            <a:schemeClr val="dk1"/>
                          </a:solidFill>
                          <a:effectLst/>
                          <a:latin typeface="Meiryo UI" panose="020B0604030504040204" pitchFamily="50" charset="-128"/>
                          <a:ea typeface="Meiryo UI" panose="020B0604030504040204" pitchFamily="50" charset="-128"/>
                          <a:cs typeface="+mn-cs"/>
                        </a:rPr>
                        <a:t>dct:accrualPeriodicity</a:t>
                      </a: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 fixed to</a:t>
                      </a:r>
                      <a:b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&lt;http://purl.org/cld/freq/continuous&gt;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1" i="0" kern="1200" dirty="0" err="1">
                          <a:solidFill>
                            <a:schemeClr val="dk1"/>
                          </a:solidFill>
                          <a:effectLst/>
                          <a:latin typeface="Meiryo UI" panose="020B0604030504040204" pitchFamily="50" charset="-128"/>
                          <a:ea typeface="Meiryo UI" panose="020B0604030504040204" pitchFamily="50" charset="-128"/>
                          <a:cs typeface="+mn-cs"/>
                        </a:rPr>
                        <a:t>sdo:DataFeed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64739">
                <a:tc>
                  <a:txBody>
                    <a:bodyPr/>
                    <a:lstStyle/>
                    <a:p>
                      <a:r>
                        <a:rPr kumimoji="1" lang="en-US" altLang="ja-JP" sz="1200" dirty="0">
                          <a:latin typeface="Meiryo UI" panose="020B0604030504040204" pitchFamily="50" charset="-128"/>
                          <a:ea typeface="Meiryo UI" panose="020B0604030504040204" pitchFamily="50" charset="-128"/>
                        </a:rPr>
                        <a:t>21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dct:spatial</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sdo:spatialCoverage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r h="364739">
                <a:tc>
                  <a:txBody>
                    <a:bodyPr/>
                    <a:lstStyle/>
                    <a:p>
                      <a:r>
                        <a:rPr kumimoji="1" lang="en-US" altLang="ja-JP" sz="1200" dirty="0">
                          <a:latin typeface="Meiryo UI" panose="020B0604030504040204" pitchFamily="50" charset="-128"/>
                          <a:ea typeface="Meiryo UI" panose="020B0604030504040204" pitchFamily="50" charset="-128"/>
                        </a:rPr>
                        <a:t>22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dct:temporal</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sdo:temporalCoverage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1416439"/>
                  </a:ext>
                </a:extLst>
              </a:tr>
              <a:tr h="364739">
                <a:tc>
                  <a:txBody>
                    <a:bodyPr/>
                    <a:lstStyle/>
                    <a:p>
                      <a:r>
                        <a:rPr kumimoji="1" lang="en-US" altLang="ja-JP" sz="1200" dirty="0">
                          <a:latin typeface="Meiryo UI" panose="020B0604030504040204" pitchFamily="50" charset="-128"/>
                          <a:ea typeface="Meiryo UI" panose="020B0604030504040204" pitchFamily="50" charset="-128"/>
                        </a:rPr>
                        <a:t>23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dct:accrualPeriodicity</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sdo:repeatFrequency</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0781741"/>
                  </a:ext>
                </a:extLst>
              </a:tr>
              <a:tr h="364739">
                <a:tc>
                  <a:txBody>
                    <a:bodyPr/>
                    <a:lstStyle/>
                    <a:p>
                      <a:r>
                        <a:rPr kumimoji="1" lang="en-US" altLang="ja-JP" sz="1200" dirty="0">
                          <a:latin typeface="Meiryo UI" panose="020B0604030504040204" pitchFamily="50" charset="-128"/>
                          <a:ea typeface="Meiryo UI" panose="020B0604030504040204" pitchFamily="50" charset="-128"/>
                        </a:rPr>
                        <a:t>24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prov:wasGeneratedBy</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a:effectLst/>
                          <a:latin typeface="Meiryo UI" panose="020B0604030504040204" pitchFamily="50" charset="-128"/>
                          <a:ea typeface="Meiryo UI" panose="020B0604030504040204" pitchFamily="50" charset="-128"/>
                        </a:rPr>
                        <a:t>[ </a:t>
                      </a:r>
                      <a:r>
                        <a:rPr lang="en-US" sz="1200" dirty="0" err="1">
                          <a:effectLst/>
                          <a:latin typeface="Meiryo UI" panose="020B0604030504040204" pitchFamily="50" charset="-128"/>
                          <a:ea typeface="Meiryo UI" panose="020B0604030504040204" pitchFamily="50" charset="-128"/>
                        </a:rPr>
                        <a:t>owl:inverseOf</a:t>
                      </a:r>
                      <a:r>
                        <a:rPr lang="en-US" sz="1200" dirty="0">
                          <a:effectLst/>
                          <a:latin typeface="Meiryo UI" panose="020B0604030504040204" pitchFamily="50" charset="-128"/>
                          <a:ea typeface="Meiryo UI" panose="020B0604030504040204" pitchFamily="50" charset="-128"/>
                        </a:rPr>
                        <a:t> </a:t>
                      </a:r>
                      <a:r>
                        <a:rPr lang="en-US" sz="1200" dirty="0" err="1">
                          <a:effectLst/>
                          <a:latin typeface="Meiryo UI" panose="020B0604030504040204" pitchFamily="50" charset="-128"/>
                          <a:ea typeface="Meiryo UI" panose="020B0604030504040204" pitchFamily="50" charset="-128"/>
                        </a:rPr>
                        <a:t>sdo:result</a:t>
                      </a:r>
                      <a:r>
                        <a:rPr lang="en-US" sz="1200" dirty="0">
                          <a:effectLst/>
                          <a:latin typeface="Meiryo UI" panose="020B0604030504040204" pitchFamily="50" charset="-128"/>
                          <a:ea typeface="Meiryo UI" panose="020B0604030504040204" pitchFamily="50" charset="-128"/>
                        </a:rPr>
                        <a:t> ]</a:t>
                      </a: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7299682"/>
                  </a:ext>
                </a:extLst>
              </a:tr>
            </a:tbl>
          </a:graphicData>
        </a:graphic>
      </p:graphicFrame>
      <p:sp>
        <p:nvSpPr>
          <p:cNvPr id="10" name="テキスト ボックス 9">
            <a:extLst>
              <a:ext uri="{FF2B5EF4-FFF2-40B4-BE49-F238E27FC236}">
                <a16:creationId xmlns:a16="http://schemas.microsoft.com/office/drawing/2014/main" id="{977BE157-5A60-41ED-9ADB-4A55093B9242}"/>
              </a:ext>
            </a:extLst>
          </p:cNvPr>
          <p:cNvSpPr txBox="1"/>
          <p:nvPr/>
        </p:nvSpPr>
        <p:spPr>
          <a:xfrm>
            <a:off x="304990" y="6364127"/>
            <a:ext cx="833329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85EA244-B527-4122-9738-BCAD9138052E}"/>
              </a:ext>
            </a:extLst>
          </p:cNvPr>
          <p:cNvSpPr txBox="1"/>
          <p:nvPr/>
        </p:nvSpPr>
        <p:spPr>
          <a:xfrm>
            <a:off x="7632315" y="6338651"/>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7" name="正方形/長方形 16">
            <a:extLst>
              <a:ext uri="{FF2B5EF4-FFF2-40B4-BE49-F238E27FC236}">
                <a16:creationId xmlns:a16="http://schemas.microsoft.com/office/drawing/2014/main" id="{1140828B-88C2-462C-9001-33B1ECB8247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p>
        </p:txBody>
      </p:sp>
      <p:sp>
        <p:nvSpPr>
          <p:cNvPr id="19" name="タイトル 4">
            <a:extLst>
              <a:ext uri="{FF2B5EF4-FFF2-40B4-BE49-F238E27FC236}">
                <a16:creationId xmlns:a16="http://schemas.microsoft.com/office/drawing/2014/main" id="{DA7EADA7-C131-4ADB-B9E0-828D7A6DAFA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FF17F28C-C6C4-48DF-BD3C-D10CACCFCD58}"/>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3088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672BCE-10E6-4DC5-9182-18FB40E20643}"/>
              </a:ext>
            </a:extLst>
          </p:cNvPr>
          <p:cNvSpPr/>
          <p:nvPr/>
        </p:nvSpPr>
        <p:spPr>
          <a:xfrm>
            <a:off x="209790" y="728760"/>
            <a:ext cx="11677220" cy="5953593"/>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a:ea typeface="Meiryo UI"/>
            </a:endParaRPr>
          </a:p>
        </p:txBody>
      </p:sp>
      <p:graphicFrame>
        <p:nvGraphicFramePr>
          <p:cNvPr id="9" name="表 6">
            <a:extLst>
              <a:ext uri="{FF2B5EF4-FFF2-40B4-BE49-F238E27FC236}">
                <a16:creationId xmlns:a16="http://schemas.microsoft.com/office/drawing/2014/main" id="{06A601FC-07CD-4CCC-B1B0-4C78717D401E}"/>
              </a:ext>
            </a:extLst>
          </p:cNvPr>
          <p:cNvGraphicFramePr>
            <a:graphicFrameLocks noGrp="1"/>
          </p:cNvGraphicFramePr>
          <p:nvPr>
            <p:extLst>
              <p:ext uri="{D42A27DB-BD31-4B8C-83A1-F6EECF244321}">
                <p14:modId xmlns:p14="http://schemas.microsoft.com/office/powerpoint/2010/main" val="2763571856"/>
              </p:ext>
            </p:extLst>
          </p:nvPr>
        </p:nvGraphicFramePr>
        <p:xfrm>
          <a:off x="619601" y="852226"/>
          <a:ext cx="10857599" cy="5243312"/>
        </p:xfrm>
        <a:graphic>
          <a:graphicData uri="http://schemas.openxmlformats.org/drawingml/2006/table">
            <a:tbl>
              <a:tblPr firstRow="1" bandRow="1">
                <a:tableStyleId>{5C22544A-7EE6-4342-B048-85BDC9FD1C3A}</a:tableStyleId>
              </a:tblPr>
              <a:tblGrid>
                <a:gridCol w="515975">
                  <a:extLst>
                    <a:ext uri="{9D8B030D-6E8A-4147-A177-3AD203B41FA5}">
                      <a16:colId xmlns:a16="http://schemas.microsoft.com/office/drawing/2014/main" val="2201191348"/>
                    </a:ext>
                  </a:extLst>
                </a:gridCol>
                <a:gridCol w="5170812">
                  <a:extLst>
                    <a:ext uri="{9D8B030D-6E8A-4147-A177-3AD203B41FA5}">
                      <a16:colId xmlns:a16="http://schemas.microsoft.com/office/drawing/2014/main" val="2183708312"/>
                    </a:ext>
                  </a:extLst>
                </a:gridCol>
                <a:gridCol w="5170812">
                  <a:extLst>
                    <a:ext uri="{9D8B030D-6E8A-4147-A177-3AD203B41FA5}">
                      <a16:colId xmlns:a16="http://schemas.microsoft.com/office/drawing/2014/main" val="2960259858"/>
                    </a:ext>
                  </a:extLst>
                </a:gridCol>
              </a:tblGrid>
              <a:tr h="324846">
                <a:tc>
                  <a:txBody>
                    <a:bodyPr/>
                    <a:lstStyle/>
                    <a:p>
                      <a:pPr algn="ctr" fontAlgn="ctr"/>
                      <a:r>
                        <a:rPr lang="en-US" altLang="ja-JP" sz="1200" b="1" i="0" u="none" strike="noStrike" dirty="0">
                          <a:solidFill>
                            <a:schemeClr val="bg1"/>
                          </a:solidFill>
                          <a:effectLst/>
                          <a:latin typeface="Meiryo UI" panose="020B0604030504040204" pitchFamily="50" charset="-128"/>
                          <a:ea typeface="Meiryo UI" panose="020B0604030504040204" pitchFamily="50" charset="-128"/>
                        </a:rPr>
                        <a:t>#</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dirty="0">
                          <a:latin typeface="Meiryo UI" panose="020B0604030504040204" pitchFamily="50" charset="-128"/>
                          <a:ea typeface="Meiryo UI" panose="020B0604030504040204" pitchFamily="50" charset="-128"/>
                        </a:rPr>
                        <a:t>DCAT </a:t>
                      </a:r>
                      <a:r>
                        <a:rPr kumimoji="1" lang="ja-JP" altLang="en-US" sz="1200" dirty="0">
                          <a:latin typeface="Meiryo UI" panose="020B0604030504040204" pitchFamily="50" charset="-128"/>
                          <a:ea typeface="Meiryo UI" panose="020B0604030504040204" pitchFamily="50" charset="-128"/>
                        </a:rPr>
                        <a:t>要素</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schema.org </a:t>
                      </a:r>
                      <a:r>
                        <a:rPr kumimoji="1" lang="ja-JP" altLang="en-US" sz="1200" b="1" i="0" kern="1200" dirty="0">
                          <a:solidFill>
                            <a:schemeClr val="lt1"/>
                          </a:solidFill>
                          <a:effectLst/>
                          <a:latin typeface="Meiryo UI" panose="020B0604030504040204" pitchFamily="50" charset="-128"/>
                          <a:ea typeface="Meiryo UI" panose="020B0604030504040204" pitchFamily="50" charset="-128"/>
                          <a:cs typeface="+mn-cs"/>
                        </a:rPr>
                        <a:t>の対象要素</a:t>
                      </a:r>
                      <a:r>
                        <a:rPr kumimoji="1" lang="en-US" altLang="ja-JP" sz="1200" b="1" i="0" kern="1200" dirty="0">
                          <a:solidFill>
                            <a:schemeClr val="lt1"/>
                          </a:solidFill>
                          <a:effectLst/>
                          <a:latin typeface="Meiryo UI" panose="020B0604030504040204" pitchFamily="50" charset="-128"/>
                          <a:ea typeface="Meiryo UI" panose="020B0604030504040204" pitchFamily="50" charset="-128"/>
                          <a:cs typeface="+mn-cs"/>
                        </a:rPr>
                        <a:t> </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00097502"/>
                  </a:ext>
                </a:extLst>
              </a:tr>
              <a:tr h="364739">
                <a:tc>
                  <a:txBody>
                    <a:bodyPr/>
                    <a:lstStyle/>
                    <a:p>
                      <a:r>
                        <a:rPr kumimoji="1" lang="en-US" altLang="ja-JP" sz="1200" dirty="0">
                          <a:latin typeface="Meiryo UI" panose="020B0604030504040204" pitchFamily="50" charset="-128"/>
                          <a:ea typeface="Meiryo UI" panose="020B0604030504040204" pitchFamily="50" charset="-128"/>
                        </a:rPr>
                        <a:t>25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dcat:Distribution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sdo:DataDownload</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7109978"/>
                  </a:ext>
                </a:extLst>
              </a:tr>
              <a:tr h="364739">
                <a:tc>
                  <a:txBody>
                    <a:bodyPr/>
                    <a:lstStyle/>
                    <a:p>
                      <a:r>
                        <a:rPr kumimoji="1" lang="en-US" altLang="ja-JP" sz="1200" dirty="0">
                          <a:latin typeface="Meiryo UI" panose="020B0604030504040204" pitchFamily="50" charset="-128"/>
                          <a:ea typeface="Meiryo UI" panose="020B0604030504040204" pitchFamily="50" charset="-128"/>
                        </a:rPr>
                        <a:t>26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dct:format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sdo:encodingFormat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459457"/>
                  </a:ext>
                </a:extLst>
              </a:tr>
              <a:tr h="364739">
                <a:tc>
                  <a:txBody>
                    <a:bodyPr/>
                    <a:lstStyle/>
                    <a:p>
                      <a:r>
                        <a:rPr kumimoji="1" lang="en-US" altLang="ja-JP" sz="1200" dirty="0">
                          <a:latin typeface="Meiryo UI" panose="020B0604030504040204" pitchFamily="50" charset="-128"/>
                          <a:ea typeface="Meiryo UI" panose="020B0604030504040204" pitchFamily="50" charset="-128"/>
                        </a:rPr>
                        <a:t>27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dcat:mediaType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sdo:encodingFormat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7804212"/>
                  </a:ext>
                </a:extLst>
              </a:tr>
              <a:tr h="364739">
                <a:tc>
                  <a:txBody>
                    <a:bodyPr/>
                    <a:lstStyle/>
                    <a:p>
                      <a:r>
                        <a:rPr kumimoji="1" lang="en-US" altLang="ja-JP" sz="1200" dirty="0">
                          <a:latin typeface="Meiryo UI" panose="020B0604030504040204" pitchFamily="50" charset="-128"/>
                          <a:ea typeface="Meiryo UI" panose="020B0604030504040204" pitchFamily="50" charset="-128"/>
                        </a:rPr>
                        <a:t>28</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dcat:byteSize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sdo:contentSize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70825"/>
                  </a:ext>
                </a:extLst>
              </a:tr>
              <a:tr h="364739">
                <a:tc>
                  <a:txBody>
                    <a:bodyPr/>
                    <a:lstStyle/>
                    <a:p>
                      <a:r>
                        <a:rPr kumimoji="1" lang="en-US" altLang="ja-JP" sz="1200" dirty="0">
                          <a:latin typeface="Meiryo UI" panose="020B0604030504040204" pitchFamily="50" charset="-128"/>
                          <a:ea typeface="Meiryo UI" panose="020B0604030504040204" pitchFamily="50" charset="-128"/>
                        </a:rPr>
                        <a:t>29</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dcat:accessURL</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sdo:contentUrl</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500474"/>
                  </a:ext>
                </a:extLst>
              </a:tr>
              <a:tr h="384269">
                <a:tc>
                  <a:txBody>
                    <a:bodyPr/>
                    <a:lstStyle/>
                    <a:p>
                      <a:r>
                        <a:rPr kumimoji="1" lang="en-US" altLang="ja-JP" sz="1200" dirty="0">
                          <a:latin typeface="Meiryo UI" panose="020B0604030504040204" pitchFamily="50" charset="-128"/>
                          <a:ea typeface="Meiryo UI" panose="020B0604030504040204" pitchFamily="50" charset="-128"/>
                        </a:rPr>
                        <a:t>30</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dcat:downloadURL</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sdo:contentUrl</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0704954"/>
                  </a:ext>
                </a:extLst>
              </a:tr>
              <a:tr h="364739">
                <a:tc>
                  <a:txBody>
                    <a:bodyPr/>
                    <a:lstStyle/>
                    <a:p>
                      <a:r>
                        <a:rPr kumimoji="1" lang="en-US" altLang="ja-JP" sz="1200" dirty="0">
                          <a:latin typeface="Meiryo UI" panose="020B0604030504040204" pitchFamily="50" charset="-128"/>
                          <a:ea typeface="Meiryo UI" panose="020B0604030504040204" pitchFamily="50" charset="-128"/>
                        </a:rPr>
                        <a:t>31</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dct:license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sdo:license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0663055"/>
                  </a:ext>
                </a:extLst>
              </a:tr>
              <a:tr h="364739">
                <a:tc>
                  <a:txBody>
                    <a:bodyPr/>
                    <a:lstStyle/>
                    <a:p>
                      <a:r>
                        <a:rPr kumimoji="1" lang="en-US" altLang="ja-JP" sz="1200" dirty="0">
                          <a:latin typeface="Meiryo UI" panose="020B0604030504040204" pitchFamily="50" charset="-128"/>
                          <a:ea typeface="Meiryo UI" panose="020B0604030504040204" pitchFamily="50" charset="-128"/>
                        </a:rPr>
                        <a:t>32</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dcat:DataService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sdo:WebAPI</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621659"/>
                  </a:ext>
                </a:extLst>
              </a:tr>
              <a:tr h="364739">
                <a:tc>
                  <a:txBody>
                    <a:bodyPr/>
                    <a:lstStyle/>
                    <a:p>
                      <a:r>
                        <a:rPr kumimoji="1" lang="en-US" altLang="ja-JP" sz="1200" dirty="0">
                          <a:latin typeface="Meiryo UI" panose="020B0604030504040204" pitchFamily="50" charset="-128"/>
                          <a:ea typeface="Meiryo UI" panose="020B0604030504040204" pitchFamily="50" charset="-128"/>
                        </a:rPr>
                        <a:t>33</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dcat:endPointURL</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sdo:url</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7199427"/>
                  </a:ext>
                </a:extLst>
              </a:tr>
              <a:tr h="364739">
                <a:tc>
                  <a:txBody>
                    <a:bodyPr/>
                    <a:lstStyle/>
                    <a:p>
                      <a:r>
                        <a:rPr kumimoji="1" lang="en-US" altLang="ja-JP" sz="1200" dirty="0">
                          <a:latin typeface="Meiryo UI" panose="020B0604030504040204" pitchFamily="50" charset="-128"/>
                          <a:ea typeface="Meiryo UI" panose="020B0604030504040204" pitchFamily="50" charset="-128"/>
                        </a:rPr>
                        <a:t>34</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dcat:endPointDescription</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sdo:documentation</a:t>
                      </a:r>
                      <a:r>
                        <a:rPr lang="en-US" sz="1200" dirty="0">
                          <a:effectLst/>
                          <a:latin typeface="Meiryo UI" panose="020B0604030504040204" pitchFamily="50" charset="-128"/>
                          <a:ea typeface="Meiryo UI" panose="020B0604030504040204" pitchFamily="50" charset="-128"/>
                        </a:rPr>
                        <a:t>, </a:t>
                      </a:r>
                      <a:r>
                        <a:rPr lang="en-US" sz="1200" dirty="0" err="1">
                          <a:effectLst/>
                          <a:latin typeface="Meiryo UI" panose="020B0604030504040204" pitchFamily="50" charset="-128"/>
                          <a:ea typeface="Meiryo UI" panose="020B0604030504040204" pitchFamily="50" charset="-128"/>
                        </a:rPr>
                        <a:t>sdo:hasOfferCatalog</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216071"/>
                  </a:ext>
                </a:extLst>
              </a:tr>
              <a:tr h="364739">
                <a:tc>
                  <a:txBody>
                    <a:bodyPr/>
                    <a:lstStyle/>
                    <a:p>
                      <a:r>
                        <a:rPr kumimoji="1" lang="en-US" altLang="ja-JP" sz="1200" dirty="0">
                          <a:latin typeface="Meiryo UI" panose="020B0604030504040204" pitchFamily="50" charset="-128"/>
                          <a:ea typeface="Meiryo UI" panose="020B0604030504040204" pitchFamily="50" charset="-128"/>
                        </a:rPr>
                        <a:t>35</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err="1">
                          <a:solidFill>
                            <a:schemeClr val="dk1"/>
                          </a:solidFill>
                          <a:effectLst/>
                          <a:latin typeface="Meiryo UI" panose="020B0604030504040204" pitchFamily="50" charset="-128"/>
                          <a:ea typeface="Meiryo UI" panose="020B0604030504040204" pitchFamily="50" charset="-128"/>
                          <a:cs typeface="+mn-cs"/>
                        </a:rPr>
                        <a:t>dct:type</a:t>
                      </a:r>
                      <a:br>
                        <a:rPr lang="en-US" altLang="ja-JP" sz="1200" dirty="0">
                          <a:latin typeface="Meiryo UI" panose="020B0604030504040204" pitchFamily="50" charset="-128"/>
                          <a:ea typeface="Meiryo UI" panose="020B0604030504040204" pitchFamily="50" charset="-128"/>
                        </a:rPr>
                      </a:br>
                      <a:r>
                        <a:rPr kumimoji="1" lang="en-US" altLang="ja-JP" sz="1200" b="0" i="1" kern="1200" dirty="0">
                          <a:solidFill>
                            <a:schemeClr val="dk1"/>
                          </a:solidFill>
                          <a:effectLst/>
                          <a:latin typeface="Meiryo UI" panose="020B0604030504040204" pitchFamily="50" charset="-128"/>
                          <a:ea typeface="Meiryo UI" panose="020B0604030504040204" pitchFamily="50" charset="-128"/>
                          <a:cs typeface="+mn-cs"/>
                        </a:rPr>
                        <a:t>in context of a </a:t>
                      </a:r>
                      <a:r>
                        <a:rPr kumimoji="1" lang="en-US" altLang="ja-JP" sz="1200" b="0" i="1" kern="1200" dirty="0" err="1">
                          <a:solidFill>
                            <a:schemeClr val="dk1"/>
                          </a:solidFill>
                          <a:effectLst/>
                          <a:latin typeface="Meiryo UI" panose="020B0604030504040204" pitchFamily="50" charset="-128"/>
                          <a:ea typeface="Meiryo UI" panose="020B0604030504040204" pitchFamily="50" charset="-128"/>
                          <a:cs typeface="+mn-cs"/>
                        </a:rPr>
                        <a:t>dcat:DataService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200" b="0" i="0" kern="1200" dirty="0" err="1">
                          <a:solidFill>
                            <a:schemeClr val="dk1"/>
                          </a:solidFill>
                          <a:effectLst/>
                          <a:latin typeface="Meiryo UI" panose="020B0604030504040204" pitchFamily="50" charset="-128"/>
                          <a:ea typeface="Meiryo UI" panose="020B0604030504040204" pitchFamily="50" charset="-128"/>
                          <a:cs typeface="+mn-cs"/>
                        </a:rPr>
                        <a:t>sdo:serviceType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1416439"/>
                  </a:ext>
                </a:extLst>
              </a:tr>
              <a:tr h="364739">
                <a:tc>
                  <a:txBody>
                    <a:bodyPr/>
                    <a:lstStyle/>
                    <a:p>
                      <a:r>
                        <a:rPr kumimoji="1" lang="en-US" altLang="ja-JP" sz="1200" dirty="0">
                          <a:latin typeface="Meiryo UI" panose="020B0604030504040204" pitchFamily="50" charset="-128"/>
                          <a:ea typeface="Meiryo UI" panose="020B0604030504040204" pitchFamily="50" charset="-128"/>
                        </a:rPr>
                        <a:t>36</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dcat:servesDataset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dirty="0" err="1">
                          <a:effectLst/>
                          <a:latin typeface="Meiryo UI" panose="020B0604030504040204" pitchFamily="50" charset="-128"/>
                          <a:ea typeface="Meiryo UI" panose="020B0604030504040204" pitchFamily="50" charset="-128"/>
                        </a:rPr>
                        <a:t>sdo:serviceOutput</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0781741"/>
                  </a:ext>
                </a:extLst>
              </a:tr>
              <a:tr h="364739">
                <a:tc>
                  <a:txBody>
                    <a:bodyPr/>
                    <a:lstStyle/>
                    <a:p>
                      <a:r>
                        <a:rPr kumimoji="1" lang="en-US" altLang="ja-JP" sz="1200" dirty="0">
                          <a:latin typeface="Meiryo UI" panose="020B0604030504040204" pitchFamily="50" charset="-128"/>
                          <a:ea typeface="Meiryo UI" panose="020B0604030504040204" pitchFamily="50" charset="-128"/>
                        </a:rPr>
                        <a:t>37</a:t>
                      </a:r>
                      <a:endParaRPr kumimoji="1" lang="ja-JP" altLang="en-US" sz="12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dcat:Relationship</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200" b="1" dirty="0" err="1">
                          <a:effectLst/>
                          <a:latin typeface="Meiryo UI" panose="020B0604030504040204" pitchFamily="50" charset="-128"/>
                          <a:ea typeface="Meiryo UI" panose="020B0604030504040204" pitchFamily="50" charset="-128"/>
                        </a:rPr>
                        <a:t>sdo:Role</a:t>
                      </a:r>
                      <a:endParaRPr lang="en-US" sz="1200" dirty="0">
                        <a:effectLst/>
                        <a:latin typeface="Meiryo UI" panose="020B0604030504040204" pitchFamily="50" charset="-128"/>
                        <a:ea typeface="Meiryo UI" panose="020B0604030504040204" pitchFamily="50" charset="-128"/>
                      </a:endParaRPr>
                    </a:p>
                  </a:txBody>
                  <a:tcPr marL="78154" marR="78154" marT="78154" marB="7815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7299682"/>
                  </a:ext>
                </a:extLst>
              </a:tr>
            </a:tbl>
          </a:graphicData>
        </a:graphic>
      </p:graphicFrame>
      <p:sp>
        <p:nvSpPr>
          <p:cNvPr id="10" name="テキスト ボックス 9">
            <a:extLst>
              <a:ext uri="{FF2B5EF4-FFF2-40B4-BE49-F238E27FC236}">
                <a16:creationId xmlns:a16="http://schemas.microsoft.com/office/drawing/2014/main" id="{977BE157-5A60-41ED-9ADB-4A55093B9242}"/>
              </a:ext>
            </a:extLst>
          </p:cNvPr>
          <p:cNvSpPr txBox="1"/>
          <p:nvPr/>
        </p:nvSpPr>
        <p:spPr>
          <a:xfrm>
            <a:off x="304990" y="6364127"/>
            <a:ext cx="8333295" cy="319639"/>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（出典）</a:t>
            </a:r>
            <a:r>
              <a:rPr lang="en-US" altLang="ja-JP" sz="1400" dirty="0">
                <a:latin typeface="Meiryo UI" panose="020B0604030504040204" pitchFamily="50" charset="-128"/>
                <a:ea typeface="Meiryo UI" panose="020B0604030504040204" pitchFamily="50" charset="-128"/>
              </a:rPr>
              <a:t>https://www.w3.org/TR/vocab-dcat-2/#dcat-sdo</a:t>
            </a:r>
            <a:endParaRPr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85EA244-B527-4122-9738-BCAD9138052E}"/>
              </a:ext>
            </a:extLst>
          </p:cNvPr>
          <p:cNvSpPr txBox="1"/>
          <p:nvPr/>
        </p:nvSpPr>
        <p:spPr>
          <a:xfrm>
            <a:off x="7632315" y="6338651"/>
            <a:ext cx="4051494" cy="319639"/>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太字はクラス、細字はプロパティを表しています。</a:t>
            </a:r>
          </a:p>
        </p:txBody>
      </p:sp>
      <p:sp>
        <p:nvSpPr>
          <p:cNvPr id="17" name="正方形/長方形 16">
            <a:extLst>
              <a:ext uri="{FF2B5EF4-FFF2-40B4-BE49-F238E27FC236}">
                <a16:creationId xmlns:a16="http://schemas.microsoft.com/office/drawing/2014/main" id="{0F29657C-E38E-4DD0-A920-DC853E07CF1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TIPS-24</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Google Dataset Search</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を用いたクローリング方法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p>
        </p:txBody>
      </p:sp>
      <p:sp>
        <p:nvSpPr>
          <p:cNvPr id="19" name="タイトル 4">
            <a:extLst>
              <a:ext uri="{FF2B5EF4-FFF2-40B4-BE49-F238E27FC236}">
                <a16:creationId xmlns:a16="http://schemas.microsoft.com/office/drawing/2014/main" id="{2E9B71DB-6E57-412A-9295-E1AE4C362704}"/>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35EFDD55-2C53-4FC4-9260-199BEE43BDC0}"/>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r>
              <a:rPr lang="ja-JP" altLang="en-US" sz="1100" dirty="0">
                <a:solidFill>
                  <a:schemeClr val="bg1"/>
                </a:solidFill>
                <a:latin typeface="Meiryo UI" panose="020B0604030504040204" pitchFamily="50" charset="-128"/>
                <a:ea typeface="Meiryo UI" panose="020B0604030504040204" pitchFamily="50" charset="-128"/>
              </a:rPr>
              <a:t>　　　　　　（技術者向け）</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49513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6">
            <a:extLst>
              <a:ext uri="{FF2B5EF4-FFF2-40B4-BE49-F238E27FC236}">
                <a16:creationId xmlns:a16="http://schemas.microsoft.com/office/drawing/2014/main" id="{2637ECA8-3A3B-4417-BD6E-C54D6A2250EF}"/>
              </a:ext>
            </a:extLst>
          </p:cNvPr>
          <p:cNvSpPr/>
          <p:nvPr/>
        </p:nvSpPr>
        <p:spPr>
          <a:xfrm>
            <a:off x="235196" y="702439"/>
            <a:ext cx="11664849" cy="6024015"/>
          </a:xfrm>
          <a:prstGeom prst="roundRect">
            <a:avLst>
              <a:gd name="adj" fmla="val 1766"/>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endParaRPr lang="ja-JP" altLang="en-US" sz="1723" dirty="0">
              <a:latin typeface="Meiryo UI"/>
              <a:ea typeface="Meiryo UI"/>
            </a:endParaRPr>
          </a:p>
        </p:txBody>
      </p:sp>
      <p:sp>
        <p:nvSpPr>
          <p:cNvPr id="13" name="四角形: 角を丸くする 18">
            <a:extLst>
              <a:ext uri="{FF2B5EF4-FFF2-40B4-BE49-F238E27FC236}">
                <a16:creationId xmlns:a16="http://schemas.microsoft.com/office/drawing/2014/main" id="{B7EDDBFB-E433-4221-8881-C3EAC697E647}"/>
              </a:ext>
            </a:extLst>
          </p:cNvPr>
          <p:cNvSpPr/>
          <p:nvPr/>
        </p:nvSpPr>
        <p:spPr>
          <a:xfrm>
            <a:off x="246292" y="685084"/>
            <a:ext cx="11032906" cy="281169"/>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とは</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7FE6059D-8640-42FE-8356-64E36F691F1A}"/>
              </a:ext>
            </a:extLst>
          </p:cNvPr>
          <p:cNvSpPr txBox="1"/>
          <p:nvPr/>
        </p:nvSpPr>
        <p:spPr>
          <a:xfrm>
            <a:off x="368390" y="904182"/>
            <a:ext cx="11344067" cy="523220"/>
          </a:xfrm>
          <a:prstGeom prst="rect">
            <a:avLst/>
          </a:prstGeom>
          <a:noFill/>
        </p:spPr>
        <p:txBody>
          <a:bodyPr wrap="square" rtlCol="0">
            <a:spAutoFit/>
          </a:bodyPr>
          <a:lstStyle/>
          <a:p>
            <a:r>
              <a:rPr lang="ja-JP" altLang="en-US" sz="140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Next Generation Service Interfaces</a:t>
            </a:r>
            <a:r>
              <a:rPr lang="ja-JP" altLang="en-US" sz="1400" dirty="0">
                <a:latin typeface="Meiryo UI" panose="020B0604030504040204" pitchFamily="50" charset="-128"/>
                <a:ea typeface="Meiryo UI" panose="020B0604030504040204" pitchFamily="50" charset="-128"/>
              </a:rPr>
              <a:t>）とは、</a:t>
            </a:r>
            <a:r>
              <a:rPr lang="en-US" altLang="ja-JP" sz="1400" dirty="0">
                <a:latin typeface="Meiryo UI" panose="020B0604030504040204" pitchFamily="50" charset="-128"/>
                <a:ea typeface="Meiryo UI" panose="020B0604030504040204" pitchFamily="50" charset="-128"/>
              </a:rPr>
              <a:t>FIWARE</a:t>
            </a:r>
            <a:r>
              <a:rPr lang="ja-JP" altLang="en-US" sz="1400" dirty="0">
                <a:latin typeface="Meiryo UI" panose="020B0604030504040204" pitchFamily="50" charset="-128"/>
                <a:ea typeface="Meiryo UI" panose="020B0604030504040204" pitchFamily="50" charset="-128"/>
              </a:rPr>
              <a:t>が採用している次世代のオープンな国際標準規格であるネットワーク</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です。</a:t>
            </a:r>
          </a:p>
          <a:p>
            <a:r>
              <a:rPr lang="en-US" altLang="ja-JP" sz="1400" dirty="0">
                <a:latin typeface="Meiryo UI" panose="020B0604030504040204" pitchFamily="50" charset="-128"/>
                <a:ea typeface="Meiryo UI" panose="020B0604030504040204" pitchFamily="50" charset="-128"/>
              </a:rPr>
              <a:t>FIWARE</a:t>
            </a:r>
            <a:r>
              <a:rPr lang="ja-JP" altLang="en-US" sz="1400" dirty="0">
                <a:latin typeface="Meiryo UI" panose="020B0604030504040204" pitchFamily="50" charset="-128"/>
                <a:ea typeface="Meiryo UI" panose="020B0604030504040204" pitchFamily="50" charset="-128"/>
              </a:rPr>
              <a:t>で扱うデータは、「コンテクスト」と呼ばれるモノが持つ属性を定義したデータであり、</a:t>
            </a:r>
            <a:r>
              <a:rPr lang="en-US" altLang="ja-JP" sz="1400" dirty="0">
                <a:latin typeface="Meiryo UI" panose="020B0604030504040204" pitchFamily="50" charset="-128"/>
                <a:ea typeface="Meiryo UI" panose="020B0604030504040204" pitchFamily="50" charset="-128"/>
              </a:rPr>
              <a:t>CADDE</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では</a:t>
            </a:r>
            <a:r>
              <a:rPr lang="en-US" altLang="ja-JP" sz="1400" dirty="0">
                <a:latin typeface="Meiryo UI" panose="020B0604030504040204" pitchFamily="50" charset="-128"/>
                <a:ea typeface="Meiryo UI" panose="020B0604030504040204" pitchFamily="50" charset="-128"/>
              </a:rPr>
              <a:t>NGSI v2</a:t>
            </a:r>
            <a:r>
              <a:rPr lang="ja-JP" altLang="en-US" sz="1400" dirty="0">
                <a:latin typeface="Meiryo UI" panose="020B0604030504040204" pitchFamily="50" charset="-128"/>
                <a:ea typeface="Meiryo UI" panose="020B0604030504040204" pitchFamily="50" charset="-128"/>
              </a:rPr>
              <a:t>に準拠した</a:t>
            </a: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に対応しています。</a:t>
            </a:r>
            <a:endParaRPr lang="en-US" altLang="ja-JP" sz="1400" dirty="0">
              <a:latin typeface="Meiryo UI" panose="020B0604030504040204" pitchFamily="50" charset="-128"/>
              <a:ea typeface="Meiryo UI" panose="020B0604030504040204" pitchFamily="50" charset="-128"/>
            </a:endParaRPr>
          </a:p>
        </p:txBody>
      </p:sp>
      <p:grpSp>
        <p:nvGrpSpPr>
          <p:cNvPr id="71" name="グループ化 70"/>
          <p:cNvGrpSpPr/>
          <p:nvPr/>
        </p:nvGrpSpPr>
        <p:grpSpPr>
          <a:xfrm>
            <a:off x="649813" y="2239994"/>
            <a:ext cx="5673053" cy="1184578"/>
            <a:chOff x="708350" y="2519918"/>
            <a:chExt cx="4604203" cy="1074577"/>
          </a:xfrm>
        </p:grpSpPr>
        <p:sp>
          <p:nvSpPr>
            <p:cNvPr id="4" name="正方形/長方形 3"/>
            <p:cNvSpPr/>
            <p:nvPr/>
          </p:nvSpPr>
          <p:spPr>
            <a:xfrm>
              <a:off x="708350" y="2688500"/>
              <a:ext cx="1249349" cy="90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id</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p:txBody>
        </p:sp>
        <p:sp>
          <p:nvSpPr>
            <p:cNvPr id="19" name="正方形/長方形 18"/>
            <p:cNvSpPr/>
            <p:nvPr/>
          </p:nvSpPr>
          <p:spPr>
            <a:xfrm>
              <a:off x="805981" y="2519918"/>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Entity</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2384493" y="2679658"/>
              <a:ext cx="1244292" cy="90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name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value</a:t>
              </a:r>
            </a:p>
          </p:txBody>
        </p:sp>
        <p:sp>
          <p:nvSpPr>
            <p:cNvPr id="21" name="正方形/長方形 20"/>
            <p:cNvSpPr/>
            <p:nvPr/>
          </p:nvSpPr>
          <p:spPr>
            <a:xfrm>
              <a:off x="2474687" y="2527497"/>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Attributes</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4068261" y="2673901"/>
              <a:ext cx="1244292" cy="9202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name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type</a:t>
              </a:r>
            </a:p>
            <a:p>
              <a:r>
                <a:rPr lang="ja-JP" altLang="en-US" sz="10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value</a:t>
              </a:r>
            </a:p>
          </p:txBody>
        </p:sp>
        <p:sp>
          <p:nvSpPr>
            <p:cNvPr id="23" name="正方形/長方形 22"/>
            <p:cNvSpPr/>
            <p:nvPr/>
          </p:nvSpPr>
          <p:spPr>
            <a:xfrm>
              <a:off x="4151551" y="2527497"/>
              <a:ext cx="1065813" cy="3142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50" charset="-128"/>
                  <a:ea typeface="Meiryo UI" panose="020B0604030504040204" pitchFamily="50" charset="-128"/>
                </a:rPr>
                <a:t>Metadata</a:t>
              </a:r>
              <a:endParaRPr lang="ja-JP" altLang="en-US" sz="1100" dirty="0">
                <a:solidFill>
                  <a:schemeClr val="tx1"/>
                </a:solidFill>
                <a:latin typeface="Meiryo UI" panose="020B0604030504040204" pitchFamily="50" charset="-128"/>
                <a:ea typeface="Meiryo UI" panose="020B0604030504040204" pitchFamily="50" charset="-128"/>
              </a:endParaRPr>
            </a:p>
          </p:txBody>
        </p:sp>
        <p:sp>
          <p:nvSpPr>
            <p:cNvPr id="5" name="フローチャート: 判断 4"/>
            <p:cNvSpPr/>
            <p:nvPr/>
          </p:nvSpPr>
          <p:spPr>
            <a:xfrm>
              <a:off x="1967770" y="3068686"/>
              <a:ext cx="186025" cy="124636"/>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cxnSp>
          <p:nvCxnSpPr>
            <p:cNvPr id="8" name="直線コネクタ 7"/>
            <p:cNvCxnSpPr>
              <a:stCxn id="5" idx="3"/>
              <a:endCxn id="20" idx="1"/>
            </p:cNvCxnSpPr>
            <p:nvPr/>
          </p:nvCxnSpPr>
          <p:spPr>
            <a:xfrm>
              <a:off x="2153794" y="3131004"/>
              <a:ext cx="230699" cy="1653"/>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フローチャート: 判断 25"/>
            <p:cNvSpPr/>
            <p:nvPr/>
          </p:nvSpPr>
          <p:spPr>
            <a:xfrm>
              <a:off x="3635443" y="3068686"/>
              <a:ext cx="186025" cy="124636"/>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latin typeface="Meiryo UI" panose="020B0604030504040204" pitchFamily="50" charset="-128"/>
                <a:ea typeface="Meiryo UI" panose="020B0604030504040204" pitchFamily="50" charset="-128"/>
              </a:endParaRPr>
            </a:p>
          </p:txBody>
        </p:sp>
        <p:cxnSp>
          <p:nvCxnSpPr>
            <p:cNvPr id="27" name="直線コネクタ 26"/>
            <p:cNvCxnSpPr>
              <a:stCxn id="26" idx="3"/>
              <a:endCxn id="22" idx="1"/>
            </p:cNvCxnSpPr>
            <p:nvPr/>
          </p:nvCxnSpPr>
          <p:spPr>
            <a:xfrm>
              <a:off x="3821467" y="3131004"/>
              <a:ext cx="246794" cy="3018"/>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914239" y="3144381"/>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1</a:t>
              </a:r>
              <a:endParaRPr lang="ja-JP" altLang="en-US" sz="8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2181115" y="3137179"/>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n</a:t>
              </a:r>
              <a:endParaRPr lang="ja-JP" altLang="en-US" sz="8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3586045" y="3133748"/>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1</a:t>
              </a:r>
              <a:endParaRPr lang="ja-JP" altLang="en-US" sz="8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3884820" y="3126546"/>
              <a:ext cx="201913" cy="195438"/>
            </a:xfrm>
            <a:prstGeom prst="rect">
              <a:avLst/>
            </a:prstGeom>
            <a:noFill/>
          </p:spPr>
          <p:txBody>
            <a:bodyPr wrap="none" rtlCol="0">
              <a:spAutoFit/>
            </a:bodyPr>
            <a:lstStyle/>
            <a:p>
              <a:r>
                <a:rPr lang="en-US" altLang="ja-JP" sz="800" dirty="0">
                  <a:latin typeface="Meiryo UI" panose="020B0604030504040204" pitchFamily="50" charset="-128"/>
                  <a:ea typeface="Meiryo UI" panose="020B0604030504040204" pitchFamily="50" charset="-128"/>
                </a:rPr>
                <a:t>n</a:t>
              </a:r>
              <a:endParaRPr lang="ja-JP" altLang="en-US" sz="800" dirty="0">
                <a:latin typeface="Meiryo UI" panose="020B0604030504040204" pitchFamily="50" charset="-128"/>
                <a:ea typeface="Meiryo UI" panose="020B0604030504040204" pitchFamily="50" charset="-128"/>
              </a:endParaRPr>
            </a:p>
          </p:txBody>
        </p:sp>
      </p:grpSp>
      <p:sp>
        <p:nvSpPr>
          <p:cNvPr id="54" name="正方形/長方形 53"/>
          <p:cNvSpPr/>
          <p:nvPr/>
        </p:nvSpPr>
        <p:spPr>
          <a:xfrm>
            <a:off x="7483624" y="3355221"/>
            <a:ext cx="4329058" cy="2904210"/>
          </a:xfrm>
          <a:prstGeom prst="rect">
            <a:avLst/>
          </a:prstGeom>
          <a:ln>
            <a:solidFill>
              <a:schemeClr val="tx1"/>
            </a:solidFill>
          </a:ln>
        </p:spPr>
        <p:txBody>
          <a:bodyPr wrap="square" lIns="132923" tIns="88615" rIns="44308" bIns="44308">
            <a:spAutoFit/>
          </a:bodyPr>
          <a:lstStyle/>
          <a:p>
            <a:r>
              <a:rPr lang="en-US" altLang="ja-JP" sz="1000" dirty="0">
                <a:latin typeface="Meiryo UI" panose="020B0604030504040204" pitchFamily="50" charset="-128"/>
                <a:ea typeface="Meiryo UI" panose="020B0604030504040204" pitchFamily="50" charset="-128"/>
              </a:rPr>
              <a:t>{</a:t>
            </a:r>
          </a:p>
          <a:p>
            <a:r>
              <a:rPr lang="en-US" altLang="ja-JP" sz="1000" dirty="0">
                <a:latin typeface="Meiryo UI" panose="020B0604030504040204" pitchFamily="50" charset="-128"/>
                <a:ea typeface="Meiryo UI" panose="020B0604030504040204" pitchFamily="50" charset="-128"/>
              </a:rPr>
              <a:t>    "id": "Madrid-AmbientObserved-28079004",</a:t>
            </a:r>
          </a:p>
          <a:p>
            <a:r>
              <a:rPr lang="en-US" altLang="ja-JP" sz="1000" dirty="0">
                <a:latin typeface="Meiryo UI" panose="020B0604030504040204" pitchFamily="50" charset="-128"/>
                <a:ea typeface="Meiryo UI" panose="020B0604030504040204" pitchFamily="50" charset="-128"/>
              </a:rPr>
              <a:t>    "type": "</a:t>
            </a:r>
            <a:r>
              <a:rPr lang="en-US" altLang="ja-JP" sz="1000" dirty="0" err="1">
                <a:latin typeface="Meiryo UI" panose="020B0604030504040204" pitchFamily="50" charset="-128"/>
                <a:ea typeface="Meiryo UI" panose="020B0604030504040204" pitchFamily="50" charset="-128"/>
              </a:rPr>
              <a:t>AirQualityObserved</a:t>
            </a:r>
            <a:r>
              <a:rPr lang="en-US" altLang="ja-JP" sz="1000" dirty="0">
                <a:latin typeface="Meiryo UI" panose="020B0604030504040204" pitchFamily="50" charset="-128"/>
                <a:ea typeface="Meiryo UI" panose="020B0604030504040204" pitchFamily="50" charset="-128"/>
              </a:rPr>
              <a:t>",</a:t>
            </a:r>
          </a:p>
          <a:p>
            <a:r>
              <a:rPr lang="en-US" altLang="ja-JP" sz="1000" dirty="0">
                <a:latin typeface="Meiryo UI" panose="020B0604030504040204" pitchFamily="50" charset="-128"/>
                <a:ea typeface="Meiryo UI" panose="020B0604030504040204" pitchFamily="50" charset="-128"/>
              </a:rPr>
              <a:t>    "</a:t>
            </a:r>
            <a:r>
              <a:rPr lang="en-US" altLang="ja-JP" sz="1000" dirty="0" err="1">
                <a:latin typeface="Meiryo UI" panose="020B0604030504040204" pitchFamily="50" charset="-128"/>
                <a:ea typeface="Meiryo UI" panose="020B0604030504040204" pitchFamily="50" charset="-128"/>
              </a:rPr>
              <a:t>airQualityLevel</a:t>
            </a:r>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"value": "moderate", </a:t>
            </a:r>
          </a:p>
          <a:p>
            <a:r>
              <a:rPr lang="en-US" altLang="ja-JP" sz="1000" dirty="0">
                <a:latin typeface="Meiryo UI" panose="020B0604030504040204" pitchFamily="50" charset="-128"/>
                <a:ea typeface="Meiryo UI" panose="020B0604030504040204" pitchFamily="50" charset="-128"/>
              </a:rPr>
              <a:t>        “type”: “Text” </a:t>
            </a:r>
          </a:p>
          <a:p>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    "CO": {</a:t>
            </a:r>
          </a:p>
          <a:p>
            <a:r>
              <a:rPr lang="en-US" altLang="ja-JP" sz="1000" dirty="0">
                <a:latin typeface="Meiryo UI" panose="020B0604030504040204" pitchFamily="50" charset="-128"/>
                <a:ea typeface="Meiryo UI" panose="020B0604030504040204" pitchFamily="50" charset="-128"/>
              </a:rPr>
              <a:t>        "value": 500, </a:t>
            </a:r>
          </a:p>
          <a:p>
            <a:r>
              <a:rPr lang="en-US" altLang="ja-JP" sz="1000" dirty="0">
                <a:latin typeface="Meiryo UI" panose="020B0604030504040204" pitchFamily="50" charset="-128"/>
                <a:ea typeface="Meiryo UI" panose="020B0604030504040204" pitchFamily="50" charset="-128"/>
              </a:rPr>
              <a:t>        “type”: “Number”, </a:t>
            </a:r>
          </a:p>
          <a:p>
            <a:r>
              <a:rPr lang="en-US" altLang="ja-JP" sz="1000" dirty="0">
                <a:latin typeface="Meiryo UI" panose="020B0604030504040204" pitchFamily="50" charset="-128"/>
                <a:ea typeface="Meiryo UI" panose="020B0604030504040204" pitchFamily="50" charset="-128"/>
              </a:rPr>
              <a:t>        "metadata": { </a:t>
            </a:r>
          </a:p>
          <a:p>
            <a:r>
              <a:rPr lang="en-US" altLang="ja-JP" sz="1000" dirty="0">
                <a:latin typeface="Meiryo UI" panose="020B0604030504040204" pitchFamily="50" charset="-128"/>
                <a:ea typeface="Meiryo UI" panose="020B0604030504040204" pitchFamily="50" charset="-128"/>
              </a:rPr>
              <a:t>            "</a:t>
            </a:r>
            <a:r>
              <a:rPr lang="en-US" altLang="ja-JP" sz="1000" dirty="0" err="1">
                <a:latin typeface="Meiryo UI" panose="020B0604030504040204" pitchFamily="50" charset="-128"/>
                <a:ea typeface="Meiryo UI" panose="020B0604030504040204" pitchFamily="50" charset="-128"/>
              </a:rPr>
              <a:t>unitCode</a:t>
            </a:r>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"value": "GP“,</a:t>
            </a:r>
          </a:p>
          <a:p>
            <a:r>
              <a:rPr lang="en-US" altLang="ja-JP" sz="1000" dirty="0">
                <a:latin typeface="Meiryo UI" panose="020B0604030504040204" pitchFamily="50" charset="-128"/>
                <a:ea typeface="Meiryo UI" panose="020B0604030504040204" pitchFamily="50" charset="-128"/>
              </a:rPr>
              <a:t>                “type” : “Text” </a:t>
            </a:r>
          </a:p>
          <a:p>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 </a:t>
            </a:r>
          </a:p>
          <a:p>
            <a:r>
              <a:rPr lang="en-US" altLang="ja-JP" sz="1000" dirty="0">
                <a:latin typeface="Meiryo UI" panose="020B0604030504040204" pitchFamily="50" charset="-128"/>
                <a:ea typeface="Meiryo UI" panose="020B0604030504040204" pitchFamily="50" charset="-128"/>
              </a:rPr>
              <a:t>    },</a:t>
            </a:r>
          </a:p>
          <a:p>
            <a:r>
              <a:rPr lang="en-US" altLang="ja-JP" sz="1000" dirty="0">
                <a:latin typeface="Meiryo UI" panose="020B0604030504040204" pitchFamily="50" charset="-128"/>
                <a:ea typeface="Meiryo UI" panose="020B0604030504040204" pitchFamily="50" charset="-128"/>
              </a:rPr>
              <a:t>}</a:t>
            </a:r>
          </a:p>
        </p:txBody>
      </p:sp>
      <p:sp>
        <p:nvSpPr>
          <p:cNvPr id="55" name="正方形/長方形 54"/>
          <p:cNvSpPr/>
          <p:nvPr/>
        </p:nvSpPr>
        <p:spPr>
          <a:xfrm>
            <a:off x="11273443" y="3657706"/>
            <a:ext cx="620522" cy="201525"/>
          </a:xfrm>
          <a:prstGeom prst="rect">
            <a:avLst/>
          </a:prstGeom>
        </p:spPr>
        <p:txBody>
          <a:bodyPr wrap="square">
            <a:spAutoFit/>
          </a:bodyPr>
          <a:lstStyle/>
          <a:p>
            <a:r>
              <a:rPr lang="en-US" altLang="ja-JP" sz="862" b="1" dirty="0">
                <a:solidFill>
                  <a:srgbClr val="C00000"/>
                </a:solidFill>
                <a:latin typeface="Meiryo UI" panose="020B0604030504040204" pitchFamily="50" charset="-128"/>
                <a:ea typeface="Meiryo UI" panose="020B0604030504040204" pitchFamily="50" charset="-128"/>
              </a:rPr>
              <a:t>Entity</a:t>
            </a:r>
            <a:endParaRPr lang="ja-JP" altLang="en-US" sz="862" b="1" dirty="0">
              <a:solidFill>
                <a:srgbClr val="C00000"/>
              </a:solidFill>
              <a:latin typeface="Meiryo UI" panose="020B0604030504040204" pitchFamily="50" charset="-128"/>
              <a:ea typeface="Meiryo UI" panose="020B0604030504040204" pitchFamily="50" charset="-128"/>
            </a:endParaRPr>
          </a:p>
        </p:txBody>
      </p:sp>
      <p:sp>
        <p:nvSpPr>
          <p:cNvPr id="56" name="正方形/長方形 55"/>
          <p:cNvSpPr/>
          <p:nvPr/>
        </p:nvSpPr>
        <p:spPr>
          <a:xfrm>
            <a:off x="10349994" y="4007453"/>
            <a:ext cx="1091679" cy="201525"/>
          </a:xfrm>
          <a:prstGeom prst="rect">
            <a:avLst/>
          </a:prstGeom>
        </p:spPr>
        <p:txBody>
          <a:bodyPr wrap="square">
            <a:spAutoFit/>
          </a:bodyPr>
          <a:lstStyle/>
          <a:p>
            <a:r>
              <a:rPr lang="en-US" altLang="ja-JP" sz="862" b="1" dirty="0">
                <a:solidFill>
                  <a:schemeClr val="accent6"/>
                </a:solidFill>
                <a:latin typeface="Meiryo UI" panose="020B0604030504040204" pitchFamily="50" charset="-128"/>
                <a:ea typeface="Meiryo UI" panose="020B0604030504040204" pitchFamily="50" charset="-128"/>
              </a:rPr>
              <a:t>Attributes</a:t>
            </a:r>
            <a:endParaRPr lang="ja-JP" altLang="en-US" sz="862" b="1" dirty="0">
              <a:solidFill>
                <a:schemeClr val="accent6"/>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9489679" y="5364659"/>
            <a:ext cx="920102" cy="201525"/>
          </a:xfrm>
          <a:prstGeom prst="rect">
            <a:avLst/>
          </a:prstGeom>
        </p:spPr>
        <p:txBody>
          <a:bodyPr wrap="square">
            <a:spAutoFit/>
          </a:bodyPr>
          <a:lstStyle/>
          <a:p>
            <a:r>
              <a:rPr lang="en-US" altLang="ja-JP" sz="862" b="1" dirty="0">
                <a:solidFill>
                  <a:schemeClr val="accent5"/>
                </a:solidFill>
                <a:latin typeface="Meiryo UI" panose="020B0604030504040204" pitchFamily="50" charset="-128"/>
                <a:ea typeface="Meiryo UI" panose="020B0604030504040204" pitchFamily="50" charset="-128"/>
              </a:rPr>
              <a:t>Metadata</a:t>
            </a:r>
            <a:endParaRPr lang="ja-JP" altLang="en-US" sz="862" b="1" dirty="0">
              <a:solidFill>
                <a:schemeClr val="accent5"/>
              </a:solidFill>
              <a:latin typeface="Meiryo UI" panose="020B0604030504040204" pitchFamily="50" charset="-128"/>
              <a:ea typeface="Meiryo UI" panose="020B0604030504040204" pitchFamily="50" charset="-128"/>
            </a:endParaRPr>
          </a:p>
        </p:txBody>
      </p:sp>
      <p:sp>
        <p:nvSpPr>
          <p:cNvPr id="7" name="右中かっこ 6"/>
          <p:cNvSpPr/>
          <p:nvPr/>
        </p:nvSpPr>
        <p:spPr>
          <a:xfrm>
            <a:off x="11059573" y="3583120"/>
            <a:ext cx="171897" cy="2426524"/>
          </a:xfrm>
          <a:prstGeom prst="rightBrace">
            <a:avLst>
              <a:gd name="adj1" fmla="val 21469"/>
              <a:gd name="adj2" fmla="val 798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62" name="右中かっこ 61"/>
          <p:cNvSpPr/>
          <p:nvPr/>
        </p:nvSpPr>
        <p:spPr>
          <a:xfrm>
            <a:off x="9390859" y="4979051"/>
            <a:ext cx="117599" cy="744002"/>
          </a:xfrm>
          <a:prstGeom prst="rightBrace">
            <a:avLst>
              <a:gd name="adj1" fmla="val 21469"/>
              <a:gd name="adj2" fmla="val 70677"/>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63" name="右中かっこ 62"/>
          <p:cNvSpPr/>
          <p:nvPr/>
        </p:nvSpPr>
        <p:spPr>
          <a:xfrm>
            <a:off x="10169757" y="4024879"/>
            <a:ext cx="84181" cy="516721"/>
          </a:xfrm>
          <a:prstGeom prst="rightBrace">
            <a:avLst>
              <a:gd name="adj1" fmla="val 21469"/>
              <a:gd name="adj2" fmla="val 7980"/>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cxnSp>
        <p:nvCxnSpPr>
          <p:cNvPr id="11" name="直線コネクタ 10"/>
          <p:cNvCxnSpPr/>
          <p:nvPr/>
        </p:nvCxnSpPr>
        <p:spPr>
          <a:xfrm flipV="1">
            <a:off x="8003171" y="5730740"/>
            <a:ext cx="1356368" cy="1"/>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890385" y="4965362"/>
            <a:ext cx="459763" cy="1"/>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7954761" y="4540337"/>
            <a:ext cx="2171270"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8899774" y="4018727"/>
            <a:ext cx="1257975"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7733559" y="6057269"/>
            <a:ext cx="3253354" cy="1"/>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7733559" y="3604407"/>
            <a:ext cx="3271017" cy="1"/>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2" name="右中かっこ 71"/>
          <p:cNvSpPr/>
          <p:nvPr/>
        </p:nvSpPr>
        <p:spPr>
          <a:xfrm>
            <a:off x="10150979" y="4560849"/>
            <a:ext cx="159593" cy="1328398"/>
          </a:xfrm>
          <a:prstGeom prst="rightBrace">
            <a:avLst>
              <a:gd name="adj1" fmla="val 21469"/>
              <a:gd name="adj2" fmla="val 19629"/>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215">
              <a:solidFill>
                <a:srgbClr val="C00000"/>
              </a:solidFill>
            </a:endParaRPr>
          </a:p>
        </p:txBody>
      </p:sp>
      <p:sp>
        <p:nvSpPr>
          <p:cNvPr id="73" name="正方形/長方形 72"/>
          <p:cNvSpPr/>
          <p:nvPr/>
        </p:nvSpPr>
        <p:spPr>
          <a:xfrm>
            <a:off x="10310574" y="4502366"/>
            <a:ext cx="1091679" cy="201525"/>
          </a:xfrm>
          <a:prstGeom prst="rect">
            <a:avLst/>
          </a:prstGeom>
        </p:spPr>
        <p:txBody>
          <a:bodyPr wrap="square">
            <a:spAutoFit/>
          </a:bodyPr>
          <a:lstStyle/>
          <a:p>
            <a:r>
              <a:rPr lang="en-US" altLang="ja-JP" sz="862" b="1" dirty="0">
                <a:solidFill>
                  <a:schemeClr val="accent6"/>
                </a:solidFill>
                <a:latin typeface="Meiryo UI" panose="020B0604030504040204" pitchFamily="50" charset="-128"/>
                <a:ea typeface="Meiryo UI" panose="020B0604030504040204" pitchFamily="50" charset="-128"/>
              </a:rPr>
              <a:t>Attributes</a:t>
            </a:r>
            <a:endParaRPr lang="ja-JP" altLang="en-US" sz="862" b="1" dirty="0">
              <a:solidFill>
                <a:schemeClr val="accent6"/>
              </a:solidFill>
              <a:latin typeface="Meiryo UI" panose="020B0604030504040204" pitchFamily="50" charset="-128"/>
              <a:ea typeface="Meiryo UI" panose="020B0604030504040204" pitchFamily="50" charset="-128"/>
            </a:endParaRPr>
          </a:p>
        </p:txBody>
      </p:sp>
      <p:cxnSp>
        <p:nvCxnSpPr>
          <p:cNvPr id="74" name="直線コネクタ 73"/>
          <p:cNvCxnSpPr/>
          <p:nvPr/>
        </p:nvCxnSpPr>
        <p:spPr>
          <a:xfrm flipV="1">
            <a:off x="7954760" y="5889247"/>
            <a:ext cx="2171270" cy="1"/>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FE6059D-8640-42FE-8356-64E36F691F1A}"/>
              </a:ext>
            </a:extLst>
          </p:cNvPr>
          <p:cNvSpPr txBox="1"/>
          <p:nvPr/>
        </p:nvSpPr>
        <p:spPr>
          <a:xfrm>
            <a:off x="7366595" y="3037742"/>
            <a:ext cx="3795890"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a:t>
            </a:r>
            <a:r>
              <a:rPr lang="en-US" altLang="ja-JP" sz="1400" b="1" dirty="0">
                <a:latin typeface="Meiryo UI" panose="020B0604030504040204" pitchFamily="50" charset="-128"/>
                <a:ea typeface="Meiryo UI" panose="020B0604030504040204" pitchFamily="50" charset="-128"/>
              </a:rPr>
              <a:t>NGSI v2</a:t>
            </a:r>
            <a:r>
              <a:rPr lang="ja-JP" altLang="en-US" sz="1400" b="1" dirty="0">
                <a:latin typeface="Meiryo UI" panose="020B0604030504040204" pitchFamily="50" charset="-128"/>
                <a:ea typeface="Meiryo UI" panose="020B0604030504040204" pitchFamily="50" charset="-128"/>
              </a:rPr>
              <a:t>データの記載例</a:t>
            </a:r>
            <a:endParaRPr lang="en-US" altLang="ja-JP" sz="1400" b="1" dirty="0">
              <a:solidFill>
                <a:prstClr val="black"/>
              </a:solidFill>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7FE6059D-8640-42FE-8356-64E36F691F1A}"/>
              </a:ext>
            </a:extLst>
          </p:cNvPr>
          <p:cNvSpPr txBox="1"/>
          <p:nvPr/>
        </p:nvSpPr>
        <p:spPr>
          <a:xfrm>
            <a:off x="434891" y="3446012"/>
            <a:ext cx="7475413" cy="332398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Entity</a:t>
            </a:r>
          </a:p>
          <a:p>
            <a:r>
              <a:rPr lang="ja-JP" altLang="en-US" sz="1400" dirty="0">
                <a:latin typeface="Meiryo UI" panose="020B0604030504040204" pitchFamily="50" charset="-128"/>
                <a:ea typeface="Meiryo UI" panose="020B0604030504040204" pitchFamily="50" charset="-128"/>
              </a:rPr>
              <a:t>　・一つのデータはエンティティ（</a:t>
            </a:r>
            <a:r>
              <a:rPr lang="en-US" altLang="ja-JP" sz="1400" dirty="0">
                <a:latin typeface="Meiryo UI" panose="020B0604030504040204" pitchFamily="50" charset="-128"/>
                <a:ea typeface="Meiryo UI" panose="020B0604030504040204" pitchFamily="50" charset="-128"/>
              </a:rPr>
              <a:t>Entity</a:t>
            </a:r>
            <a:r>
              <a:rPr lang="ja-JP" altLang="en-US" sz="1400" dirty="0">
                <a:latin typeface="Meiryo UI" panose="020B0604030504040204" pitchFamily="50" charset="-128"/>
                <a:ea typeface="Meiryo UI" panose="020B0604030504040204" pitchFamily="50" charset="-128"/>
              </a:rPr>
              <a:t>）で定義されます。</a:t>
            </a:r>
          </a:p>
          <a:p>
            <a:r>
              <a:rPr lang="ja-JP" altLang="en-US" sz="1400" dirty="0">
                <a:latin typeface="Meiryo UI" panose="020B0604030504040204" pitchFamily="50" charset="-128"/>
                <a:ea typeface="Meiryo UI" panose="020B0604030504040204" pitchFamily="50" charset="-128"/>
              </a:rPr>
              <a:t>　・一つのエンティティはエンティティ</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）とエンティティタイプ（</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・エンティティタイプはそのデータの種別を示します。</a:t>
            </a:r>
          </a:p>
          <a:p>
            <a:r>
              <a:rPr lang="ja-JP" altLang="en-US" sz="1400" dirty="0">
                <a:latin typeface="Meiryo UI" panose="020B0604030504040204" pitchFamily="50" charset="-128"/>
                <a:ea typeface="Meiryo UI" panose="020B0604030504040204" pitchFamily="50" charset="-128"/>
              </a:rPr>
              <a:t>　・エンティティには０個以上の 属性（</a:t>
            </a:r>
            <a:r>
              <a:rPr lang="en-US" altLang="ja-JP" sz="1400" dirty="0">
                <a:latin typeface="Meiryo UI" panose="020B0604030504040204" pitchFamily="50" charset="-128"/>
                <a:ea typeface="Meiryo UI" panose="020B0604030504040204" pitchFamily="50" charset="-128"/>
              </a:rPr>
              <a:t>Attributes</a:t>
            </a:r>
            <a:r>
              <a:rPr lang="ja-JP" altLang="en-US" sz="1400" dirty="0">
                <a:latin typeface="Meiryo UI" panose="020B0604030504040204" pitchFamily="50" charset="-128"/>
                <a:ea typeface="Meiryo UI" panose="020B0604030504040204" pitchFamily="50" charset="-128"/>
              </a:rPr>
              <a:t>）が存在します。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Attribute</a:t>
            </a:r>
          </a:p>
          <a:p>
            <a:r>
              <a:rPr lang="ja-JP" altLang="en-US" sz="1400" dirty="0">
                <a:latin typeface="Meiryo UI" panose="020B0604030504040204" pitchFamily="50" charset="-128"/>
                <a:ea typeface="Meiryo UI" panose="020B0604030504040204" pitchFamily="50" charset="-128"/>
              </a:rPr>
              <a:t>　・属性は、属性名（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）、値（</a:t>
            </a:r>
            <a:r>
              <a:rPr lang="en-US" altLang="ja-JP" sz="1400" dirty="0">
                <a:latin typeface="Meiryo UI" panose="020B0604030504040204" pitchFamily="50" charset="-128"/>
                <a:ea typeface="Meiryo UI" panose="020B0604030504040204" pitchFamily="50" charset="-128"/>
              </a:rPr>
              <a:t>value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・属性名（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）は、値がエンティティのどのような項目であるかを表現します。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例：</a:t>
            </a:r>
            <a:r>
              <a:rPr lang="en-US" altLang="ja-JP" sz="1400" dirty="0">
                <a:latin typeface="Meiryo UI" panose="020B0604030504040204" pitchFamily="50" charset="-128"/>
                <a:ea typeface="Meiryo UI" panose="020B0604030504040204" pitchFamily="50" charset="-128"/>
              </a:rPr>
              <a:t>temperature</a:t>
            </a:r>
          </a:p>
          <a:p>
            <a:r>
              <a:rPr lang="ja-JP" altLang="en-US" sz="1400" dirty="0">
                <a:latin typeface="Meiryo UI" panose="020B0604030504040204" pitchFamily="50" charset="-128"/>
                <a:ea typeface="Meiryo UI" panose="020B0604030504040204" pitchFamily="50" charset="-128"/>
              </a:rPr>
              <a:t>　・データ型（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）はその値のデータ型を示します。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・属性は０個以上のメタデータ（</a:t>
            </a:r>
            <a:r>
              <a:rPr lang="en-US" altLang="ja-JP" sz="1400" dirty="0">
                <a:latin typeface="Meiryo UI" panose="020B0604030504040204" pitchFamily="50" charset="-128"/>
                <a:ea typeface="Meiryo UI" panose="020B0604030504040204" pitchFamily="50" charset="-128"/>
              </a:rPr>
              <a:t>Metadata</a:t>
            </a:r>
            <a:r>
              <a:rPr lang="ja-JP" altLang="en-US" sz="1400" dirty="0">
                <a:latin typeface="Meiryo UI" panose="020B0604030504040204" pitchFamily="50" charset="-128"/>
                <a:ea typeface="Meiryo UI" panose="020B0604030504040204" pitchFamily="50" charset="-128"/>
              </a:rPr>
              <a:t>）を持ち、属性値に関する項目を定義します。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Metadata</a:t>
            </a:r>
          </a:p>
          <a:p>
            <a:r>
              <a:rPr lang="ja-JP" altLang="en-US" sz="1400" dirty="0">
                <a:latin typeface="Meiryo UI" panose="020B0604030504040204" pitchFamily="50" charset="-128"/>
                <a:ea typeface="Meiryo UI" panose="020B0604030504040204" pitchFamily="50" charset="-128"/>
              </a:rPr>
              <a:t>　・メタデータは、名前（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）、値（</a:t>
            </a:r>
            <a:r>
              <a:rPr lang="en-US" altLang="ja-JP" sz="1400" dirty="0">
                <a:latin typeface="Meiryo UI" panose="020B0604030504040204" pitchFamily="50" charset="-128"/>
                <a:ea typeface="Meiryo UI" panose="020B0604030504040204" pitchFamily="50" charset="-128"/>
              </a:rPr>
              <a:t>value</a:t>
            </a:r>
            <a:r>
              <a:rPr lang="ja-JP" altLang="en-US" sz="1400" dirty="0">
                <a:latin typeface="Meiryo UI" panose="020B0604030504040204" pitchFamily="50" charset="-128"/>
                <a:ea typeface="Meiryo UI" panose="020B0604030504040204" pitchFamily="50" charset="-128"/>
              </a:rPr>
              <a:t>）を持ちます。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・メタデータ名（</a:t>
            </a:r>
            <a:r>
              <a:rPr lang="en-US" altLang="ja-JP" sz="1400" dirty="0">
                <a:latin typeface="Meiryo UI" panose="020B0604030504040204" pitchFamily="50" charset="-128"/>
                <a:ea typeface="Meiryo UI" panose="020B0604030504040204" pitchFamily="50" charset="-128"/>
              </a:rPr>
              <a:t>name</a:t>
            </a:r>
            <a:r>
              <a:rPr lang="ja-JP" altLang="en-US" sz="1400" dirty="0">
                <a:latin typeface="Meiryo UI" panose="020B0604030504040204" pitchFamily="50" charset="-128"/>
                <a:ea typeface="Meiryo UI" panose="020B0604030504040204" pitchFamily="50" charset="-128"/>
              </a:rPr>
              <a:t>）は、値がその属性のどのような項目であるかを表現します。　例：</a:t>
            </a:r>
            <a:r>
              <a:rPr lang="en-US" altLang="ja-JP" sz="1400" dirty="0" err="1">
                <a:latin typeface="Meiryo UI" panose="020B0604030504040204" pitchFamily="50" charset="-128"/>
                <a:ea typeface="Meiryo UI" panose="020B0604030504040204" pitchFamily="50" charset="-128"/>
              </a:rPr>
              <a:t>unitCode</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・データ型（</a:t>
            </a:r>
            <a:r>
              <a:rPr lang="en-US" altLang="ja-JP" sz="1400" dirty="0">
                <a:latin typeface="Meiryo UI" panose="020B0604030504040204" pitchFamily="50" charset="-128"/>
                <a:ea typeface="Meiryo UI" panose="020B0604030504040204" pitchFamily="50" charset="-128"/>
              </a:rPr>
              <a:t>type</a:t>
            </a:r>
            <a:r>
              <a:rPr lang="ja-JP" altLang="en-US" sz="1400" dirty="0">
                <a:latin typeface="Meiryo UI" panose="020B0604030504040204" pitchFamily="50" charset="-128"/>
                <a:ea typeface="Meiryo UI" panose="020B0604030504040204" pitchFamily="50" charset="-128"/>
              </a:rPr>
              <a:t>）はその値のデータ型を示します。</a:t>
            </a:r>
            <a:endParaRPr lang="en-US" altLang="ja-JP" sz="1400" dirty="0">
              <a:latin typeface="Meiryo UI" panose="020B0604030504040204" pitchFamily="50" charset="-128"/>
              <a:ea typeface="Meiryo UI" panose="020B0604030504040204" pitchFamily="50" charset="-128"/>
            </a:endParaRPr>
          </a:p>
        </p:txBody>
      </p:sp>
      <p:sp>
        <p:nvSpPr>
          <p:cNvPr id="78" name="四角形: 角を丸くする 18">
            <a:extLst>
              <a:ext uri="{FF2B5EF4-FFF2-40B4-BE49-F238E27FC236}">
                <a16:creationId xmlns:a16="http://schemas.microsoft.com/office/drawing/2014/main" id="{B7EDDBFB-E433-4221-8881-C3EAC697E647}"/>
              </a:ext>
            </a:extLst>
          </p:cNvPr>
          <p:cNvSpPr/>
          <p:nvPr/>
        </p:nvSpPr>
        <p:spPr>
          <a:xfrm>
            <a:off x="235196" y="1421412"/>
            <a:ext cx="11032906" cy="281169"/>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v2</a:t>
            </a:r>
            <a:r>
              <a:rPr lang="ja-JP" altLang="en-US" sz="1600" b="1" dirty="0">
                <a:solidFill>
                  <a:prstClr val="black"/>
                </a:solidFill>
                <a:latin typeface="Meiryo UI" panose="020B0604030504040204" pitchFamily="50" charset="-128"/>
                <a:ea typeface="Meiryo UI" panose="020B0604030504040204" pitchFamily="50" charset="-128"/>
              </a:rPr>
              <a:t> コンテクストデータの定義</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7FE6059D-8640-42FE-8356-64E36F691F1A}"/>
              </a:ext>
            </a:extLst>
          </p:cNvPr>
          <p:cNvSpPr txBox="1"/>
          <p:nvPr/>
        </p:nvSpPr>
        <p:spPr>
          <a:xfrm>
            <a:off x="368390" y="1649008"/>
            <a:ext cx="11664849"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 v2</a:t>
            </a:r>
            <a:r>
              <a:rPr lang="ja-JP" altLang="en-US" sz="1400" dirty="0">
                <a:latin typeface="Meiryo UI" panose="020B0604030504040204" pitchFamily="50" charset="-128"/>
                <a:ea typeface="Meiryo UI" panose="020B0604030504040204" pitchFamily="50" charset="-128"/>
              </a:rPr>
              <a:t>で扱うコンテクストデータは、以下のようなデータモデルで表現されます。データはエンティティ（</a:t>
            </a:r>
            <a:r>
              <a:rPr lang="en-US" altLang="ja-JP" sz="1400" dirty="0">
                <a:latin typeface="Meiryo UI" panose="020B0604030504040204" pitchFamily="50" charset="-128"/>
                <a:ea typeface="Meiryo UI" panose="020B0604030504040204" pitchFamily="50" charset="-128"/>
              </a:rPr>
              <a:t>Entity</a:t>
            </a:r>
            <a:r>
              <a:rPr lang="ja-JP" altLang="en-US" sz="1400" dirty="0">
                <a:latin typeface="Meiryo UI" panose="020B0604030504040204" pitchFamily="50" charset="-128"/>
                <a:ea typeface="Meiryo UI" panose="020B0604030504040204" pitchFamily="50" charset="-128"/>
              </a:rPr>
              <a:t>）、属性（</a:t>
            </a:r>
            <a:r>
              <a:rPr lang="en-US" altLang="ja-JP" sz="1400" dirty="0">
                <a:latin typeface="Meiryo UI" panose="020B0604030504040204" pitchFamily="50" charset="-128"/>
                <a:ea typeface="Meiryo UI" panose="020B0604030504040204" pitchFamily="50" charset="-128"/>
              </a:rPr>
              <a:t>Attributes</a:t>
            </a:r>
            <a:r>
              <a:rPr lang="ja-JP" altLang="en-US" sz="1400" dirty="0">
                <a:latin typeface="Meiryo UI" panose="020B0604030504040204" pitchFamily="50" charset="-128"/>
                <a:ea typeface="Meiryo UI" panose="020B0604030504040204" pitchFamily="50" charset="-128"/>
              </a:rPr>
              <a:t>）、メタデータ（</a:t>
            </a:r>
            <a:r>
              <a:rPr lang="en-US" altLang="ja-JP" sz="1400" dirty="0">
                <a:latin typeface="Meiryo UI" panose="020B0604030504040204" pitchFamily="50" charset="-128"/>
                <a:ea typeface="Meiryo UI" panose="020B0604030504040204" pitchFamily="50" charset="-128"/>
              </a:rPr>
              <a:t>Metadata</a:t>
            </a:r>
            <a:r>
              <a:rPr lang="ja-JP" altLang="en-US" sz="1400" dirty="0">
                <a:latin typeface="Meiryo UI" panose="020B0604030504040204" pitchFamily="50" charset="-128"/>
                <a:ea typeface="Meiryo UI" panose="020B0604030504040204" pitchFamily="50" charset="-128"/>
              </a:rPr>
              <a:t>）という要素で構成されます。コンテキストデータは、エンティティ</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とエンティティタイプで一意なデータとなります。</a:t>
            </a:r>
            <a:endParaRPr lang="en-US" altLang="ja-JP" sz="14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35763ED1-0442-43A9-BE9F-B432E184CC75}"/>
              </a:ext>
            </a:extLst>
          </p:cNvPr>
          <p:cNvSpPr txBox="1"/>
          <p:nvPr/>
        </p:nvSpPr>
        <p:spPr>
          <a:xfrm>
            <a:off x="7731482" y="6250302"/>
            <a:ext cx="4658604" cy="430887"/>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（参考：</a:t>
            </a:r>
            <a:r>
              <a:rPr lang="en-US" altLang="ja-JP" sz="1100" dirty="0">
                <a:latin typeface="Meiryo UI" panose="020B0604030504040204" pitchFamily="50" charset="-128"/>
                <a:ea typeface="Meiryo UI" panose="020B0604030504040204" pitchFamily="50" charset="-128"/>
              </a:rPr>
              <a:t>fiware-ngsiv2-2.0-2018_09_15</a:t>
            </a:r>
            <a:br>
              <a:rPr lang="en-US" altLang="ja-JP" sz="1100" dirty="0">
                <a:latin typeface="Meiryo UI" panose="020B0604030504040204" pitchFamily="50" charset="-128"/>
                <a:ea typeface="Meiryo UI" panose="020B0604030504040204" pitchFamily="50" charset="-128"/>
              </a:rPr>
            </a:br>
            <a:r>
              <a:rPr lang="en-US" altLang="ja-JP" sz="1100" dirty="0">
                <a:latin typeface="Meiryo UI" panose="020B0604030504040204" pitchFamily="50" charset="-128"/>
                <a:ea typeface="Meiryo UI" panose="020B0604030504040204" pitchFamily="50" charset="-128"/>
              </a:rPr>
              <a:t>       https://fiware.github.io/specifications/ngsiv2/stable/</a:t>
            </a:r>
            <a:r>
              <a:rPr lang="ja-JP" altLang="en-US" sz="1100" dirty="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D70EFD40-1ED9-4F9C-A5AA-8F4D00E80EB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とは、コンテクストデータの定義、データの整備方法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タイトル 4">
            <a:extLst>
              <a:ext uri="{FF2B5EF4-FFF2-40B4-BE49-F238E27FC236}">
                <a16:creationId xmlns:a16="http://schemas.microsoft.com/office/drawing/2014/main" id="{04D5DBE8-9C1F-437C-901C-CB8A8DEA89BE}"/>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49" name="正方形/長方形 48">
            <a:extLst>
              <a:ext uri="{FF2B5EF4-FFF2-40B4-BE49-F238E27FC236}">
                <a16:creationId xmlns:a16="http://schemas.microsoft.com/office/drawing/2014/main" id="{F599009D-8E44-4AB9-AFD1-098A901196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53812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7">
            <a:extLst>
              <a:ext uri="{FF2B5EF4-FFF2-40B4-BE49-F238E27FC236}">
                <a16:creationId xmlns:a16="http://schemas.microsoft.com/office/drawing/2014/main" id="{F504BBB1-2402-4FDC-AC6F-AB4B8F5A35DA}"/>
              </a:ext>
            </a:extLst>
          </p:cNvPr>
          <p:cNvSpPr/>
          <p:nvPr/>
        </p:nvSpPr>
        <p:spPr>
          <a:xfrm>
            <a:off x="192936" y="697258"/>
            <a:ext cx="11726832" cy="6008341"/>
          </a:xfrm>
          <a:prstGeom prst="roundRect">
            <a:avLst>
              <a:gd name="adj" fmla="val 1998"/>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endParaRPr lang="en-US" altLang="ja-JP" sz="1723" b="1" dirty="0">
              <a:solidFill>
                <a:prstClr val="black"/>
              </a:solidFill>
              <a:latin typeface="Meiryo UI"/>
              <a:ea typeface="Meiryo UI"/>
            </a:endParaRPr>
          </a:p>
        </p:txBody>
      </p:sp>
      <p:graphicFrame>
        <p:nvGraphicFramePr>
          <p:cNvPr id="15" name="表 14">
            <a:extLst>
              <a:ext uri="{FF2B5EF4-FFF2-40B4-BE49-F238E27FC236}">
                <a16:creationId xmlns:a16="http://schemas.microsoft.com/office/drawing/2014/main" id="{2F9D1B72-D372-46CD-80A2-41089F2E3602}"/>
              </a:ext>
            </a:extLst>
          </p:cNvPr>
          <p:cNvGraphicFramePr>
            <a:graphicFrameLocks noGrp="1"/>
          </p:cNvGraphicFramePr>
          <p:nvPr>
            <p:extLst>
              <p:ext uri="{D42A27DB-BD31-4B8C-83A1-F6EECF244321}">
                <p14:modId xmlns:p14="http://schemas.microsoft.com/office/powerpoint/2010/main" val="4272314269"/>
              </p:ext>
            </p:extLst>
          </p:nvPr>
        </p:nvGraphicFramePr>
        <p:xfrm>
          <a:off x="456787" y="2043731"/>
          <a:ext cx="11224797" cy="3288234"/>
        </p:xfrm>
        <a:graphic>
          <a:graphicData uri="http://schemas.openxmlformats.org/drawingml/2006/table">
            <a:tbl>
              <a:tblPr>
                <a:tableStyleId>{BC89EF96-8CEA-46FF-86C4-4CE0E7609802}</a:tableStyleId>
              </a:tblPr>
              <a:tblGrid>
                <a:gridCol w="1192503">
                  <a:extLst>
                    <a:ext uri="{9D8B030D-6E8A-4147-A177-3AD203B41FA5}">
                      <a16:colId xmlns:a16="http://schemas.microsoft.com/office/drawing/2014/main" val="1580386725"/>
                    </a:ext>
                  </a:extLst>
                </a:gridCol>
                <a:gridCol w="1452545">
                  <a:extLst>
                    <a:ext uri="{9D8B030D-6E8A-4147-A177-3AD203B41FA5}">
                      <a16:colId xmlns:a16="http://schemas.microsoft.com/office/drawing/2014/main" val="3043131246"/>
                    </a:ext>
                  </a:extLst>
                </a:gridCol>
                <a:gridCol w="3729847">
                  <a:extLst>
                    <a:ext uri="{9D8B030D-6E8A-4147-A177-3AD203B41FA5}">
                      <a16:colId xmlns:a16="http://schemas.microsoft.com/office/drawing/2014/main" val="2615904026"/>
                    </a:ext>
                  </a:extLst>
                </a:gridCol>
                <a:gridCol w="920459">
                  <a:extLst>
                    <a:ext uri="{9D8B030D-6E8A-4147-A177-3AD203B41FA5}">
                      <a16:colId xmlns:a16="http://schemas.microsoft.com/office/drawing/2014/main" val="17324010"/>
                    </a:ext>
                  </a:extLst>
                </a:gridCol>
                <a:gridCol w="796439">
                  <a:extLst>
                    <a:ext uri="{9D8B030D-6E8A-4147-A177-3AD203B41FA5}">
                      <a16:colId xmlns:a16="http://schemas.microsoft.com/office/drawing/2014/main" val="2496523336"/>
                    </a:ext>
                  </a:extLst>
                </a:gridCol>
                <a:gridCol w="3133004">
                  <a:extLst>
                    <a:ext uri="{9D8B030D-6E8A-4147-A177-3AD203B41FA5}">
                      <a16:colId xmlns:a16="http://schemas.microsoft.com/office/drawing/2014/main" val="479054082"/>
                    </a:ext>
                  </a:extLst>
                </a:gridCol>
              </a:tblGrid>
              <a:tr h="169876">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データ項目</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データ型</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説明</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メタデータ</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pPr algn="ctr" fontAlgn="ctr"/>
                      <a:endParaRPr 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79966" marR="10579" marT="10579" marB="0" anchor="ctr">
                    <a:solidFill>
                      <a:schemeClr val="accent5">
                        <a:lumMod val="40000"/>
                        <a:lumOff val="60000"/>
                      </a:schemeClr>
                    </a:solidFill>
                  </a:tcPr>
                </a:tc>
                <a:tc hMerge="1">
                  <a:txBody>
                    <a:bodyPr/>
                    <a:lstStyle/>
                    <a:p>
                      <a:pPr algn="ctr" fontAlgn="ctr"/>
                      <a:endParaRPr lang="en-US" sz="900" b="1" i="0" u="none" strike="noStrike" dirty="0">
                        <a:solidFill>
                          <a:schemeClr val="tx1"/>
                        </a:solidFill>
                        <a:effectLst/>
                        <a:latin typeface="Meiryo UI" panose="020B0604030504040204" pitchFamily="50" charset="-128"/>
                        <a:ea typeface="Meiryo UI" panose="020B0604030504040204" pitchFamily="50" charset="-128"/>
                      </a:endParaRPr>
                    </a:p>
                  </a:txBody>
                  <a:tcPr marL="79966" marR="10579" marT="10579" marB="0" anchor="ctr">
                    <a:solidFill>
                      <a:schemeClr val="accent5">
                        <a:lumMod val="40000"/>
                        <a:lumOff val="60000"/>
                      </a:schemeClr>
                    </a:solidFill>
                  </a:tcPr>
                </a:tc>
                <a:extLst>
                  <a:ext uri="{0D108BD9-81ED-4DB2-BD59-A6C34878D82A}">
                    <a16:rowId xmlns:a16="http://schemas.microsoft.com/office/drawing/2014/main" val="1170189735"/>
                  </a:ext>
                </a:extLst>
              </a:tr>
              <a:tr h="178735">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名前</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データ型</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説明</a:t>
                      </a:r>
                    </a:p>
                  </a:txBody>
                  <a:tcPr marL="98420" marR="5436" marT="5436"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20646756"/>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データのエンティティ</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に該当する。</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178735">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type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データ種別。必須。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データのエンティティタイプに該当する。</a:t>
                      </a: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78735">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dataProvider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データの提供者の情報を示す</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85146">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dateModified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Datetime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エンティティデータの最終更新日時</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2105433"/>
                  </a:ext>
                </a:extLst>
              </a:tr>
              <a:tr h="185146">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dateCreated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Number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エンティティデータの作成日時</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6285552"/>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location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GeoJSON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観測地点。</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のどちらかが必須。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5317284"/>
                  </a:ext>
                </a:extLst>
              </a:tr>
              <a:tr h="185146">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Address</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観測地点の住所。</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location</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のどちらかが必須。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8327385"/>
                  </a:ext>
                </a:extLst>
              </a:tr>
              <a:tr h="175840">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dateObserved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Datetime</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または</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観測日時。必須。</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ISO8601</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形式</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9778874"/>
                  </a:ext>
                </a:extLst>
              </a:tr>
              <a:tr h="534516">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airQualityLevel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健康に影響する大気の質に関するレベル。次の値が設定される。</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good, moderate, </a:t>
                      </a: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unhealthyForSensitiveGroups</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 unhealthy, </a:t>
                      </a: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veryUnhealthy</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 hazardous</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80212">
                <a:tc rowSpan="3">
                  <a:txBody>
                    <a:bodyPr/>
                    <a:lstStyle/>
                    <a:p>
                      <a:pPr algn="l" fontAlgn="ctr"/>
                      <a:r>
                        <a:rPr lang="ja-JP" altLang="en-US" sz="1100" b="0" i="0" u="none" strike="noStrike" baseline="0" dirty="0">
                          <a:solidFill>
                            <a:schemeClr val="tx1"/>
                          </a:solidFill>
                          <a:effectLst/>
                          <a:latin typeface="Meiryo UI" panose="020B0604030504040204" pitchFamily="50" charset="-128"/>
                          <a:ea typeface="Meiryo UI" panose="020B0604030504040204" pitchFamily="50" charset="-128"/>
                        </a:rPr>
                        <a:t>大気物質名</a:t>
                      </a:r>
                      <a:endParaRPr lang="en-US" altLang="ja-JP" sz="1100" b="0" i="0" u="none" strike="noStrike" baseline="0"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3">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Number</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3">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大気に含まれる物質（</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CO2</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や</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O3</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など）の測定値。</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本属性は大気物質の名称となる化学式が項目名となる。</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timestamp</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Datetime</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観測日時。</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ISO8601</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9451816"/>
                  </a:ext>
                </a:extLst>
              </a:tr>
              <a:tr h="526526">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l" fontAlgn="ctr"/>
                      <a:r>
                        <a:rPr lang="en-US" altLang="ja-JP" sz="1100" b="0" i="0" u="none" strike="noStrike" dirty="0" err="1">
                          <a:solidFill>
                            <a:schemeClr val="tx1"/>
                          </a:solidFill>
                          <a:effectLst/>
                          <a:latin typeface="Meiryo UI" panose="020B0604030504040204" pitchFamily="50" charset="-128"/>
                          <a:ea typeface="Meiryo UI" panose="020B0604030504040204" pitchFamily="50" charset="-128"/>
                        </a:rPr>
                        <a:t>unitCode</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観測値の単位（</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GP</a:t>
                      </a:r>
                      <a:r>
                        <a:rPr lang="ja-JP" altLang="en-US" sz="1100" b="0" i="0" u="none" strike="noStrike" dirty="0" err="1">
                          <a:solidFill>
                            <a:schemeClr val="tx1"/>
                          </a:solidFill>
                          <a:effectLst/>
                          <a:latin typeface="Meiryo UI" panose="020B0604030504040204" pitchFamily="50" charset="-128"/>
                          <a:ea typeface="Meiryo UI" panose="020B0604030504040204" pitchFamily="50" charset="-128"/>
                        </a:rPr>
                        <a:t>や</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GQ</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など）。</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参考：</a:t>
                      </a:r>
                      <a:r>
                        <a:rPr lang="en-US" altLang="ja-JP" sz="900" b="0" i="0" u="none" strike="noStrike" dirty="0">
                          <a:solidFill>
                            <a:schemeClr val="tx1"/>
                          </a:solidFill>
                          <a:effectLst/>
                          <a:latin typeface="Meiryo UI" panose="020B0604030504040204" pitchFamily="50" charset="-128"/>
                          <a:ea typeface="Meiryo UI" panose="020B0604030504040204" pitchFamily="50" charset="-128"/>
                          <a:hlinkClick r:id="rId3"/>
                        </a:rPr>
                        <a:t>http://wiki.goodrelations-vocabulary.org/Documentation/UN/CEFACT_Common_Codes</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4366159"/>
                  </a:ext>
                </a:extLst>
              </a:tr>
              <a:tr h="158875">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vMerge="1">
                  <a:txBody>
                    <a:bodyPr/>
                    <a:lstStyle/>
                    <a:p>
                      <a:pPr algn="l" fontAlgn="ct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solidFill>
                      <a:schemeClr val="accent4">
                        <a:lumMod val="20000"/>
                        <a:lumOff val="80000"/>
                      </a:schemeClr>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description</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Text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観測した内容の短い説明</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4062251"/>
                  </a:ext>
                </a:extLst>
              </a:tr>
            </a:tbl>
          </a:graphicData>
        </a:graphic>
      </p:graphicFrame>
      <p:sp>
        <p:nvSpPr>
          <p:cNvPr id="25" name="正方形/長方形 24"/>
          <p:cNvSpPr/>
          <p:nvPr/>
        </p:nvSpPr>
        <p:spPr>
          <a:xfrm>
            <a:off x="6971453" y="1832758"/>
            <a:ext cx="4581950" cy="243913"/>
          </a:xfrm>
          <a:prstGeom prst="rect">
            <a:avLst/>
          </a:prstGeom>
        </p:spPr>
        <p:txBody>
          <a:bodyPr wrap="square">
            <a:spAutoFit/>
          </a:bodyPr>
          <a:lstStyle/>
          <a:p>
            <a:r>
              <a:rPr lang="ja-JP" altLang="en-US" sz="985" dirty="0">
                <a:latin typeface="Meiryo UI" panose="020B0604030504040204" pitchFamily="50" charset="-128"/>
                <a:ea typeface="Meiryo UI" panose="020B0604030504040204" pitchFamily="50" charset="-128"/>
              </a:rPr>
              <a:t>データモデルの参考元：https://www.fiware.org/developers/data-models/</a:t>
            </a:r>
          </a:p>
        </p:txBody>
      </p:sp>
      <p:sp>
        <p:nvSpPr>
          <p:cNvPr id="13" name="正方形/長方形 12"/>
          <p:cNvSpPr/>
          <p:nvPr/>
        </p:nvSpPr>
        <p:spPr>
          <a:xfrm>
            <a:off x="3202627" y="5385001"/>
            <a:ext cx="8413639" cy="1291236"/>
          </a:xfrm>
          <a:prstGeom prst="rect">
            <a:avLst/>
          </a:prstGeom>
          <a:ln>
            <a:noFill/>
          </a:ln>
        </p:spPr>
        <p:txBody>
          <a:bodyPr wrap="square" lIns="88615" tIns="44308" rIns="88615" bIns="0">
            <a:spAutoFit/>
          </a:bodyPr>
          <a:lstStyle/>
          <a:p>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"id": "Madrid-AmbientObserved-28079004",</a:t>
            </a:r>
          </a:p>
          <a:p>
            <a:r>
              <a:rPr lang="en-US" altLang="ja-JP" sz="900" dirty="0">
                <a:latin typeface="Meiryo UI" panose="020B0604030504040204" pitchFamily="50" charset="-128"/>
                <a:ea typeface="Meiryo UI" panose="020B0604030504040204" pitchFamily="50" charset="-128"/>
              </a:rPr>
              <a:t>    "type": "</a:t>
            </a:r>
            <a:r>
              <a:rPr lang="en-US" altLang="ja-JP" sz="900" dirty="0" err="1">
                <a:latin typeface="Meiryo UI" panose="020B0604030504040204" pitchFamily="50" charset="-128"/>
                <a:ea typeface="Meiryo UI" panose="020B0604030504040204" pitchFamily="50" charset="-128"/>
              </a:rPr>
              <a:t>AirQualityObserved</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    "</a:t>
            </a:r>
            <a:r>
              <a:rPr lang="en-US" altLang="ja-JP" sz="900" dirty="0" err="1">
                <a:latin typeface="Meiryo UI" panose="020B0604030504040204" pitchFamily="50" charset="-128"/>
                <a:ea typeface="Meiryo UI" panose="020B0604030504040204" pitchFamily="50" charset="-128"/>
              </a:rPr>
              <a:t>dateObserved</a:t>
            </a:r>
            <a:r>
              <a:rPr lang="en-US" altLang="ja-JP" sz="900" dirty="0">
                <a:latin typeface="Meiryo UI" panose="020B0604030504040204" pitchFamily="50" charset="-128"/>
                <a:ea typeface="Meiryo UI" panose="020B0604030504040204" pitchFamily="50" charset="-128"/>
              </a:rPr>
              <a:t>": { "value": "2016-03-15T11:00:00/2016-03-15T12:00:00“, “type”: “Text” },</a:t>
            </a:r>
          </a:p>
          <a:p>
            <a:r>
              <a:rPr lang="en-US" altLang="ja-JP" sz="900" dirty="0">
                <a:latin typeface="Meiryo UI" panose="020B0604030504040204" pitchFamily="50" charset="-128"/>
                <a:ea typeface="Meiryo UI" panose="020B0604030504040204" pitchFamily="50" charset="-128"/>
              </a:rPr>
              <a:t>    "</a:t>
            </a:r>
            <a:r>
              <a:rPr lang="en-US" altLang="ja-JP" sz="900" dirty="0" err="1">
                <a:latin typeface="Meiryo UI" panose="020B0604030504040204" pitchFamily="50" charset="-128"/>
                <a:ea typeface="Meiryo UI" panose="020B0604030504040204" pitchFamily="50" charset="-128"/>
              </a:rPr>
              <a:t>airQualityLevel</a:t>
            </a:r>
            <a:r>
              <a:rPr lang="en-US" altLang="ja-JP" sz="900" dirty="0">
                <a:latin typeface="Meiryo UI" panose="020B0604030504040204" pitchFamily="50" charset="-128"/>
                <a:ea typeface="Meiryo UI" panose="020B0604030504040204" pitchFamily="50" charset="-128"/>
              </a:rPr>
              <a:t>": { "value": "moderate", “type”: “Text” },</a:t>
            </a:r>
          </a:p>
          <a:p>
            <a:r>
              <a:rPr lang="en-US" altLang="ja-JP" sz="900" dirty="0">
                <a:latin typeface="Meiryo UI" panose="020B0604030504040204" pitchFamily="50" charset="-128"/>
                <a:ea typeface="Meiryo UI" panose="020B0604030504040204" pitchFamily="50" charset="-128"/>
              </a:rPr>
              <a:t>    "CO": { "value": 500, “type”: “Number”, "metadata": { "</a:t>
            </a:r>
            <a:r>
              <a:rPr lang="en-US" altLang="ja-JP" sz="900" dirty="0" err="1">
                <a:latin typeface="Meiryo UI" panose="020B0604030504040204" pitchFamily="50" charset="-128"/>
                <a:ea typeface="Meiryo UI" panose="020B0604030504040204" pitchFamily="50" charset="-128"/>
              </a:rPr>
              <a:t>unitCode</a:t>
            </a:r>
            <a:r>
              <a:rPr lang="en-US" altLang="ja-JP" sz="900" dirty="0">
                <a:latin typeface="Meiryo UI" panose="020B0604030504040204" pitchFamily="50" charset="-128"/>
                <a:ea typeface="Meiryo UI" panose="020B0604030504040204" pitchFamily="50" charset="-128"/>
              </a:rPr>
              <a:t>": { "value": "GP“, “type”: “Text” } } },</a:t>
            </a:r>
          </a:p>
          <a:p>
            <a:r>
              <a:rPr lang="en-US" altLang="ja-JP" sz="900" dirty="0">
                <a:latin typeface="Meiryo UI" panose="020B0604030504040204" pitchFamily="50" charset="-128"/>
                <a:ea typeface="Meiryo UI" panose="020B0604030504040204" pitchFamily="50" charset="-128"/>
              </a:rPr>
              <a:t>    "NO": { "value": 45, “type”: “Number”, "metadata": { "</a:t>
            </a:r>
            <a:r>
              <a:rPr lang="en-US" altLang="ja-JP" sz="900" dirty="0" err="1">
                <a:latin typeface="Meiryo UI" panose="020B0604030504040204" pitchFamily="50" charset="-128"/>
                <a:ea typeface="Meiryo UI" panose="020B0604030504040204" pitchFamily="50" charset="-128"/>
              </a:rPr>
              <a:t>unitCode</a:t>
            </a:r>
            <a:r>
              <a:rPr lang="en-US" altLang="ja-JP" sz="900" dirty="0">
                <a:latin typeface="Meiryo UI" panose="020B0604030504040204" pitchFamily="50" charset="-128"/>
                <a:ea typeface="Meiryo UI" panose="020B0604030504040204" pitchFamily="50" charset="-128"/>
              </a:rPr>
              <a:t>": { "value": "GQ", “type”: “Text” } } },</a:t>
            </a:r>
          </a:p>
          <a:p>
            <a:r>
              <a:rPr lang="en-US" altLang="ja-JP" sz="900" dirty="0">
                <a:latin typeface="Meiryo UI" panose="020B0604030504040204" pitchFamily="50" charset="-128"/>
                <a:ea typeface="Meiryo UI" panose="020B0604030504040204" pitchFamily="50" charset="-128"/>
              </a:rPr>
              <a:t>    "location": { "type": "</a:t>
            </a:r>
            <a:r>
              <a:rPr lang="en-US" altLang="ja-JP" sz="900" dirty="0" err="1">
                <a:latin typeface="Meiryo UI" panose="020B0604030504040204" pitchFamily="50" charset="-128"/>
                <a:ea typeface="Meiryo UI" panose="020B0604030504040204" pitchFamily="50" charset="-128"/>
              </a:rPr>
              <a:t>geo:json</a:t>
            </a:r>
            <a:r>
              <a:rPr lang="en-US" altLang="ja-JP" sz="900" dirty="0">
                <a:latin typeface="Meiryo UI" panose="020B0604030504040204" pitchFamily="50" charset="-128"/>
                <a:ea typeface="Meiryo UI" panose="020B0604030504040204" pitchFamily="50" charset="-128"/>
              </a:rPr>
              <a:t>", "value": { "type": "Point", "coordinates": [-3.712247222222222, 40.423852777777775] } }</a:t>
            </a:r>
          </a:p>
          <a:p>
            <a:r>
              <a:rPr lang="en-US" altLang="ja-JP" sz="900" dirty="0">
                <a:latin typeface="Meiryo UI" panose="020B0604030504040204" pitchFamily="50" charset="-128"/>
                <a:ea typeface="Meiryo UI" panose="020B0604030504040204" pitchFamily="50" charset="-128"/>
              </a:rPr>
              <a:t>}</a:t>
            </a:r>
          </a:p>
        </p:txBody>
      </p:sp>
      <p:sp>
        <p:nvSpPr>
          <p:cNvPr id="17" name="四角形: 角を丸くする 18">
            <a:extLst>
              <a:ext uri="{FF2B5EF4-FFF2-40B4-BE49-F238E27FC236}">
                <a16:creationId xmlns:a16="http://schemas.microsoft.com/office/drawing/2014/main" id="{B7EDDBFB-E433-4221-8881-C3EAC697E647}"/>
              </a:ext>
            </a:extLst>
          </p:cNvPr>
          <p:cNvSpPr/>
          <p:nvPr/>
        </p:nvSpPr>
        <p:spPr>
          <a:xfrm>
            <a:off x="192936" y="599042"/>
            <a:ext cx="10724182" cy="47480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データモデルと</a:t>
            </a:r>
            <a:r>
              <a:rPr lang="en-US" altLang="ja-JP" sz="1600" b="1" dirty="0">
                <a:solidFill>
                  <a:prstClr val="black"/>
                </a:solidFill>
                <a:latin typeface="Meiryo UI" panose="020B0604030504040204" pitchFamily="50" charset="-128"/>
                <a:ea typeface="Meiryo UI" panose="020B0604030504040204" pitchFamily="50" charset="-128"/>
              </a:rPr>
              <a:t>NGSI</a:t>
            </a:r>
            <a:r>
              <a:rPr lang="ja-JP" altLang="en-US" sz="1600" b="1" dirty="0">
                <a:solidFill>
                  <a:prstClr val="black"/>
                </a:solidFill>
                <a:latin typeface="Meiryo UI" panose="020B0604030504040204" pitchFamily="50" charset="-128"/>
                <a:ea typeface="Meiryo UI" panose="020B0604030504040204" pitchFamily="50" charset="-128"/>
              </a:rPr>
              <a:t>データの整備方法</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7FE6059D-8640-42FE-8356-64E36F691F1A}"/>
              </a:ext>
            </a:extLst>
          </p:cNvPr>
          <p:cNvSpPr txBox="1"/>
          <p:nvPr/>
        </p:nvSpPr>
        <p:spPr>
          <a:xfrm>
            <a:off x="352519" y="890255"/>
            <a:ext cx="11573417" cy="95410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データモデルは公開する</a:t>
            </a:r>
            <a:r>
              <a:rPr lang="en-US" altLang="ja-JP" sz="1400" dirty="0">
                <a:latin typeface="Meiryo UI" panose="020B0604030504040204" pitchFamily="50" charset="-128"/>
                <a:ea typeface="Meiryo UI" panose="020B0604030504040204" pitchFamily="50" charset="-128"/>
              </a:rPr>
              <a:t>NGSI</a:t>
            </a:r>
            <a:r>
              <a:rPr lang="ja-JP" altLang="en-US" sz="1400" dirty="0">
                <a:latin typeface="Meiryo UI" panose="020B0604030504040204" pitchFamily="50" charset="-128"/>
                <a:ea typeface="Meiryo UI" panose="020B0604030504040204" pitchFamily="50" charset="-128"/>
              </a:rPr>
              <a:t>データの種類と構造（データに含まれる属性およびメタデータやデータ型など）を表現します。データモデルを標準化することで、汎用性の高いデータとなり、データを利用するサービスやアプリケーションとの連携や移植が容易になります。</a:t>
            </a:r>
            <a:r>
              <a:rPr lang="ja-JP" altLang="en-US" sz="1400" dirty="0">
                <a:solidFill>
                  <a:prstClr val="black"/>
                </a:solidFill>
                <a:latin typeface="Meiryo UI" panose="020B0604030504040204" pitchFamily="50" charset="-128"/>
                <a:ea typeface="Meiryo UI" panose="020B0604030504040204" pitchFamily="50" charset="-128"/>
              </a:rPr>
              <a:t>データモデルを整備するにあたっては、新しくデータモデルを</a:t>
            </a:r>
            <a:br>
              <a:rPr lang="en-US" altLang="ja-JP" sz="1400" dirty="0">
                <a:solidFill>
                  <a:prstClr val="black"/>
                </a:solidFill>
                <a:latin typeface="Meiryo UI" panose="020B0604030504040204" pitchFamily="50" charset="-128"/>
                <a:ea typeface="Meiryo UI" panose="020B0604030504040204" pitchFamily="50" charset="-128"/>
              </a:rPr>
            </a:br>
            <a:r>
              <a:rPr lang="ja-JP" altLang="en-US" sz="1400" dirty="0">
                <a:solidFill>
                  <a:prstClr val="black"/>
                </a:solidFill>
                <a:latin typeface="Meiryo UI" panose="020B0604030504040204" pitchFamily="50" charset="-128"/>
                <a:ea typeface="Meiryo UI" panose="020B0604030504040204" pitchFamily="50" charset="-128"/>
              </a:rPr>
              <a:t>作成する前に、ユースケースを実現する既存のデータモデルが存在していないか確認することや属性名やメタデータの名称に標準的な語彙を使用することが重要です。</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データモデルを定義する際は属性やデータ型だけでなく、「各データ項目が必須であるか」や「各項目のとりうる値」などの説明も重要な情報となります。</a:t>
            </a:r>
            <a:endParaRPr lang="en-US" altLang="ja-JP" sz="14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7FE6059D-8640-42FE-8356-64E36F691F1A}"/>
              </a:ext>
            </a:extLst>
          </p:cNvPr>
          <p:cNvSpPr txBox="1"/>
          <p:nvPr/>
        </p:nvSpPr>
        <p:spPr>
          <a:xfrm>
            <a:off x="192936" y="1770549"/>
            <a:ext cx="3709626" cy="319639"/>
          </a:xfrm>
          <a:prstGeom prst="rect">
            <a:avLst/>
          </a:prstGeom>
          <a:noFill/>
        </p:spPr>
        <p:txBody>
          <a:bodyPr wrap="square" rtlCol="0">
            <a:spAutoFit/>
          </a:bodyPr>
          <a:lstStyle/>
          <a:p>
            <a:r>
              <a:rPr lang="ja-JP" altLang="en-US" sz="1477" b="1" dirty="0">
                <a:latin typeface="Meiryo UI" panose="020B0604030504040204" pitchFamily="50" charset="-128"/>
                <a:ea typeface="Meiryo UI" panose="020B0604030504040204" pitchFamily="50" charset="-128"/>
              </a:rPr>
              <a:t>例）大気の観測値のデータモデル定義例</a:t>
            </a:r>
            <a:endParaRPr lang="en-US" altLang="ja-JP" sz="1477" b="1" dirty="0">
              <a:latin typeface="Meiryo UI" panose="020B0604030504040204" pitchFamily="50" charset="-128"/>
              <a:ea typeface="Meiryo UI" panose="020B0604030504040204" pitchFamily="50" charset="-128"/>
            </a:endParaRPr>
          </a:p>
        </p:txBody>
      </p:sp>
      <p:sp>
        <p:nvSpPr>
          <p:cNvPr id="2" name="正方形/長方形 1"/>
          <p:cNvSpPr/>
          <p:nvPr/>
        </p:nvSpPr>
        <p:spPr>
          <a:xfrm>
            <a:off x="467596" y="5397749"/>
            <a:ext cx="2585721" cy="698461"/>
          </a:xfrm>
          <a:prstGeom prst="rect">
            <a:avLst/>
          </a:prstGeom>
        </p:spPr>
        <p:txBody>
          <a:bodyPr wrap="square">
            <a:spAutoFit/>
          </a:bodyPr>
          <a:lstStyle/>
          <a:p>
            <a:r>
              <a:rPr lang="ja-JP" altLang="en-US" sz="1477" dirty="0">
                <a:solidFill>
                  <a:prstClr val="black"/>
                </a:solidFill>
                <a:latin typeface="Meiryo UI" panose="020B0604030504040204" pitchFamily="50" charset="-128"/>
                <a:ea typeface="Meiryo UI" panose="020B0604030504040204" pitchFamily="50" charset="-128"/>
              </a:rPr>
              <a:t>■</a:t>
            </a:r>
            <a:r>
              <a:rPr lang="en-US" altLang="ja-JP" sz="1477" dirty="0">
                <a:solidFill>
                  <a:prstClr val="black"/>
                </a:solidFill>
                <a:latin typeface="Meiryo UI" panose="020B0604030504040204" pitchFamily="50" charset="-128"/>
                <a:ea typeface="Meiryo UI" panose="020B0604030504040204" pitchFamily="50" charset="-128"/>
              </a:rPr>
              <a:t>NGSI v2</a:t>
            </a:r>
            <a:r>
              <a:rPr lang="ja-JP" altLang="en-US" sz="1477" dirty="0">
                <a:solidFill>
                  <a:prstClr val="black"/>
                </a:solidFill>
                <a:latin typeface="Meiryo UI" panose="020B0604030504040204" pitchFamily="50" charset="-128"/>
                <a:ea typeface="Meiryo UI" panose="020B0604030504040204" pitchFamily="50" charset="-128"/>
              </a:rPr>
              <a:t>表現例</a:t>
            </a:r>
            <a:endParaRPr lang="en-US" altLang="ja-JP" sz="1477" dirty="0">
              <a:solidFill>
                <a:prstClr val="black"/>
              </a:solidFill>
              <a:latin typeface="Meiryo UI" panose="020B0604030504040204" pitchFamily="50" charset="-128"/>
              <a:ea typeface="Meiryo UI" panose="020B0604030504040204" pitchFamily="50" charset="-128"/>
            </a:endParaRPr>
          </a:p>
          <a:p>
            <a:r>
              <a:rPr lang="ja-JP" altLang="en-US" sz="1231" dirty="0">
                <a:solidFill>
                  <a:prstClr val="black"/>
                </a:solidFill>
                <a:latin typeface="Meiryo UI" panose="020B0604030504040204" pitchFamily="50" charset="-128"/>
                <a:ea typeface="Meiryo UI" panose="020B0604030504040204" pitchFamily="50" charset="-128"/>
              </a:rPr>
              <a:t>　上記のデータモデル定義に基づいた</a:t>
            </a:r>
            <a:endParaRPr lang="en-US" altLang="ja-JP" sz="1231" dirty="0">
              <a:solidFill>
                <a:prstClr val="black"/>
              </a:solidFill>
              <a:latin typeface="Meiryo UI" panose="020B0604030504040204" pitchFamily="50" charset="-128"/>
              <a:ea typeface="Meiryo UI" panose="020B0604030504040204" pitchFamily="50" charset="-128"/>
            </a:endParaRPr>
          </a:p>
          <a:p>
            <a:r>
              <a:rPr lang="ja-JP" altLang="en-US" sz="1231" dirty="0">
                <a:solidFill>
                  <a:prstClr val="black"/>
                </a:solidFill>
                <a:latin typeface="Meiryo UI" panose="020B0604030504040204" pitchFamily="50" charset="-128"/>
                <a:ea typeface="Meiryo UI" panose="020B0604030504040204" pitchFamily="50" charset="-128"/>
              </a:rPr>
              <a:t>　</a:t>
            </a:r>
            <a:r>
              <a:rPr lang="en-US" altLang="ja-JP" sz="1231" dirty="0">
                <a:solidFill>
                  <a:prstClr val="black"/>
                </a:solidFill>
                <a:latin typeface="Meiryo UI" panose="020B0604030504040204" pitchFamily="50" charset="-128"/>
                <a:ea typeface="Meiryo UI" panose="020B0604030504040204" pitchFamily="50" charset="-128"/>
              </a:rPr>
              <a:t>NGSI v2</a:t>
            </a:r>
            <a:r>
              <a:rPr lang="ja-JP" altLang="en-US" sz="1231" dirty="0">
                <a:solidFill>
                  <a:prstClr val="black"/>
                </a:solidFill>
                <a:latin typeface="Meiryo UI" panose="020B0604030504040204" pitchFamily="50" charset="-128"/>
                <a:ea typeface="Meiryo UI" panose="020B0604030504040204" pitchFamily="50" charset="-128"/>
              </a:rPr>
              <a:t>形式のデータ表現例</a:t>
            </a:r>
            <a:endParaRPr lang="ja-JP" altLang="en-US" sz="1231" dirty="0"/>
          </a:p>
        </p:txBody>
      </p:sp>
      <p:sp>
        <p:nvSpPr>
          <p:cNvPr id="3" name="正方形/長方形 2"/>
          <p:cNvSpPr/>
          <p:nvPr/>
        </p:nvSpPr>
        <p:spPr>
          <a:xfrm>
            <a:off x="456787" y="5394187"/>
            <a:ext cx="11224795" cy="127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14" name="正方形/長方形 13">
            <a:extLst>
              <a:ext uri="{FF2B5EF4-FFF2-40B4-BE49-F238E27FC236}">
                <a16:creationId xmlns:a16="http://schemas.microsoft.com/office/drawing/2014/main" id="{DA43B439-ECC7-4A94-919E-E6B601CD061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TIPS-25</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 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とは、コンテクストデータの定義、データの整備方法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4">
            <a:extLst>
              <a:ext uri="{FF2B5EF4-FFF2-40B4-BE49-F238E27FC236}">
                <a16:creationId xmlns:a16="http://schemas.microsoft.com/office/drawing/2014/main" id="{A5BBE7BB-698E-4F02-861A-79FFF97AAB1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5.4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横断検索サービスによるデータカタログの検索</a:t>
            </a:r>
          </a:p>
        </p:txBody>
      </p:sp>
      <p:sp>
        <p:nvSpPr>
          <p:cNvPr id="23" name="正方形/長方形 22">
            <a:extLst>
              <a:ext uri="{FF2B5EF4-FFF2-40B4-BE49-F238E27FC236}">
                <a16:creationId xmlns:a16="http://schemas.microsoft.com/office/drawing/2014/main" id="{E4CB0D54-EF6B-4F15-BAE2-6F061618C80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47710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45CAC75-543F-4DE3-A0C1-A9C98B613711}"/>
              </a:ext>
            </a:extLst>
          </p:cNvPr>
          <p:cNvGrpSpPr/>
          <p:nvPr/>
        </p:nvGrpSpPr>
        <p:grpSpPr>
          <a:xfrm>
            <a:off x="2559148" y="5137107"/>
            <a:ext cx="3041415" cy="1514304"/>
            <a:chOff x="2567490" y="4026538"/>
            <a:chExt cx="2471150" cy="1230372"/>
          </a:xfrm>
        </p:grpSpPr>
        <p:sp>
          <p:nvSpPr>
            <p:cNvPr id="4" name="正方形/長方形 3">
              <a:extLst>
                <a:ext uri="{FF2B5EF4-FFF2-40B4-BE49-F238E27FC236}">
                  <a16:creationId xmlns:a16="http://schemas.microsoft.com/office/drawing/2014/main" id="{FDF73A42-31F6-4B5F-9F58-BF8BB97F0724}"/>
                </a:ext>
              </a:extLst>
            </p:cNvPr>
            <p:cNvSpPr/>
            <p:nvPr/>
          </p:nvSpPr>
          <p:spPr>
            <a:xfrm>
              <a:off x="2624310" y="4026538"/>
              <a:ext cx="2317366" cy="1230372"/>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BA6D73A-1AFB-460C-BAEA-6302055F61D6}"/>
                </a:ext>
              </a:extLst>
            </p:cNvPr>
            <p:cNvSpPr txBox="1"/>
            <p:nvPr/>
          </p:nvSpPr>
          <p:spPr>
            <a:xfrm>
              <a:off x="2567490" y="4989464"/>
              <a:ext cx="2471150"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データカタログ分野横断検索サービス</a:t>
              </a:r>
              <a:r>
                <a:rPr lang="en-US" altLang="ja-JP" sz="1401" dirty="0">
                  <a:latin typeface="Meiryo UI" panose="020B0604030504040204" pitchFamily="50" charset="-128"/>
                  <a:ea typeface="Meiryo UI" panose="020B0604030504040204" pitchFamily="50" charset="-128"/>
                </a:rPr>
                <a:t>*</a:t>
              </a:r>
              <a:r>
                <a:rPr lang="en-US" altLang="ja-JP" sz="1401" baseline="30000" dirty="0">
                  <a:latin typeface="Meiryo UI" panose="020B0604030504040204" pitchFamily="50" charset="-128"/>
                  <a:ea typeface="Meiryo UI" panose="020B0604030504040204" pitchFamily="50" charset="-128"/>
                </a:rPr>
                <a:t>1</a:t>
              </a:r>
            </a:p>
          </p:txBody>
        </p:sp>
        <p:sp>
          <p:nvSpPr>
            <p:cNvPr id="9" name="正方形/長方形 8">
              <a:extLst>
                <a:ext uri="{FF2B5EF4-FFF2-40B4-BE49-F238E27FC236}">
                  <a16:creationId xmlns:a16="http://schemas.microsoft.com/office/drawing/2014/main" id="{5C6FE77A-752A-45DC-85A4-8C4C5C972936}"/>
                </a:ext>
              </a:extLst>
            </p:cNvPr>
            <p:cNvSpPr/>
            <p:nvPr/>
          </p:nvSpPr>
          <p:spPr>
            <a:xfrm>
              <a:off x="3964797" y="4087637"/>
              <a:ext cx="792000" cy="540000"/>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1" name="正方形/長方形 10">
              <a:extLst>
                <a:ext uri="{FF2B5EF4-FFF2-40B4-BE49-F238E27FC236}">
                  <a16:creationId xmlns:a16="http://schemas.microsoft.com/office/drawing/2014/main" id="{C5997D49-F81C-440E-A93C-73554B31369D}"/>
                </a:ext>
              </a:extLst>
            </p:cNvPr>
            <p:cNvSpPr/>
            <p:nvPr/>
          </p:nvSpPr>
          <p:spPr>
            <a:xfrm>
              <a:off x="2809188" y="4087637"/>
              <a:ext cx="792000" cy="540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92" name="円柱 91">
              <a:extLst>
                <a:ext uri="{FF2B5EF4-FFF2-40B4-BE49-F238E27FC236}">
                  <a16:creationId xmlns:a16="http://schemas.microsoft.com/office/drawing/2014/main" id="{81AF6637-6125-4C42-9486-8108C4FE0859}"/>
                </a:ext>
              </a:extLst>
            </p:cNvPr>
            <p:cNvSpPr/>
            <p:nvPr/>
          </p:nvSpPr>
          <p:spPr>
            <a:xfrm flipH="1">
              <a:off x="3440730" y="4515152"/>
              <a:ext cx="644513" cy="40535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7" name="正方形/長方形 6">
            <a:extLst>
              <a:ext uri="{FF2B5EF4-FFF2-40B4-BE49-F238E27FC236}">
                <a16:creationId xmlns:a16="http://schemas.microsoft.com/office/drawing/2014/main" id="{7C32713D-FF9C-4EE8-89E3-9419CC59FB3B}"/>
              </a:ext>
            </a:extLst>
          </p:cNvPr>
          <p:cNvSpPr/>
          <p:nvPr/>
        </p:nvSpPr>
        <p:spPr>
          <a:xfrm>
            <a:off x="269644" y="2605255"/>
            <a:ext cx="2929041" cy="23267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2D9BD56-0F40-4895-9DAF-350E0084C544}"/>
              </a:ext>
            </a:extLst>
          </p:cNvPr>
          <p:cNvSpPr txBox="1"/>
          <p:nvPr/>
        </p:nvSpPr>
        <p:spPr>
          <a:xfrm>
            <a:off x="233039" y="2630856"/>
            <a:ext cx="1173719" cy="307905"/>
          </a:xfrm>
          <a:prstGeom prst="rect">
            <a:avLst/>
          </a:prstGeom>
          <a:noFill/>
        </p:spPr>
        <p:txBody>
          <a:bodyPr wrap="none" rtlCol="0">
            <a:spAutoFit/>
          </a:bodyPr>
          <a:lstStyle/>
          <a:p>
            <a:r>
              <a:rPr lang="ja-JP" altLang="en-US" sz="1401" b="1"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13" name="正方形/長方形 12">
            <a:extLst>
              <a:ext uri="{FF2B5EF4-FFF2-40B4-BE49-F238E27FC236}">
                <a16:creationId xmlns:a16="http://schemas.microsoft.com/office/drawing/2014/main" id="{32628708-923A-427A-B05C-867F58C1D510}"/>
              </a:ext>
            </a:extLst>
          </p:cNvPr>
          <p:cNvSpPr/>
          <p:nvPr/>
        </p:nvSpPr>
        <p:spPr>
          <a:xfrm>
            <a:off x="823878" y="2930972"/>
            <a:ext cx="1442594" cy="18358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pPr algn="ct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4352495-E6CB-44CF-B6BF-64D39DB3A458}"/>
              </a:ext>
            </a:extLst>
          </p:cNvPr>
          <p:cNvSpPr txBox="1"/>
          <p:nvPr/>
        </p:nvSpPr>
        <p:spPr>
          <a:xfrm>
            <a:off x="2295133" y="3136010"/>
            <a:ext cx="966020" cy="323165"/>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r>
              <a:rPr lang="ja-JP" altLang="en-US" dirty="0"/>
              <a:t>ブラウザ）</a:t>
            </a:r>
          </a:p>
        </p:txBody>
      </p:sp>
      <p:sp>
        <p:nvSpPr>
          <p:cNvPr id="18" name="正方形/長方形 17">
            <a:extLst>
              <a:ext uri="{FF2B5EF4-FFF2-40B4-BE49-F238E27FC236}">
                <a16:creationId xmlns:a16="http://schemas.microsoft.com/office/drawing/2014/main" id="{CE5D89E4-D278-488D-BE1E-0A5371046ADE}"/>
              </a:ext>
            </a:extLst>
          </p:cNvPr>
          <p:cNvSpPr/>
          <p:nvPr/>
        </p:nvSpPr>
        <p:spPr>
          <a:xfrm>
            <a:off x="7068601" y="2611958"/>
            <a:ext cx="4853755" cy="146059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7FCCC43-B395-45AA-8EB3-4A6EDF4C29E5}"/>
              </a:ext>
            </a:extLst>
          </p:cNvPr>
          <p:cNvSpPr txBox="1"/>
          <p:nvPr/>
        </p:nvSpPr>
        <p:spPr>
          <a:xfrm>
            <a:off x="7112241" y="2616029"/>
            <a:ext cx="4919796" cy="384849"/>
          </a:xfrm>
          <a:prstGeom prst="rect">
            <a:avLst/>
          </a:prstGeom>
          <a:noFill/>
        </p:spPr>
        <p:txBody>
          <a:bodyPr wrap="square" lIns="0" tIns="0" rIns="0" bIns="0" rtlCol="0">
            <a:spAutoFit/>
          </a:bodyPr>
          <a:lstStyle/>
          <a:p>
            <a:r>
              <a:rPr lang="ja-JP" altLang="en-US" sz="1401" b="1" dirty="0">
                <a:latin typeface="Meiryo UI" panose="020B0604030504040204" pitchFamily="50" charset="-128"/>
                <a:ea typeface="Meiryo UI" panose="020B0604030504040204" pitchFamily="50" charset="-128"/>
              </a:rPr>
              <a:t>データ提供者</a:t>
            </a:r>
            <a:r>
              <a:rPr lang="en-US" altLang="ja-JP" sz="1401" b="1"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en-US" altLang="ja-JP" sz="1100" baseline="30000" dirty="0">
                <a:latin typeface="Meiryo UI" panose="020B0604030504040204" pitchFamily="50" charset="-128"/>
                <a:ea typeface="Meiryo UI" panose="020B0604030504040204" pitchFamily="50" charset="-128"/>
              </a:rPr>
              <a:t>2</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独自</a:t>
            </a:r>
            <a:r>
              <a:rPr lang="en-US" altLang="ja-JP" sz="1100" dirty="0">
                <a:latin typeface="Meiryo UI" panose="020B0604030504040204" pitchFamily="50" charset="-128"/>
                <a:ea typeface="Meiryo UI" panose="020B0604030504040204" pitchFamily="50" charset="-128"/>
              </a:rPr>
              <a:t>extras </a:t>
            </a:r>
            <a:r>
              <a:rPr lang="ja-JP" altLang="en-US" sz="1100" dirty="0">
                <a:latin typeface="Meiryo UI" panose="020B0604030504040204" pitchFamily="50" charset="-128"/>
                <a:ea typeface="Meiryo UI" panose="020B0604030504040204" pitchFamily="50" charset="-128"/>
              </a:rPr>
              <a:t>）（自治体等独自のオープンデータ）</a:t>
            </a:r>
          </a:p>
          <a:p>
            <a:endParaRPr lang="ja-JP" altLang="en-US" sz="1100"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5B88F6E-63E2-4365-99BC-730B3B1DC1CD}"/>
              </a:ext>
            </a:extLst>
          </p:cNvPr>
          <p:cNvSpPr/>
          <p:nvPr/>
        </p:nvSpPr>
        <p:spPr>
          <a:xfrm>
            <a:off x="8632442" y="2872573"/>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p>
          <a:p>
            <a:pPr algn="ctr"/>
            <a:r>
              <a:rPr lang="en-US" altLang="ja-JP" sz="1001" dirty="0">
                <a:solidFill>
                  <a:schemeClr val="tx1"/>
                </a:solidFill>
                <a:latin typeface="Meiryo UI" panose="020B0604030504040204" pitchFamily="50" charset="-128"/>
                <a:ea typeface="Meiryo UI" panose="020B0604030504040204" pitchFamily="50" charset="-128"/>
              </a:rPr>
              <a:t>+</a:t>
            </a:r>
            <a:r>
              <a:rPr lang="ja-JP" altLang="en-US" sz="1001" dirty="0">
                <a:solidFill>
                  <a:schemeClr val="tx1"/>
                </a:solidFill>
                <a:latin typeface="Meiryo UI" panose="020B0604030504040204" pitchFamily="50" charset="-128"/>
                <a:ea typeface="Meiryo UI" panose="020B0604030504040204" pitchFamily="50" charset="-128"/>
              </a:rPr>
              <a:t>独自</a:t>
            </a:r>
            <a:r>
              <a:rPr lang="en-US" altLang="ja-JP" sz="1001" dirty="0">
                <a:solidFill>
                  <a:schemeClr val="tx1"/>
                </a:solidFill>
                <a:latin typeface="Meiryo UI" panose="020B0604030504040204" pitchFamily="50" charset="-128"/>
                <a:ea typeface="Meiryo UI" panose="020B0604030504040204" pitchFamily="50" charset="-128"/>
              </a:rPr>
              <a:t>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2C9A6FCA-A175-4842-809B-A8BA93966210}"/>
              </a:ext>
            </a:extLst>
          </p:cNvPr>
          <p:cNvSpPr/>
          <p:nvPr/>
        </p:nvSpPr>
        <p:spPr>
          <a:xfrm>
            <a:off x="8160463" y="2872573"/>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CBA273D2-DE0E-4FB7-BC00-B7793F432C4D}"/>
              </a:ext>
            </a:extLst>
          </p:cNvPr>
          <p:cNvSpPr/>
          <p:nvPr/>
        </p:nvSpPr>
        <p:spPr>
          <a:xfrm>
            <a:off x="3152386" y="2617626"/>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0" name="スマイル 39">
            <a:extLst>
              <a:ext uri="{FF2B5EF4-FFF2-40B4-BE49-F238E27FC236}">
                <a16:creationId xmlns:a16="http://schemas.microsoft.com/office/drawing/2014/main" id="{3331EE24-27C5-46F6-A6C5-EEC5E574BA60}"/>
              </a:ext>
            </a:extLst>
          </p:cNvPr>
          <p:cNvSpPr/>
          <p:nvPr/>
        </p:nvSpPr>
        <p:spPr>
          <a:xfrm>
            <a:off x="1545567" y="3280527"/>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2F73465E-0EEA-48BB-A215-FF1A0B7A8B32}"/>
              </a:ext>
            </a:extLst>
          </p:cNvPr>
          <p:cNvSpPr txBox="1"/>
          <p:nvPr/>
        </p:nvSpPr>
        <p:spPr>
          <a:xfrm>
            <a:off x="4742195" y="4824511"/>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②</a:t>
            </a:r>
          </a:p>
        </p:txBody>
      </p:sp>
      <p:sp>
        <p:nvSpPr>
          <p:cNvPr id="45" name="スマイル 44">
            <a:extLst>
              <a:ext uri="{FF2B5EF4-FFF2-40B4-BE49-F238E27FC236}">
                <a16:creationId xmlns:a16="http://schemas.microsoft.com/office/drawing/2014/main" id="{AF44B2C6-BB13-4B78-9379-124A61BB14DB}"/>
              </a:ext>
            </a:extLst>
          </p:cNvPr>
          <p:cNvSpPr/>
          <p:nvPr/>
        </p:nvSpPr>
        <p:spPr>
          <a:xfrm>
            <a:off x="1532367" y="410513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46" name="直線矢印コネクタ 198">
            <a:extLst>
              <a:ext uri="{FF2B5EF4-FFF2-40B4-BE49-F238E27FC236}">
                <a16:creationId xmlns:a16="http://schemas.microsoft.com/office/drawing/2014/main" id="{C31C1C14-23BC-473F-8306-0D0975BA0A4A}"/>
              </a:ext>
            </a:extLst>
          </p:cNvPr>
          <p:cNvCxnSpPr>
            <a:cxnSpLocks/>
            <a:stCxn id="45" idx="6"/>
            <a:endCxn id="52" idx="4"/>
          </p:cNvCxnSpPr>
          <p:nvPr/>
        </p:nvCxnSpPr>
        <p:spPr>
          <a:xfrm>
            <a:off x="1999036" y="4323248"/>
            <a:ext cx="6189391" cy="1099051"/>
          </a:xfrm>
          <a:prstGeom prst="bentConnector3">
            <a:avLst>
              <a:gd name="adj1" fmla="val 59796"/>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円柱 46">
            <a:extLst>
              <a:ext uri="{FF2B5EF4-FFF2-40B4-BE49-F238E27FC236}">
                <a16:creationId xmlns:a16="http://schemas.microsoft.com/office/drawing/2014/main" id="{7EACBB22-FF96-4BFB-BEEA-EB0651562FA3}"/>
              </a:ext>
            </a:extLst>
          </p:cNvPr>
          <p:cNvSpPr/>
          <p:nvPr/>
        </p:nvSpPr>
        <p:spPr>
          <a:xfrm flipH="1">
            <a:off x="8177140" y="3549899"/>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8" name="フローチャート: 複数書類 47">
            <a:extLst>
              <a:ext uri="{FF2B5EF4-FFF2-40B4-BE49-F238E27FC236}">
                <a16:creationId xmlns:a16="http://schemas.microsoft.com/office/drawing/2014/main" id="{63E0C6C6-0168-4FAE-AFAA-BD50ABB9286F}"/>
              </a:ext>
            </a:extLst>
          </p:cNvPr>
          <p:cNvSpPr/>
          <p:nvPr/>
        </p:nvSpPr>
        <p:spPr>
          <a:xfrm>
            <a:off x="8383134" y="3741607"/>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3F48CDED-80C4-490D-8EEE-7D507B4B1619}"/>
              </a:ext>
            </a:extLst>
          </p:cNvPr>
          <p:cNvSpPr txBox="1"/>
          <p:nvPr/>
        </p:nvSpPr>
        <p:spPr>
          <a:xfrm>
            <a:off x="8184355" y="334231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62" name="正方形/長方形 61">
            <a:extLst>
              <a:ext uri="{FF2B5EF4-FFF2-40B4-BE49-F238E27FC236}">
                <a16:creationId xmlns:a16="http://schemas.microsoft.com/office/drawing/2014/main" id="{498E39B2-D887-4F60-9363-DB1AAE5BC5B4}"/>
              </a:ext>
            </a:extLst>
          </p:cNvPr>
          <p:cNvSpPr/>
          <p:nvPr/>
        </p:nvSpPr>
        <p:spPr>
          <a:xfrm>
            <a:off x="4071088" y="2605255"/>
            <a:ext cx="2222409" cy="276999"/>
          </a:xfrm>
          <a:prstGeom prst="rect">
            <a:avLst/>
          </a:prstGeom>
          <a:solidFill>
            <a:schemeClr val="accent2"/>
          </a:solidFill>
        </p:spPr>
        <p:txBody>
          <a:bodyPr wrap="square">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オープンデータ型データ取得手順</a:t>
            </a:r>
          </a:p>
        </p:txBody>
      </p:sp>
      <p:sp>
        <p:nvSpPr>
          <p:cNvPr id="63" name="フローチャート: 複数書類 62">
            <a:extLst>
              <a:ext uri="{FF2B5EF4-FFF2-40B4-BE49-F238E27FC236}">
                <a16:creationId xmlns:a16="http://schemas.microsoft.com/office/drawing/2014/main" id="{D50D251C-D687-4D33-9EB1-F332F17C2BB1}"/>
              </a:ext>
            </a:extLst>
          </p:cNvPr>
          <p:cNvSpPr/>
          <p:nvPr/>
        </p:nvSpPr>
        <p:spPr>
          <a:xfrm>
            <a:off x="1986342" y="4461452"/>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cxnSp>
        <p:nvCxnSpPr>
          <p:cNvPr id="94" name="直線矢印コネクタ 93">
            <a:extLst>
              <a:ext uri="{FF2B5EF4-FFF2-40B4-BE49-F238E27FC236}">
                <a16:creationId xmlns:a16="http://schemas.microsoft.com/office/drawing/2014/main" id="{EAE4E353-0EBA-4EE8-9CE7-EF89DD12CB38}"/>
              </a:ext>
            </a:extLst>
          </p:cNvPr>
          <p:cNvCxnSpPr>
            <a:stCxn id="40" idx="4"/>
            <a:endCxn id="45" idx="0"/>
          </p:cNvCxnSpPr>
          <p:nvPr/>
        </p:nvCxnSpPr>
        <p:spPr>
          <a:xfrm flipH="1">
            <a:off x="1765703" y="3716744"/>
            <a:ext cx="13200" cy="388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DBBD743D-4BCE-42CB-B077-44096D81B955}"/>
              </a:ext>
            </a:extLst>
          </p:cNvPr>
          <p:cNvSpPr/>
          <p:nvPr/>
        </p:nvSpPr>
        <p:spPr>
          <a:xfrm>
            <a:off x="7079889" y="4112550"/>
            <a:ext cx="4853754" cy="1639751"/>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2" name="円柱 51">
            <a:extLst>
              <a:ext uri="{FF2B5EF4-FFF2-40B4-BE49-F238E27FC236}">
                <a16:creationId xmlns:a16="http://schemas.microsoft.com/office/drawing/2014/main" id="{5E39DB70-43DF-4646-AB2A-E9BC13A1BED1}"/>
              </a:ext>
            </a:extLst>
          </p:cNvPr>
          <p:cNvSpPr/>
          <p:nvPr/>
        </p:nvSpPr>
        <p:spPr>
          <a:xfrm flipH="1">
            <a:off x="8188427" y="5175738"/>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190A3162-F996-4866-B508-369F84E01241}"/>
              </a:ext>
            </a:extLst>
          </p:cNvPr>
          <p:cNvSpPr txBox="1"/>
          <p:nvPr/>
        </p:nvSpPr>
        <p:spPr>
          <a:xfrm>
            <a:off x="7124803" y="4139189"/>
            <a:ext cx="4953623" cy="384849"/>
          </a:xfrm>
          <a:prstGeom prst="rect">
            <a:avLst/>
          </a:prstGeom>
          <a:noFill/>
        </p:spPr>
        <p:txBody>
          <a:bodyPr wrap="square" lIns="0" tIns="0" rIns="0" bIns="0" rtlCol="0">
            <a:spAutoFit/>
          </a:bodyPr>
          <a:lstStyle/>
          <a:p>
            <a:r>
              <a:rPr lang="ja-JP" altLang="en-US" sz="1401" b="1" dirty="0">
                <a:latin typeface="Meiryo UI" panose="020B0604030504040204" pitchFamily="50" charset="-128"/>
                <a:ea typeface="Meiryo UI" panose="020B0604030504040204" pitchFamily="50" charset="-128"/>
              </a:rPr>
              <a:t>データ提供者</a:t>
            </a:r>
            <a:r>
              <a:rPr lang="en-US" altLang="ja-JP" sz="1401" b="1" dirty="0">
                <a:latin typeface="Meiryo UI" panose="020B0604030504040204" pitchFamily="50" charset="-128"/>
                <a:ea typeface="Meiryo UI" panose="020B0604030504040204" pitchFamily="50" charset="-128"/>
              </a:rPr>
              <a:t>B</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en-US" altLang="ja-JP" sz="1100" baseline="30000" dirty="0">
                <a:latin typeface="Meiryo UI" panose="020B0604030504040204" pitchFamily="50" charset="-128"/>
                <a:ea typeface="Meiryo UI" panose="020B0604030504040204" pitchFamily="50" charset="-128"/>
              </a:rPr>
              <a:t>2</a:t>
            </a:r>
            <a:r>
              <a:rPr lang="en-US" altLang="ja-JP" sz="1100" dirty="0">
                <a:latin typeface="Meiryo UI" panose="020B0604030504040204" pitchFamily="50" charset="-128"/>
                <a:ea typeface="Meiryo UI" panose="020B0604030504040204" pitchFamily="50" charset="-128"/>
              </a:rPr>
              <a:t>+SIPextras</a:t>
            </a:r>
            <a:r>
              <a:rPr lang="ja-JP" altLang="en-US" sz="1100" dirty="0">
                <a:latin typeface="Meiryo UI" panose="020B0604030504040204" pitchFamily="50" charset="-128"/>
                <a:ea typeface="Meiryo UI" panose="020B0604030504040204" pitchFamily="50" charset="-128"/>
              </a:rPr>
              <a:t>）（データカタログ仕様に準拠した　　　　　　　　　　　　　　　　　　　　　　　　　　　　　</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オープンデータ）</a:t>
            </a:r>
          </a:p>
        </p:txBody>
      </p:sp>
      <p:sp>
        <p:nvSpPr>
          <p:cNvPr id="31" name="正方形/長方形 30">
            <a:extLst>
              <a:ext uri="{FF2B5EF4-FFF2-40B4-BE49-F238E27FC236}">
                <a16:creationId xmlns:a16="http://schemas.microsoft.com/office/drawing/2014/main" id="{9A1F77D5-08B5-458C-9D6E-EAAD2B9550B7}"/>
              </a:ext>
            </a:extLst>
          </p:cNvPr>
          <p:cNvSpPr/>
          <p:nvPr/>
        </p:nvSpPr>
        <p:spPr>
          <a:xfrm>
            <a:off x="10229941" y="4455273"/>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51" name="正方形/長方形 50">
            <a:extLst>
              <a:ext uri="{FF2B5EF4-FFF2-40B4-BE49-F238E27FC236}">
                <a16:creationId xmlns:a16="http://schemas.microsoft.com/office/drawing/2014/main" id="{14CC425C-42B5-4ADB-B5ED-DC13ECC874E6}"/>
              </a:ext>
            </a:extLst>
          </p:cNvPr>
          <p:cNvSpPr/>
          <p:nvPr/>
        </p:nvSpPr>
        <p:spPr>
          <a:xfrm>
            <a:off x="7278010" y="5248408"/>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53" name="フローチャート: 複数書類 52">
            <a:extLst>
              <a:ext uri="{FF2B5EF4-FFF2-40B4-BE49-F238E27FC236}">
                <a16:creationId xmlns:a16="http://schemas.microsoft.com/office/drawing/2014/main" id="{5417B74F-F3B0-4700-8373-69A8766BCC71}"/>
              </a:ext>
            </a:extLst>
          </p:cNvPr>
          <p:cNvSpPr/>
          <p:nvPr/>
        </p:nvSpPr>
        <p:spPr>
          <a:xfrm>
            <a:off x="8394421" y="5367447"/>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794F827F-CBDB-45DE-839A-8188360C9A96}"/>
              </a:ext>
            </a:extLst>
          </p:cNvPr>
          <p:cNvSpPr txBox="1"/>
          <p:nvPr/>
        </p:nvSpPr>
        <p:spPr>
          <a:xfrm>
            <a:off x="8240759" y="4985609"/>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97" name="正方形/長方形 96">
            <a:extLst>
              <a:ext uri="{FF2B5EF4-FFF2-40B4-BE49-F238E27FC236}">
                <a16:creationId xmlns:a16="http://schemas.microsoft.com/office/drawing/2014/main" id="{563F14A3-7B6D-402F-ABA5-0AD1F8129BD4}"/>
              </a:ext>
            </a:extLst>
          </p:cNvPr>
          <p:cNvSpPr/>
          <p:nvPr/>
        </p:nvSpPr>
        <p:spPr>
          <a:xfrm>
            <a:off x="6669953" y="5363935"/>
            <a:ext cx="645044" cy="18379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100" name="テキスト ボックス 99">
            <a:extLst>
              <a:ext uri="{FF2B5EF4-FFF2-40B4-BE49-F238E27FC236}">
                <a16:creationId xmlns:a16="http://schemas.microsoft.com/office/drawing/2014/main" id="{2F317E29-1694-4151-95B0-13CDD17E5330}"/>
              </a:ext>
            </a:extLst>
          </p:cNvPr>
          <p:cNvSpPr txBox="1"/>
          <p:nvPr/>
        </p:nvSpPr>
        <p:spPr>
          <a:xfrm>
            <a:off x="6727430" y="5088876"/>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67" name="テキスト ボックス 66">
            <a:extLst>
              <a:ext uri="{FF2B5EF4-FFF2-40B4-BE49-F238E27FC236}">
                <a16:creationId xmlns:a16="http://schemas.microsoft.com/office/drawing/2014/main" id="{AC4220BF-BA3C-4468-8B73-4FA4A1C41CFF}"/>
              </a:ext>
            </a:extLst>
          </p:cNvPr>
          <p:cNvSpPr txBox="1"/>
          <p:nvPr/>
        </p:nvSpPr>
        <p:spPr>
          <a:xfrm>
            <a:off x="2447882" y="3455493"/>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③</a:t>
            </a:r>
          </a:p>
        </p:txBody>
      </p:sp>
      <p:sp>
        <p:nvSpPr>
          <p:cNvPr id="101" name="テキスト ボックス 100">
            <a:extLst>
              <a:ext uri="{FF2B5EF4-FFF2-40B4-BE49-F238E27FC236}">
                <a16:creationId xmlns:a16="http://schemas.microsoft.com/office/drawing/2014/main" id="{7FF88219-52D4-47FE-9701-523527AD8E25}"/>
              </a:ext>
            </a:extLst>
          </p:cNvPr>
          <p:cNvSpPr txBox="1"/>
          <p:nvPr/>
        </p:nvSpPr>
        <p:spPr>
          <a:xfrm>
            <a:off x="2242312" y="4566222"/>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cxnSp>
        <p:nvCxnSpPr>
          <p:cNvPr id="104" name="コネクタ: カギ線 103">
            <a:extLst>
              <a:ext uri="{FF2B5EF4-FFF2-40B4-BE49-F238E27FC236}">
                <a16:creationId xmlns:a16="http://schemas.microsoft.com/office/drawing/2014/main" id="{FFBC692B-F636-4EEC-9C34-442198E3DF0E}"/>
              </a:ext>
            </a:extLst>
          </p:cNvPr>
          <p:cNvCxnSpPr>
            <a:cxnSpLocks/>
            <a:endCxn id="40" idx="6"/>
          </p:cNvCxnSpPr>
          <p:nvPr/>
        </p:nvCxnSpPr>
        <p:spPr>
          <a:xfrm rot="16200000" flipV="1">
            <a:off x="1821287" y="3689586"/>
            <a:ext cx="1713670" cy="133177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98">
            <a:extLst>
              <a:ext uri="{FF2B5EF4-FFF2-40B4-BE49-F238E27FC236}">
                <a16:creationId xmlns:a16="http://schemas.microsoft.com/office/drawing/2014/main" id="{0F94288E-82DB-4970-892D-73809A16E325}"/>
              </a:ext>
            </a:extLst>
          </p:cNvPr>
          <p:cNvCxnSpPr>
            <a:cxnSpLocks/>
            <a:stCxn id="45" idx="6"/>
            <a:endCxn id="48" idx="1"/>
          </p:cNvCxnSpPr>
          <p:nvPr/>
        </p:nvCxnSpPr>
        <p:spPr>
          <a:xfrm flipV="1">
            <a:off x="1999037" y="3867607"/>
            <a:ext cx="6384097" cy="455641"/>
          </a:xfrm>
          <a:prstGeom prst="bentConnector3">
            <a:avLst>
              <a:gd name="adj1" fmla="val 50000"/>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F7391371-ED44-4710-BBD1-36BB6B635E32}"/>
              </a:ext>
            </a:extLst>
          </p:cNvPr>
          <p:cNvSpPr/>
          <p:nvPr/>
        </p:nvSpPr>
        <p:spPr>
          <a:xfrm>
            <a:off x="7266723" y="3638199"/>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1EECBCA8-435E-47F9-B012-62BC66FD3E46}"/>
              </a:ext>
            </a:extLst>
          </p:cNvPr>
          <p:cNvSpPr/>
          <p:nvPr/>
        </p:nvSpPr>
        <p:spPr>
          <a:xfrm>
            <a:off x="2582354" y="4265458"/>
            <a:ext cx="645044" cy="18379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66" name="テキスト ボックス 65">
            <a:extLst>
              <a:ext uri="{FF2B5EF4-FFF2-40B4-BE49-F238E27FC236}">
                <a16:creationId xmlns:a16="http://schemas.microsoft.com/office/drawing/2014/main" id="{C12D08B0-6607-47DF-A208-DB809ABC81BB}"/>
              </a:ext>
            </a:extLst>
          </p:cNvPr>
          <p:cNvSpPr txBox="1"/>
          <p:nvPr/>
        </p:nvSpPr>
        <p:spPr>
          <a:xfrm>
            <a:off x="3507627" y="3443575"/>
            <a:ext cx="1234568" cy="830997"/>
          </a:xfrm>
          <a:prstGeom prst="rect">
            <a:avLst/>
          </a:prstGeom>
          <a:noFill/>
        </p:spPr>
        <p:txBody>
          <a:bodyPr wrap="square">
            <a:spAutoFit/>
          </a:bodyPr>
          <a:lstStyle/>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FTP/HTTP/NGSI</a:t>
            </a:r>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による</a:t>
            </a:r>
            <a:endPar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データ取得に</a:t>
            </a:r>
            <a:endPar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対応</a:t>
            </a:r>
            <a:r>
              <a:rPr lang="en-US" altLang="ja-JP" sz="12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3917821F-F147-4000-88E4-6173577919E9}"/>
              </a:ext>
            </a:extLst>
          </p:cNvPr>
          <p:cNvSpPr/>
          <p:nvPr/>
        </p:nvSpPr>
        <p:spPr>
          <a:xfrm>
            <a:off x="227013" y="242226"/>
            <a:ext cx="11664000"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1.3.1. CADDE</a:t>
            </a:r>
            <a:r>
              <a:rPr lang="ja-JP" altLang="en-US" sz="2000" b="1" dirty="0">
                <a:latin typeface="Meiryo UI" panose="020B0604030504040204" pitchFamily="50" charset="-128"/>
                <a:ea typeface="Meiryo UI" panose="020B0604030504040204" pitchFamily="50" charset="-128"/>
              </a:rPr>
              <a:t>  ユースケース　コネクタによるデータ取得　</a:t>
            </a:r>
            <a:r>
              <a:rPr lang="en-US" altLang="ja-JP" sz="2000" b="1" dirty="0">
                <a:latin typeface="Meiryo UI" panose="020B0604030504040204" pitchFamily="50" charset="-128"/>
                <a:ea typeface="Meiryo UI" panose="020B0604030504040204" pitchFamily="50" charset="-128"/>
              </a:rPr>
              <a:t>(1)</a:t>
            </a:r>
            <a:r>
              <a:rPr lang="ja-JP" altLang="en-US" sz="2000" b="1" dirty="0">
                <a:latin typeface="Meiryo UI" panose="020B0604030504040204" pitchFamily="50" charset="-128"/>
                <a:ea typeface="Meiryo UI" panose="020B0604030504040204" pitchFamily="50" charset="-128"/>
              </a:rPr>
              <a:t>オープンデータ型</a:t>
            </a:r>
          </a:p>
        </p:txBody>
      </p:sp>
      <p:sp>
        <p:nvSpPr>
          <p:cNvPr id="60" name="タイトル 4">
            <a:extLst>
              <a:ext uri="{FF2B5EF4-FFF2-40B4-BE49-F238E27FC236}">
                <a16:creationId xmlns:a16="http://schemas.microsoft.com/office/drawing/2014/main" id="{42CEA60C-9130-49ED-9D49-EA3E48861FA5}"/>
              </a:ext>
            </a:extLst>
          </p:cNvPr>
          <p:cNvSpPr txBox="1">
            <a:spLocks/>
          </p:cNvSpPr>
          <p:nvPr/>
        </p:nvSpPr>
        <p:spPr>
          <a:xfrm>
            <a:off x="115200" y="22031"/>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sp>
        <p:nvSpPr>
          <p:cNvPr id="69" name="テキスト ボックス 68">
            <a:extLst>
              <a:ext uri="{FF2B5EF4-FFF2-40B4-BE49-F238E27FC236}">
                <a16:creationId xmlns:a16="http://schemas.microsoft.com/office/drawing/2014/main" id="{F45B63B0-853F-4357-8634-A3311A4F0E11}"/>
              </a:ext>
            </a:extLst>
          </p:cNvPr>
          <p:cNvSpPr txBox="1"/>
          <p:nvPr/>
        </p:nvSpPr>
        <p:spPr>
          <a:xfrm>
            <a:off x="2662912" y="3966667"/>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④</a:t>
            </a:r>
          </a:p>
        </p:txBody>
      </p:sp>
      <p:sp>
        <p:nvSpPr>
          <p:cNvPr id="56" name="テキスト ボックス 55">
            <a:extLst>
              <a:ext uri="{FF2B5EF4-FFF2-40B4-BE49-F238E27FC236}">
                <a16:creationId xmlns:a16="http://schemas.microsoft.com/office/drawing/2014/main" id="{8E18E081-C492-4D53-A9FD-60D164FB9EE4}"/>
              </a:ext>
            </a:extLst>
          </p:cNvPr>
          <p:cNvSpPr txBox="1"/>
          <p:nvPr/>
        </p:nvSpPr>
        <p:spPr>
          <a:xfrm>
            <a:off x="10389632" y="4905372"/>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DD3DFF90-49AB-4750-A84B-4EBC096CB41A}"/>
              </a:ext>
            </a:extLst>
          </p:cNvPr>
          <p:cNvSpPr/>
          <p:nvPr/>
        </p:nvSpPr>
        <p:spPr>
          <a:xfrm>
            <a:off x="5488155" y="5773132"/>
            <a:ext cx="6907546" cy="1015663"/>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1</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データ提供者のデータカタログ情報を、データカタログ分野横断検索サービスで検索可能にするため、新規のデータ</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提供者の場合は、データカタログ分野横断検索サービスでサイト登録を行う。登録の完了後は、データカタログ分野</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横断検索サービスが定期的にデータ提供者のデータカタログ情報を収集。詳細は第</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TIPS-23</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横断検索</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サイトの登録申請項目</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aseline="30000" dirty="0">
                <a:latin typeface="Meiryo UI" panose="020B0604030504040204" pitchFamily="50" charset="-128"/>
                <a:ea typeface="Meiryo UI" panose="020B0604030504040204" pitchFamily="50" charset="-128"/>
                <a:cs typeface="Meiryo UI" panose="020B0604030504040204" pitchFamily="50" charset="-128"/>
              </a:rPr>
              <a:t>2</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は、オープンソースで提供されているデータカタログ管理ソフトウェア。詳細は第</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データカタログ</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システムとカタログシステム開発</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」および拡張</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を参照。</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テキスト ボックス 63">
            <a:extLst>
              <a:ext uri="{FF2B5EF4-FFF2-40B4-BE49-F238E27FC236}">
                <a16:creationId xmlns:a16="http://schemas.microsoft.com/office/drawing/2014/main" id="{0DC13BD7-B100-4B48-BBA9-5EB7DAF07E60}"/>
              </a:ext>
            </a:extLst>
          </p:cNvPr>
          <p:cNvSpPr txBox="1"/>
          <p:nvPr/>
        </p:nvSpPr>
        <p:spPr>
          <a:xfrm>
            <a:off x="231231" y="1063016"/>
            <a:ext cx="11729537" cy="1492716"/>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300" b="1" dirty="0">
                <a:latin typeface="Meiryo UI" panose="020B0604030504040204" pitchFamily="50" charset="-128"/>
                <a:ea typeface="Meiryo UI" panose="020B0604030504040204" pitchFamily="50" charset="-128"/>
              </a:rPr>
              <a:t>オープンデータ型データ取得手順</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①</a:t>
            </a:r>
            <a:r>
              <a:rPr lang="ja-JP" altLang="en-US" sz="1300" b="1" dirty="0">
                <a:latin typeface="Meiryo UI" panose="020B0604030504040204" pitchFamily="50" charset="-128"/>
                <a:ea typeface="Meiryo UI" panose="020B0604030504040204" pitchFamily="50" charset="-128"/>
              </a:rPr>
              <a:t>：データ提供者</a:t>
            </a:r>
            <a:r>
              <a:rPr lang="en-US" altLang="ja-JP" sz="1300" b="1" dirty="0">
                <a:latin typeface="Meiryo UI" panose="020B0604030504040204" pitchFamily="50" charset="-128"/>
                <a:ea typeface="Meiryo UI" panose="020B0604030504040204" pitchFamily="50" charset="-128"/>
              </a:rPr>
              <a:t>A</a:t>
            </a:r>
            <a:r>
              <a:rPr lang="ja-JP" altLang="en-US" sz="1300" b="1" dirty="0">
                <a:latin typeface="Meiryo UI" panose="020B0604030504040204" pitchFamily="50" charset="-128"/>
                <a:ea typeface="Meiryo UI" panose="020B0604030504040204" pitchFamily="50" charset="-128"/>
              </a:rPr>
              <a:t>は、独自にデータカタログを作成。データ提供者</a:t>
            </a:r>
            <a:r>
              <a:rPr lang="en-US" altLang="ja-JP" sz="1300" b="1" dirty="0">
                <a:latin typeface="Meiryo UI" panose="020B0604030504040204" pitchFamily="50" charset="-128"/>
                <a:ea typeface="Meiryo UI" panose="020B0604030504040204" pitchFamily="50" charset="-128"/>
              </a:rPr>
              <a:t>B</a:t>
            </a:r>
            <a:r>
              <a:rPr lang="ja-JP" altLang="en-US" sz="1300" b="1" dirty="0">
                <a:latin typeface="Meiryo UI" panose="020B0604030504040204" pitchFamily="50" charset="-128"/>
                <a:ea typeface="Meiryo UI" panose="020B0604030504040204" pitchFamily="50" charset="-128"/>
              </a:rPr>
              <a:t>は、データカタログ作成ツールを用いてデータカタログを作成。</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②</a:t>
            </a:r>
            <a:r>
              <a:rPr lang="ja-JP" altLang="en-US" sz="1300" b="1" dirty="0">
                <a:latin typeface="Meiryo UI" panose="020B0604030504040204" pitchFamily="50" charset="-128"/>
                <a:ea typeface="Meiryo UI" panose="020B0604030504040204" pitchFamily="50" charset="-128"/>
              </a:rPr>
              <a:t>：データカタログ分野横断検索サービスが、データカタログ収集機能</a:t>
            </a:r>
            <a:r>
              <a:rPr lang="en-US" altLang="ja-JP" sz="1300" b="1"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クローラ</a:t>
            </a:r>
            <a:r>
              <a:rPr lang="en-US" altLang="ja-JP" sz="1300" b="1"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で、事前登録されたカタログサイト</a:t>
            </a:r>
            <a:r>
              <a:rPr lang="en-US" altLang="ja-JP" sz="1300" b="1" dirty="0">
                <a:latin typeface="Meiryo UI" panose="020B0604030504040204" pitchFamily="50" charset="-128"/>
                <a:ea typeface="Meiryo UI" panose="020B0604030504040204" pitchFamily="50" charset="-128"/>
              </a:rPr>
              <a:t>CKAN*</a:t>
            </a:r>
            <a:r>
              <a:rPr lang="en-US" altLang="ja-JP" sz="1300" b="1" baseline="30000"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の</a:t>
            </a:r>
            <a:r>
              <a:rPr lang="en-US" altLang="ja-JP" sz="1300" b="1" dirty="0">
                <a:latin typeface="Meiryo UI" panose="020B0604030504040204" pitchFamily="50" charset="-128"/>
                <a:ea typeface="Meiryo UI" panose="020B0604030504040204" pitchFamily="50" charset="-128"/>
              </a:rPr>
              <a:t>API</a:t>
            </a:r>
            <a:r>
              <a:rPr lang="ja-JP" altLang="en-US" sz="1300" b="1" dirty="0">
                <a:latin typeface="Meiryo UI" panose="020B0604030504040204" pitchFamily="50" charset="-128"/>
                <a:ea typeface="Meiryo UI" panose="020B0604030504040204" pitchFamily="50" charset="-128"/>
              </a:rPr>
              <a:t>を起動し、カタログデータを収集。</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③</a:t>
            </a:r>
            <a:r>
              <a:rPr lang="ja-JP" altLang="en-US" sz="1300" b="1" dirty="0">
                <a:latin typeface="Meiryo UI" panose="020B0604030504040204" pitchFamily="50" charset="-128"/>
                <a:ea typeface="Meiryo UI" panose="020B0604030504040204" pitchFamily="50" charset="-128"/>
              </a:rPr>
              <a:t>：データ利用者は、横断検索サイト</a:t>
            </a:r>
            <a:r>
              <a:rPr lang="en-US" altLang="ja-JP" sz="1300" b="1" dirty="0">
                <a:latin typeface="Meiryo UI" panose="020B0604030504040204" pitchFamily="50" charset="-128"/>
                <a:ea typeface="Meiryo UI" panose="020B0604030504040204" pitchFamily="50" charset="-128"/>
              </a:rPr>
              <a:t>(Web)</a:t>
            </a:r>
            <a:r>
              <a:rPr lang="ja-JP" altLang="en-US" sz="1300" b="1" dirty="0">
                <a:latin typeface="Meiryo UI" panose="020B0604030504040204" pitchFamily="50" charset="-128"/>
                <a:ea typeface="Meiryo UI" panose="020B0604030504040204" pitchFamily="50" charset="-128"/>
              </a:rPr>
              <a:t>でデータカタログ横断検索を実施し、取得したいデータのデータカタログを特定。</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④</a:t>
            </a:r>
            <a:r>
              <a:rPr lang="ja-JP" altLang="en-US" sz="1300" b="1" dirty="0">
                <a:latin typeface="Meiryo UI" panose="020B0604030504040204" pitchFamily="50" charset="-128"/>
                <a:ea typeface="Meiryo UI" panose="020B0604030504040204" pitchFamily="50" charset="-128"/>
              </a:rPr>
              <a:t>：データ利用者は、特定したデータカタログ項目のダウンロード</a:t>
            </a:r>
            <a:r>
              <a:rPr lang="en-US" altLang="ja-JP" sz="1300" b="1" dirty="0">
                <a:latin typeface="Meiryo UI" panose="020B0604030504040204" pitchFamily="50" charset="-128"/>
                <a:ea typeface="Meiryo UI" panose="020B0604030504040204" pitchFamily="50" charset="-128"/>
              </a:rPr>
              <a:t>URL</a:t>
            </a:r>
            <a:r>
              <a:rPr lang="ja-JP" altLang="en-US" sz="1300" b="1" dirty="0">
                <a:latin typeface="Meiryo UI" panose="020B0604030504040204" pitchFamily="50" charset="-128"/>
                <a:ea typeface="Meiryo UI" panose="020B0604030504040204" pitchFamily="50" charset="-128"/>
              </a:rPr>
              <a:t>と、</a:t>
            </a:r>
            <a:r>
              <a:rPr lang="en-US" altLang="ja-JP" sz="1300" b="1" dirty="0">
                <a:latin typeface="Meiryo UI" panose="020B0604030504040204" pitchFamily="50" charset="-128"/>
                <a:ea typeface="Meiryo UI" panose="020B0604030504040204" pitchFamily="50" charset="-128"/>
              </a:rPr>
              <a:t>CADDE</a:t>
            </a:r>
            <a:r>
              <a:rPr lang="ja-JP" altLang="en-US" sz="1300" b="1" dirty="0">
                <a:latin typeface="Meiryo UI" panose="020B0604030504040204" pitchFamily="50" charset="-128"/>
                <a:ea typeface="Meiryo UI" panose="020B0604030504040204" pitchFamily="50" charset="-128"/>
              </a:rPr>
              <a:t>制御情報を取得。コネクタによるデータ取得機能を起動し、依頼メッセージを送信。</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⑤</a:t>
            </a:r>
            <a:r>
              <a:rPr lang="ja-JP" altLang="en-US" sz="1300" b="1" dirty="0">
                <a:latin typeface="Meiryo UI" panose="020B0604030504040204" pitchFamily="50" charset="-128"/>
                <a:ea typeface="Meiryo UI" panose="020B0604030504040204" pitchFamily="50" charset="-128"/>
              </a:rPr>
              <a:t>：データ提供者コネクタが依頼メッセージを受信し、データ管理から指定のデータを取り出し、依頼元のデータ利用者へデータを返信。</a:t>
            </a:r>
            <a:endParaRPr lang="en-US" altLang="ja-JP" sz="1300" b="1" dirty="0">
              <a:latin typeface="Meiryo UI" panose="020B0604030504040204" pitchFamily="50" charset="-128"/>
              <a:ea typeface="Meiryo UI" panose="020B0604030504040204" pitchFamily="50" charset="-128"/>
            </a:endParaRPr>
          </a:p>
          <a:p>
            <a:r>
              <a:rPr lang="ja-JP" altLang="en-US" sz="1300" b="1" dirty="0">
                <a:solidFill>
                  <a:srgbClr val="FF0000"/>
                </a:solidFill>
                <a:latin typeface="Meiryo UI" panose="020B0604030504040204" pitchFamily="50" charset="-128"/>
                <a:ea typeface="Meiryo UI" panose="020B0604030504040204" pitchFamily="50" charset="-128"/>
              </a:rPr>
              <a:t>⑥</a:t>
            </a:r>
            <a:r>
              <a:rPr lang="ja-JP" altLang="en-US" sz="1300" b="1" dirty="0">
                <a:latin typeface="Meiryo UI" panose="020B0604030504040204" pitchFamily="50" charset="-128"/>
                <a:ea typeface="Meiryo UI" panose="020B0604030504040204" pitchFamily="50" charset="-128"/>
              </a:rPr>
              <a:t>：データ利用者が、</a:t>
            </a:r>
            <a:r>
              <a:rPr lang="en-US" altLang="ja-JP" sz="1300" b="1" dirty="0">
                <a:latin typeface="Meiryo UI" panose="020B0604030504040204" pitchFamily="50" charset="-128"/>
                <a:ea typeface="Meiryo UI" panose="020B0604030504040204" pitchFamily="50" charset="-128"/>
              </a:rPr>
              <a:t>CADDE</a:t>
            </a:r>
            <a:r>
              <a:rPr lang="ja-JP" altLang="en-US" sz="1300" b="1" dirty="0">
                <a:latin typeface="Meiryo UI" panose="020B0604030504040204" pitchFamily="50" charset="-128"/>
                <a:ea typeface="Meiryo UI" panose="020B0604030504040204" pitchFamily="50" charset="-128"/>
              </a:rPr>
              <a:t>コネクタからデータを取得。</a:t>
            </a:r>
            <a:endParaRPr lang="en-US" altLang="ja-JP" sz="1300" b="1" dirty="0">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B80BA2FD-024A-49E2-A0C6-6C9F5EC17CB8}"/>
              </a:ext>
            </a:extLst>
          </p:cNvPr>
          <p:cNvSpPr/>
          <p:nvPr/>
        </p:nvSpPr>
        <p:spPr>
          <a:xfrm>
            <a:off x="227013" y="689376"/>
            <a:ext cx="11729536" cy="317103"/>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コネクタを用いたオープンデータ取得の手順を、以下に示す。</a:t>
            </a:r>
            <a:endParaRPr lang="en-US" altLang="ja-JP" sz="1600" dirty="0">
              <a:latin typeface="Meiryo UI" panose="020B0604030504040204" pitchFamily="50" charset="-128"/>
              <a:ea typeface="Meiryo UI" panose="020B0604030504040204" pitchFamily="50" charset="-128"/>
            </a:endParaRPr>
          </a:p>
        </p:txBody>
      </p:sp>
      <p:cxnSp>
        <p:nvCxnSpPr>
          <p:cNvPr id="16" name="直線矢印コネクタ 198">
            <a:extLst>
              <a:ext uri="{FF2B5EF4-FFF2-40B4-BE49-F238E27FC236}">
                <a16:creationId xmlns:a16="http://schemas.microsoft.com/office/drawing/2014/main" id="{070EECEA-5D74-4CF7-AFDB-7F61FDE8CDFB}"/>
              </a:ext>
            </a:extLst>
          </p:cNvPr>
          <p:cNvCxnSpPr>
            <a:cxnSpLocks/>
            <a:stCxn id="22" idx="1"/>
          </p:cNvCxnSpPr>
          <p:nvPr/>
        </p:nvCxnSpPr>
        <p:spPr>
          <a:xfrm rot="10800000" flipV="1">
            <a:off x="4766295" y="3124572"/>
            <a:ext cx="3394168" cy="2087733"/>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98">
            <a:extLst>
              <a:ext uri="{FF2B5EF4-FFF2-40B4-BE49-F238E27FC236}">
                <a16:creationId xmlns:a16="http://schemas.microsoft.com/office/drawing/2014/main" id="{10338A41-7F36-4851-9456-4DFE4EFAA7E6}"/>
              </a:ext>
            </a:extLst>
          </p:cNvPr>
          <p:cNvCxnSpPr>
            <a:cxnSpLocks/>
          </p:cNvCxnSpPr>
          <p:nvPr/>
        </p:nvCxnSpPr>
        <p:spPr>
          <a:xfrm rot="10800000" flipV="1">
            <a:off x="4766295" y="4717476"/>
            <a:ext cx="5463646" cy="494830"/>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EECFCD71-1FB9-40D3-815B-DF9F2A4C7168}"/>
              </a:ext>
            </a:extLst>
          </p:cNvPr>
          <p:cNvSpPr/>
          <p:nvPr/>
        </p:nvSpPr>
        <p:spPr>
          <a:xfrm>
            <a:off x="8643729" y="4455273"/>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 *</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2FDB57F-9BFF-4DB0-A7FF-695394986B1B}"/>
              </a:ext>
            </a:extLst>
          </p:cNvPr>
          <p:cNvSpPr/>
          <p:nvPr/>
        </p:nvSpPr>
        <p:spPr>
          <a:xfrm>
            <a:off x="8171750" y="4455273"/>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E0F69864-A792-4F52-9D32-05E292494974}"/>
              </a:ext>
            </a:extLst>
          </p:cNvPr>
          <p:cNvSpPr/>
          <p:nvPr/>
        </p:nvSpPr>
        <p:spPr>
          <a:xfrm>
            <a:off x="9758002" y="4455273"/>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0216F0F8-E45E-45F9-8873-F0050F8B6FA8}"/>
              </a:ext>
            </a:extLst>
          </p:cNvPr>
          <p:cNvSpPr txBox="1"/>
          <p:nvPr/>
        </p:nvSpPr>
        <p:spPr>
          <a:xfrm>
            <a:off x="9734735" y="2981229"/>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388A294C-E9FB-4BC0-8364-A2DB041A66F5}"/>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6475863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637ECA8-3A3B-4417-BD6E-C54D6A2250EF}"/>
              </a:ext>
            </a:extLst>
          </p:cNvPr>
          <p:cNvSpPr/>
          <p:nvPr/>
        </p:nvSpPr>
        <p:spPr>
          <a:xfrm>
            <a:off x="265820" y="2059472"/>
            <a:ext cx="11660362" cy="1164044"/>
          </a:xfrm>
          <a:prstGeom prst="roundRect">
            <a:avLst>
              <a:gd name="adj" fmla="val 9231"/>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複数の提供者が共同で一つの</a:t>
            </a:r>
            <a:r>
              <a:rPr lang="en-US" altLang="ja-JP" sz="1600" dirty="0">
                <a:latin typeface="Meiryo UI"/>
                <a:ea typeface="Meiryo UI"/>
              </a:rPr>
              <a:t>NGSI</a:t>
            </a:r>
            <a:r>
              <a:rPr lang="ja-JP" altLang="en-US" sz="1600" dirty="0">
                <a:latin typeface="Meiryo UI"/>
                <a:ea typeface="Meiryo UI"/>
              </a:rPr>
              <a:t>サーバを使用する場合（マルチテナント）に、提供者ごとに「</a:t>
            </a:r>
            <a:r>
              <a:rPr lang="en-US" altLang="ja-JP" sz="1600" dirty="0">
                <a:latin typeface="Meiryo UI"/>
                <a:ea typeface="Meiryo UI"/>
              </a:rPr>
              <a:t>NGSI</a:t>
            </a:r>
            <a:r>
              <a:rPr lang="ja-JP" altLang="en-US" sz="1600" dirty="0">
                <a:latin typeface="Meiryo UI"/>
                <a:ea typeface="Meiryo UI"/>
              </a:rPr>
              <a:t>テナント」を指定してデータを公開することでデータの範囲を絞って公開することが可能です。</a:t>
            </a:r>
          </a:p>
          <a:p>
            <a:pPr marL="285750" indent="-285750">
              <a:buFont typeface="Wingdings" panose="05000000000000000000" pitchFamily="2" charset="2"/>
              <a:buChar char="ü"/>
            </a:pP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サービスパス」を指定することで、テナント毎にデータの範囲などで絞って公開することが可能です。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全てのデータを公開する場合は、「</a:t>
            </a:r>
            <a:r>
              <a:rPr lang="en-US" altLang="ja-JP" sz="1600" dirty="0">
                <a:latin typeface="Meiryo UI"/>
                <a:ea typeface="Meiryo UI"/>
              </a:rPr>
              <a:t>NGSI</a:t>
            </a:r>
            <a:r>
              <a:rPr lang="ja-JP" altLang="en-US" sz="1600" dirty="0">
                <a:latin typeface="Meiryo UI"/>
                <a:ea typeface="Meiryo UI"/>
              </a:rPr>
              <a:t>テナント」と「</a:t>
            </a:r>
            <a:r>
              <a:rPr lang="en-US" altLang="ja-JP" sz="1600" dirty="0">
                <a:latin typeface="Meiryo UI"/>
                <a:ea typeface="Meiryo UI"/>
              </a:rPr>
              <a:t>NGSI</a:t>
            </a:r>
            <a:r>
              <a:rPr lang="ja-JP" altLang="en-US" sz="1600" dirty="0">
                <a:latin typeface="Meiryo UI"/>
                <a:ea typeface="Meiryo UI"/>
              </a:rPr>
              <a:t>サービスパス」を指定する必要はありません。</a:t>
            </a:r>
          </a:p>
        </p:txBody>
      </p:sp>
      <p:sp>
        <p:nvSpPr>
          <p:cNvPr id="12" name="四角形: 角を丸くする 11">
            <a:extLst>
              <a:ext uri="{FF2B5EF4-FFF2-40B4-BE49-F238E27FC236}">
                <a16:creationId xmlns:a16="http://schemas.microsoft.com/office/drawing/2014/main" id="{19F2234B-357A-4DFF-9A26-833916EE8229}"/>
              </a:ext>
            </a:extLst>
          </p:cNvPr>
          <p:cNvSpPr/>
          <p:nvPr/>
        </p:nvSpPr>
        <p:spPr>
          <a:xfrm>
            <a:off x="265818" y="678333"/>
            <a:ext cx="11660364" cy="614802"/>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22030 </a:t>
            </a: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テナント」</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NGSI</a:t>
            </a:r>
            <a:r>
              <a:rPr lang="ja-JP" altLang="en-US" sz="1600" dirty="0">
                <a:latin typeface="Meiryo UI"/>
                <a:ea typeface="Meiryo UI"/>
              </a:rPr>
              <a:t>形式のデータを</a:t>
            </a:r>
            <a:r>
              <a:rPr lang="en-US" altLang="ja-JP" sz="1600" dirty="0">
                <a:latin typeface="Meiryo UI"/>
                <a:ea typeface="Meiryo UI"/>
              </a:rPr>
              <a:t>API</a:t>
            </a:r>
            <a:r>
              <a:rPr lang="ja-JP" altLang="en-US" sz="1600" dirty="0">
                <a:latin typeface="Meiryo UI"/>
                <a:ea typeface="Meiryo UI"/>
              </a:rPr>
              <a:t>で取得する際に、この値を</a:t>
            </a:r>
            <a:r>
              <a:rPr lang="en-US" altLang="ja-JP" sz="1600" dirty="0">
                <a:latin typeface="Meiryo UI"/>
                <a:ea typeface="Meiryo UI"/>
              </a:rPr>
              <a:t>Fiware-Service</a:t>
            </a:r>
            <a:r>
              <a:rPr lang="ja-JP" altLang="en-US" sz="1600" dirty="0">
                <a:latin typeface="Meiryo UI"/>
                <a:ea typeface="Meiryo UI"/>
              </a:rPr>
              <a:t>として使用することで、テナントを指定してデータを取得する。</a:t>
            </a:r>
            <a:endParaRPr lang="en-US" altLang="ja-JP" sz="1600" dirty="0">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067E8791-E52D-4B21-8AD4-B8E04DB2BC5F}"/>
              </a:ext>
            </a:extLst>
          </p:cNvPr>
          <p:cNvSpPr/>
          <p:nvPr/>
        </p:nvSpPr>
        <p:spPr>
          <a:xfrm>
            <a:off x="265818" y="1347617"/>
            <a:ext cx="11660364" cy="63962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22040 </a:t>
            </a:r>
            <a:r>
              <a:rPr lang="ja-JP" altLang="en-US" sz="1600" dirty="0">
                <a:latin typeface="Meiryo UI"/>
                <a:ea typeface="Meiryo UI"/>
              </a:rPr>
              <a:t>「</a:t>
            </a:r>
            <a:r>
              <a:rPr lang="en-US" altLang="ja-JP" sz="1600" dirty="0">
                <a:latin typeface="Meiryo UI"/>
                <a:ea typeface="Meiryo UI"/>
              </a:rPr>
              <a:t>NGSI</a:t>
            </a:r>
            <a:r>
              <a:rPr lang="ja-JP" altLang="en-US" sz="1600" dirty="0">
                <a:latin typeface="Meiryo UI"/>
                <a:ea typeface="Meiryo UI"/>
              </a:rPr>
              <a:t>サービスパス」</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NGSI</a:t>
            </a:r>
            <a:r>
              <a:rPr lang="ja-JP" altLang="en-US" sz="1600" dirty="0">
                <a:latin typeface="Meiryo UI"/>
                <a:ea typeface="Meiryo UI"/>
              </a:rPr>
              <a:t>形式のデータを</a:t>
            </a:r>
            <a:r>
              <a:rPr lang="en-US" altLang="ja-JP" sz="1600" dirty="0">
                <a:latin typeface="Meiryo UI"/>
                <a:ea typeface="Meiryo UI"/>
              </a:rPr>
              <a:t>API</a:t>
            </a:r>
            <a:r>
              <a:rPr lang="ja-JP" altLang="en-US" sz="1600" dirty="0">
                <a:latin typeface="Meiryo UI"/>
                <a:ea typeface="Meiryo UI"/>
              </a:rPr>
              <a:t>で取得する際に、この値を</a:t>
            </a:r>
            <a:r>
              <a:rPr lang="en-US" altLang="ja-JP" sz="1600" dirty="0">
                <a:latin typeface="Meiryo UI"/>
                <a:ea typeface="Meiryo UI"/>
              </a:rPr>
              <a:t>Fiware-ServicePath</a:t>
            </a:r>
            <a:r>
              <a:rPr lang="ja-JP" altLang="en-US" sz="1600" dirty="0">
                <a:latin typeface="Meiryo UI"/>
                <a:ea typeface="Meiryo UI"/>
              </a:rPr>
              <a:t>として使用することで、サービスを指定してデータを取得する。</a:t>
            </a:r>
            <a:endParaRPr lang="en-US" altLang="ja-JP" sz="16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2EC8BBD6-4DED-48D1-8387-549C770FF90A}"/>
              </a:ext>
            </a:extLst>
          </p:cNvPr>
          <p:cNvGrpSpPr/>
          <p:nvPr/>
        </p:nvGrpSpPr>
        <p:grpSpPr>
          <a:xfrm>
            <a:off x="265818" y="3295746"/>
            <a:ext cx="11660362" cy="3444195"/>
            <a:chOff x="367179" y="3805628"/>
            <a:chExt cx="11614669" cy="4515156"/>
          </a:xfrm>
        </p:grpSpPr>
        <p:sp>
          <p:nvSpPr>
            <p:cNvPr id="45" name="四角形: 角を丸くする 44">
              <a:extLst>
                <a:ext uri="{FF2B5EF4-FFF2-40B4-BE49-F238E27FC236}">
                  <a16:creationId xmlns:a16="http://schemas.microsoft.com/office/drawing/2014/main" id="{44BB8AFD-5E73-45B9-BE87-399CDD7555AF}"/>
                </a:ext>
              </a:extLst>
            </p:cNvPr>
            <p:cNvSpPr/>
            <p:nvPr/>
          </p:nvSpPr>
          <p:spPr>
            <a:xfrm>
              <a:off x="367179" y="3805628"/>
              <a:ext cx="11614669" cy="4499580"/>
            </a:xfrm>
            <a:prstGeom prst="roundRect">
              <a:avLst>
                <a:gd name="adj" fmla="val 31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データを</a:t>
              </a:r>
              <a:r>
                <a:rPr lang="en-US" altLang="ja-JP" sz="1400" b="1" dirty="0">
                  <a:latin typeface="Meiryo UI"/>
                  <a:ea typeface="Meiryo UI"/>
                </a:rPr>
                <a:t>API</a:t>
              </a:r>
              <a:r>
                <a:rPr lang="ja-JP" altLang="en-US" sz="1400" b="1" dirty="0">
                  <a:latin typeface="Meiryo UI"/>
                  <a:ea typeface="Meiryo UI"/>
                </a:rPr>
                <a:t>経由で提供する場合の</a:t>
              </a:r>
              <a:r>
                <a:rPr lang="en-US" altLang="ja-JP" sz="1400" b="1" dirty="0">
                  <a:latin typeface="Meiryo UI"/>
                  <a:ea typeface="Meiryo UI"/>
                </a:rPr>
                <a:t>NGSI</a:t>
              </a:r>
              <a:r>
                <a:rPr lang="ja-JP" altLang="en-US" sz="1400" b="1" dirty="0">
                  <a:latin typeface="Meiryo UI"/>
                  <a:ea typeface="Meiryo UI"/>
                </a:rPr>
                <a:t>テナント、</a:t>
              </a:r>
              <a:r>
                <a:rPr lang="en-US" altLang="ja-JP" sz="1400" b="1" dirty="0">
                  <a:latin typeface="Meiryo UI"/>
                  <a:ea typeface="Meiryo UI"/>
                </a:rPr>
                <a:t>NGSI</a:t>
              </a:r>
              <a:r>
                <a:rPr lang="ja-JP" altLang="en-US" sz="1400" b="1" dirty="0">
                  <a:latin typeface="Meiryo UI"/>
                  <a:ea typeface="Meiryo UI"/>
                </a:rPr>
                <a:t>サービスパスのイメージ</a:t>
              </a:r>
              <a:endParaRPr lang="en-US" altLang="ja-JP" sz="1400" b="1" dirty="0">
                <a:latin typeface="Meiryo UI"/>
                <a:ea typeface="Meiryo UI"/>
              </a:endParaRPr>
            </a:p>
            <a:p>
              <a:pPr marL="879253" indent="-879253"/>
              <a:r>
                <a:rPr lang="ja-JP" altLang="en-US" sz="1400" b="1" dirty="0">
                  <a:latin typeface="Meiryo UI"/>
                  <a:ea typeface="Meiryo UI"/>
                </a:rPr>
                <a:t>例：</a:t>
              </a:r>
              <a:r>
                <a:rPr lang="en-US" altLang="ja-JP" sz="1400" b="1" dirty="0">
                  <a:latin typeface="Meiryo UI"/>
                  <a:ea typeface="Meiryo UI"/>
                </a:rPr>
                <a:t>X</a:t>
              </a:r>
              <a:r>
                <a:rPr lang="ja-JP" altLang="en-US" sz="1400" b="1" dirty="0">
                  <a:latin typeface="Meiryo UI"/>
                  <a:ea typeface="Meiryo UI"/>
                </a:rPr>
                <a:t>県で県内の複数の市区町村データを一つの</a:t>
              </a:r>
              <a:r>
                <a:rPr lang="en-US" altLang="ja-JP" sz="1400" b="1" dirty="0">
                  <a:latin typeface="Meiryo UI"/>
                  <a:ea typeface="Meiryo UI"/>
                </a:rPr>
                <a:t>NGSI</a:t>
              </a:r>
              <a:r>
                <a:rPr lang="ja-JP" altLang="en-US" sz="1400" b="1" dirty="0">
                  <a:latin typeface="Meiryo UI"/>
                  <a:ea typeface="Meiryo UI"/>
                </a:rPr>
                <a:t>サーバで管理する場合</a:t>
              </a:r>
              <a:endParaRPr lang="en-US" altLang="ja-JP" sz="14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26" name="角丸四角形吹き出し 25"/>
            <p:cNvSpPr/>
            <p:nvPr/>
          </p:nvSpPr>
          <p:spPr>
            <a:xfrm>
              <a:off x="4119162" y="5907681"/>
              <a:ext cx="7568164" cy="2335006"/>
            </a:xfrm>
            <a:prstGeom prst="wedgeRoundRectCallout">
              <a:avLst>
                <a:gd name="adj1" fmla="val -61150"/>
                <a:gd name="adj2" fmla="val -16101"/>
                <a:gd name="adj3" fmla="val 16667"/>
              </a:avLst>
            </a:prstGeom>
            <a:pattFill prst="smConfetti">
              <a:fgClr>
                <a:schemeClr val="accent1"/>
              </a:fgClr>
              <a:bgClr>
                <a:schemeClr val="bg1"/>
              </a:bgClr>
            </a:patt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a:solidFill>
                  <a:srgbClr val="000000"/>
                </a:solidFill>
                <a:latin typeface="+mn-ea"/>
              </a:endParaRPr>
            </a:p>
          </p:txBody>
        </p:sp>
        <p:sp>
          <p:nvSpPr>
            <p:cNvPr id="36" name="フローチャート: 磁気ディスク 35">
              <a:extLst>
                <a:ext uri="{FF2B5EF4-FFF2-40B4-BE49-F238E27FC236}">
                  <a16:creationId xmlns:a16="http://schemas.microsoft.com/office/drawing/2014/main" id="{6084095A-E933-42C1-A071-687899CF1DA0}"/>
                </a:ext>
              </a:extLst>
            </p:cNvPr>
            <p:cNvSpPr/>
            <p:nvPr/>
          </p:nvSpPr>
          <p:spPr bwMode="auto">
            <a:xfrm>
              <a:off x="1340713" y="6122195"/>
              <a:ext cx="1708277" cy="1126217"/>
            </a:xfrm>
            <a:prstGeom prst="flowChartMagneticDisk">
              <a:avLst/>
            </a:prstGeom>
            <a:solidFill>
              <a:schemeClr val="bg1"/>
            </a:solid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15" name="正方形/長方形 14">
              <a:extLst>
                <a:ext uri="{FF2B5EF4-FFF2-40B4-BE49-F238E27FC236}">
                  <a16:creationId xmlns:a16="http://schemas.microsoft.com/office/drawing/2014/main" id="{07B11E13-858C-42B4-91D6-F96268A40AD4}"/>
                </a:ext>
              </a:extLst>
            </p:cNvPr>
            <p:cNvSpPr/>
            <p:nvPr/>
          </p:nvSpPr>
          <p:spPr>
            <a:xfrm>
              <a:off x="4376733" y="6339026"/>
              <a:ext cx="2160607" cy="1813106"/>
            </a:xfrm>
            <a:prstGeom prst="rect">
              <a:avLst/>
            </a:prstGeom>
            <a:pattFill prst="wdUpDiag">
              <a:fgClr>
                <a:schemeClr val="bg1">
                  <a:lumMod val="50000"/>
                </a:schemeClr>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テキスト ボックス 47">
              <a:extLst>
                <a:ext uri="{FF2B5EF4-FFF2-40B4-BE49-F238E27FC236}">
                  <a16:creationId xmlns:a16="http://schemas.microsoft.com/office/drawing/2014/main" id="{6E5446E4-CC8F-4D0D-890B-6DA02AD2A137}"/>
                </a:ext>
              </a:extLst>
            </p:cNvPr>
            <p:cNvSpPr txBox="1"/>
            <p:nvPr/>
          </p:nvSpPr>
          <p:spPr>
            <a:xfrm>
              <a:off x="4559955" y="6010299"/>
              <a:ext cx="1804727" cy="283164"/>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50" name="テキスト ボックス 49">
              <a:extLst>
                <a:ext uri="{FF2B5EF4-FFF2-40B4-BE49-F238E27FC236}">
                  <a16:creationId xmlns:a16="http://schemas.microsoft.com/office/drawing/2014/main" id="{13D01685-C7F4-4330-A365-68739024EC31}"/>
                </a:ext>
              </a:extLst>
            </p:cNvPr>
            <p:cNvSpPr txBox="1"/>
            <p:nvPr/>
          </p:nvSpPr>
          <p:spPr>
            <a:xfrm>
              <a:off x="4642054" y="6381748"/>
              <a:ext cx="1688811" cy="1722584"/>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55" name="正方形/長方形 54">
              <a:extLst>
                <a:ext uri="{FF2B5EF4-FFF2-40B4-BE49-F238E27FC236}">
                  <a16:creationId xmlns:a16="http://schemas.microsoft.com/office/drawing/2014/main" id="{B1B3BD30-CBBB-4153-901F-5F193445F243}"/>
                </a:ext>
              </a:extLst>
            </p:cNvPr>
            <p:cNvSpPr/>
            <p:nvPr/>
          </p:nvSpPr>
          <p:spPr>
            <a:xfrm>
              <a:off x="6539726" y="6339026"/>
              <a:ext cx="1972703" cy="1813106"/>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9" name="正方形/長方形 58">
              <a:extLst>
                <a:ext uri="{FF2B5EF4-FFF2-40B4-BE49-F238E27FC236}">
                  <a16:creationId xmlns:a16="http://schemas.microsoft.com/office/drawing/2014/main" id="{7CE32E1C-B696-41A3-93DB-41AE4471CBD9}"/>
                </a:ext>
              </a:extLst>
            </p:cNvPr>
            <p:cNvSpPr/>
            <p:nvPr/>
          </p:nvSpPr>
          <p:spPr>
            <a:xfrm>
              <a:off x="1300717" y="7387918"/>
              <a:ext cx="361078" cy="196485"/>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60" name="テキスト ボックス 59">
              <a:extLst>
                <a:ext uri="{FF2B5EF4-FFF2-40B4-BE49-F238E27FC236}">
                  <a16:creationId xmlns:a16="http://schemas.microsoft.com/office/drawing/2014/main" id="{D06D673F-1354-4587-95D1-B1B51A7B0F52}"/>
                </a:ext>
              </a:extLst>
            </p:cNvPr>
            <p:cNvSpPr txBox="1"/>
            <p:nvPr/>
          </p:nvSpPr>
          <p:spPr>
            <a:xfrm>
              <a:off x="1599727" y="7332415"/>
              <a:ext cx="2129559" cy="363131"/>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34" name="テキスト ボックス 33">
              <a:extLst>
                <a:ext uri="{FF2B5EF4-FFF2-40B4-BE49-F238E27FC236}">
                  <a16:creationId xmlns:a16="http://schemas.microsoft.com/office/drawing/2014/main" id="{7FE6059D-8640-42FE-8356-64E36F691F1A}"/>
                </a:ext>
              </a:extLst>
            </p:cNvPr>
            <p:cNvSpPr txBox="1"/>
            <p:nvPr/>
          </p:nvSpPr>
          <p:spPr>
            <a:xfrm>
              <a:off x="10652872" y="7047806"/>
              <a:ext cx="464106" cy="363131"/>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5" name="テキスト ボックス 34">
              <a:extLst>
                <a:ext uri="{FF2B5EF4-FFF2-40B4-BE49-F238E27FC236}">
                  <a16:creationId xmlns:a16="http://schemas.microsoft.com/office/drawing/2014/main" id="{7FE6059D-8640-42FE-8356-64E36F691F1A}"/>
                </a:ext>
              </a:extLst>
            </p:cNvPr>
            <p:cNvSpPr txBox="1"/>
            <p:nvPr/>
          </p:nvSpPr>
          <p:spPr>
            <a:xfrm>
              <a:off x="1597084" y="6567024"/>
              <a:ext cx="1193560" cy="605218"/>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37" name="正方形/長方形 36">
              <a:extLst>
                <a:ext uri="{FF2B5EF4-FFF2-40B4-BE49-F238E27FC236}">
                  <a16:creationId xmlns:a16="http://schemas.microsoft.com/office/drawing/2014/main" id="{B1B3BD30-CBBB-4153-901F-5F193445F243}"/>
                </a:ext>
              </a:extLst>
            </p:cNvPr>
            <p:cNvSpPr/>
            <p:nvPr/>
          </p:nvSpPr>
          <p:spPr>
            <a:xfrm>
              <a:off x="8512428" y="6339026"/>
              <a:ext cx="1972703" cy="1813106"/>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8" name="四角形: 角を丸くする 44">
              <a:extLst>
                <a:ext uri="{FF2B5EF4-FFF2-40B4-BE49-F238E27FC236}">
                  <a16:creationId xmlns:a16="http://schemas.microsoft.com/office/drawing/2014/main" id="{44BB8AFD-5E73-45B9-BE87-399CDD7555AF}"/>
                </a:ext>
              </a:extLst>
            </p:cNvPr>
            <p:cNvSpPr/>
            <p:nvPr/>
          </p:nvSpPr>
          <p:spPr>
            <a:xfrm>
              <a:off x="544343" y="4507900"/>
              <a:ext cx="3673175" cy="1274240"/>
            </a:xfrm>
            <a:prstGeom prst="roundRect">
              <a:avLst>
                <a:gd name="adj" fmla="val 1429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ケース１：「</a:t>
              </a:r>
              <a:r>
                <a:rPr lang="en-US" altLang="ja-JP" sz="1400" b="1" dirty="0">
                  <a:latin typeface="Meiryo UI"/>
                  <a:ea typeface="Meiryo UI"/>
                </a:rPr>
                <a:t>AAA</a:t>
              </a:r>
              <a:r>
                <a:rPr lang="ja-JP" altLang="en-US" sz="1400" b="1" dirty="0">
                  <a:latin typeface="Meiryo UI"/>
                  <a:ea typeface="Meiryo UI"/>
                </a:rPr>
                <a:t>市」のデータのみを公開</a:t>
              </a:r>
              <a:endParaRPr lang="en-US" altLang="ja-JP" sz="1400" b="1" dirty="0">
                <a:latin typeface="Meiryo UI"/>
                <a:ea typeface="Meiryo UI"/>
              </a:endParaRPr>
            </a:p>
            <a:p>
              <a:pPr marL="879253" indent="-879253"/>
              <a:r>
                <a:rPr lang="ja-JP" altLang="en-US" sz="1400" b="1" dirty="0">
                  <a:latin typeface="Meiryo UI"/>
                  <a:ea typeface="Meiryo UI"/>
                </a:rPr>
                <a:t>　　　　　　　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AAA</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 ：</a:t>
              </a:r>
              <a:r>
                <a:rPr lang="en-US" altLang="ja-JP" sz="1400" dirty="0">
                  <a:latin typeface="Meiryo UI"/>
                  <a:ea typeface="Meiryo UI"/>
                </a:rPr>
                <a:t>/#</a:t>
              </a:r>
            </a:p>
          </p:txBody>
        </p:sp>
        <p:sp>
          <p:nvSpPr>
            <p:cNvPr id="42" name="四角形: 角を丸くする 44">
              <a:extLst>
                <a:ext uri="{FF2B5EF4-FFF2-40B4-BE49-F238E27FC236}">
                  <a16:creationId xmlns:a16="http://schemas.microsoft.com/office/drawing/2014/main" id="{44BB8AFD-5E73-45B9-BE87-399CDD7555AF}"/>
                </a:ext>
              </a:extLst>
            </p:cNvPr>
            <p:cNvSpPr/>
            <p:nvPr/>
          </p:nvSpPr>
          <p:spPr>
            <a:xfrm>
              <a:off x="4331227" y="4507900"/>
              <a:ext cx="3673175" cy="1274240"/>
            </a:xfrm>
            <a:prstGeom prst="roundRect">
              <a:avLst>
                <a:gd name="adj" fmla="val 1176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ケース２：「</a:t>
              </a:r>
              <a:r>
                <a:rPr lang="en-US" altLang="ja-JP" sz="1400" b="1" dirty="0">
                  <a:latin typeface="Meiryo UI"/>
                  <a:ea typeface="Meiryo UI"/>
                </a:rPr>
                <a:t>BBB</a:t>
              </a:r>
              <a:r>
                <a:rPr lang="ja-JP" altLang="en-US" sz="1400" b="1" dirty="0">
                  <a:latin typeface="Meiryo UI"/>
                  <a:ea typeface="Meiryo UI"/>
                </a:rPr>
                <a:t>市」の「</a:t>
              </a:r>
              <a:r>
                <a:rPr lang="en-US" altLang="ja-JP" sz="1400" b="1" dirty="0">
                  <a:latin typeface="Meiryo UI"/>
                  <a:ea typeface="Meiryo UI"/>
                </a:rPr>
                <a:t>Y1</a:t>
              </a:r>
              <a:r>
                <a:rPr lang="ja-JP" altLang="en-US" sz="1400" b="1" dirty="0">
                  <a:latin typeface="Meiryo UI"/>
                  <a:ea typeface="Meiryo UI"/>
                </a:rPr>
                <a:t>町」データのみを公開する場合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BBB</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a:t>
              </a:r>
              <a:r>
                <a:rPr lang="en-US" altLang="ja-JP" sz="1400" dirty="0">
                  <a:latin typeface="Meiryo UI"/>
                  <a:ea typeface="Meiryo UI"/>
                </a:rPr>
                <a:t>/Y1</a:t>
              </a:r>
            </a:p>
          </p:txBody>
        </p:sp>
        <p:sp>
          <p:nvSpPr>
            <p:cNvPr id="43" name="四角形: 角を丸くする 44">
              <a:extLst>
                <a:ext uri="{FF2B5EF4-FFF2-40B4-BE49-F238E27FC236}">
                  <a16:creationId xmlns:a16="http://schemas.microsoft.com/office/drawing/2014/main" id="{44BB8AFD-5E73-45B9-BE87-399CDD7555AF}"/>
                </a:ext>
              </a:extLst>
            </p:cNvPr>
            <p:cNvSpPr/>
            <p:nvPr/>
          </p:nvSpPr>
          <p:spPr>
            <a:xfrm>
              <a:off x="8118109" y="4508444"/>
              <a:ext cx="3673175" cy="1273152"/>
            </a:xfrm>
            <a:prstGeom prst="roundRect">
              <a:avLst>
                <a:gd name="adj" fmla="val 1000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ケース３：</a:t>
              </a:r>
              <a:r>
                <a:rPr lang="en-US" altLang="ja-JP" sz="1400" b="1" dirty="0">
                  <a:latin typeface="Meiryo UI"/>
                  <a:ea typeface="Meiryo UI"/>
                </a:rPr>
                <a:t>X</a:t>
              </a:r>
              <a:r>
                <a:rPr lang="ja-JP" altLang="en-US" sz="1400" b="1" dirty="0">
                  <a:latin typeface="Meiryo UI"/>
                  <a:ea typeface="Meiryo UI"/>
                </a:rPr>
                <a:t>県のすべてのデータを公開</a:t>
              </a:r>
              <a:endParaRPr lang="en-US" altLang="ja-JP" sz="1400" b="1" dirty="0">
                <a:latin typeface="Meiryo UI"/>
                <a:ea typeface="Meiryo UI"/>
              </a:endParaRPr>
            </a:p>
            <a:p>
              <a:pPr marL="879253" indent="-879253"/>
              <a:r>
                <a:rPr lang="ja-JP" altLang="en-US" sz="1400" b="1" dirty="0">
                  <a:latin typeface="Meiryo UI"/>
                  <a:ea typeface="Meiryo UI"/>
                </a:rPr>
                <a:t>　　　　　　 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テナント」：指定しない</a:t>
              </a:r>
              <a:endParaRPr lang="en-US" altLang="ja-JP" sz="1400" dirty="0">
                <a:latin typeface="Meiryo UI"/>
                <a:ea typeface="Meiryo UI"/>
              </a:endParaRP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 ：指定しない</a:t>
              </a:r>
              <a:endParaRPr lang="en-US" altLang="ja-JP" sz="1400" dirty="0">
                <a:latin typeface="Meiryo UI"/>
                <a:ea typeface="Meiryo UI"/>
              </a:endParaRPr>
            </a:p>
            <a:p>
              <a:pPr marL="879253" indent="-879253"/>
              <a:endParaRPr lang="en-US" altLang="ja-JP" sz="1400" b="1" dirty="0">
                <a:latin typeface="Meiryo UI"/>
                <a:ea typeface="Meiryo UI"/>
              </a:endParaRPr>
            </a:p>
            <a:p>
              <a:pPr marL="879253" indent="-879253"/>
              <a:endParaRPr lang="en-US" altLang="ja-JP" sz="1400" dirty="0">
                <a:latin typeface="Meiryo UI"/>
                <a:ea typeface="Meiryo UI"/>
              </a:endParaRPr>
            </a:p>
          </p:txBody>
        </p:sp>
        <p:sp>
          <p:nvSpPr>
            <p:cNvPr id="66" name="テキスト ボックス 65">
              <a:extLst>
                <a:ext uri="{FF2B5EF4-FFF2-40B4-BE49-F238E27FC236}">
                  <a16:creationId xmlns:a16="http://schemas.microsoft.com/office/drawing/2014/main" id="{7FE6059D-8640-42FE-8356-64E36F691F1A}"/>
                </a:ext>
              </a:extLst>
            </p:cNvPr>
            <p:cNvSpPr txBox="1"/>
            <p:nvPr/>
          </p:nvSpPr>
          <p:spPr>
            <a:xfrm>
              <a:off x="6983121" y="6692038"/>
              <a:ext cx="1284533" cy="717503"/>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65" name="テキスト ボックス 64">
              <a:extLst>
                <a:ext uri="{FF2B5EF4-FFF2-40B4-BE49-F238E27FC236}">
                  <a16:creationId xmlns:a16="http://schemas.microsoft.com/office/drawing/2014/main" id="{13D01685-C7F4-4330-A365-68739024EC31}"/>
                </a:ext>
              </a:extLst>
            </p:cNvPr>
            <p:cNvSpPr txBox="1"/>
            <p:nvPr/>
          </p:nvSpPr>
          <p:spPr>
            <a:xfrm>
              <a:off x="6729337" y="6381751"/>
              <a:ext cx="1688811" cy="1722584"/>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68" name="テキスト ボックス 67">
              <a:extLst>
                <a:ext uri="{FF2B5EF4-FFF2-40B4-BE49-F238E27FC236}">
                  <a16:creationId xmlns:a16="http://schemas.microsoft.com/office/drawing/2014/main" id="{7FE6059D-8640-42FE-8356-64E36F691F1A}"/>
                </a:ext>
              </a:extLst>
            </p:cNvPr>
            <p:cNvSpPr txBox="1"/>
            <p:nvPr/>
          </p:nvSpPr>
          <p:spPr>
            <a:xfrm>
              <a:off x="8628088" y="5998434"/>
              <a:ext cx="1776048" cy="283164"/>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69" name="テキスト ボックス 68">
              <a:extLst>
                <a:ext uri="{FF2B5EF4-FFF2-40B4-BE49-F238E27FC236}">
                  <a16:creationId xmlns:a16="http://schemas.microsoft.com/office/drawing/2014/main" id="{13D01685-C7F4-4330-A365-68739024EC31}"/>
                </a:ext>
              </a:extLst>
            </p:cNvPr>
            <p:cNvSpPr txBox="1"/>
            <p:nvPr/>
          </p:nvSpPr>
          <p:spPr>
            <a:xfrm>
              <a:off x="8669539" y="6381752"/>
              <a:ext cx="1688811" cy="1722584"/>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71" name="テキスト ボックス 70">
              <a:extLst>
                <a:ext uri="{FF2B5EF4-FFF2-40B4-BE49-F238E27FC236}">
                  <a16:creationId xmlns:a16="http://schemas.microsoft.com/office/drawing/2014/main" id="{6E5446E4-CC8F-4D0D-890B-6DA02AD2A137}"/>
                </a:ext>
              </a:extLst>
            </p:cNvPr>
            <p:cNvSpPr txBox="1"/>
            <p:nvPr/>
          </p:nvSpPr>
          <p:spPr>
            <a:xfrm>
              <a:off x="6654478" y="6010298"/>
              <a:ext cx="1804727" cy="283164"/>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72" name="正方形/長方形 71">
              <a:extLst>
                <a:ext uri="{FF2B5EF4-FFF2-40B4-BE49-F238E27FC236}">
                  <a16:creationId xmlns:a16="http://schemas.microsoft.com/office/drawing/2014/main" id="{7CE32E1C-B696-41A3-93DB-41AE4471CBD9}"/>
                </a:ext>
              </a:extLst>
            </p:cNvPr>
            <p:cNvSpPr/>
            <p:nvPr/>
          </p:nvSpPr>
          <p:spPr>
            <a:xfrm>
              <a:off x="1300717" y="7684900"/>
              <a:ext cx="361078" cy="196485"/>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3" name="テキスト ボックス 72">
              <a:extLst>
                <a:ext uri="{FF2B5EF4-FFF2-40B4-BE49-F238E27FC236}">
                  <a16:creationId xmlns:a16="http://schemas.microsoft.com/office/drawing/2014/main" id="{D06D673F-1354-4587-95D1-B1B51A7B0F52}"/>
                </a:ext>
              </a:extLst>
            </p:cNvPr>
            <p:cNvSpPr txBox="1"/>
            <p:nvPr/>
          </p:nvSpPr>
          <p:spPr>
            <a:xfrm>
              <a:off x="1599727" y="7629400"/>
              <a:ext cx="2129559" cy="363131"/>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74" name="正方形/長方形 73">
              <a:extLst>
                <a:ext uri="{FF2B5EF4-FFF2-40B4-BE49-F238E27FC236}">
                  <a16:creationId xmlns:a16="http://schemas.microsoft.com/office/drawing/2014/main" id="{7CE32E1C-B696-41A3-93DB-41AE4471CBD9}"/>
                </a:ext>
              </a:extLst>
            </p:cNvPr>
            <p:cNvSpPr/>
            <p:nvPr/>
          </p:nvSpPr>
          <p:spPr>
            <a:xfrm>
              <a:off x="1300716" y="8013148"/>
              <a:ext cx="361077" cy="196485"/>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75" name="テキスト ボックス 74">
              <a:extLst>
                <a:ext uri="{FF2B5EF4-FFF2-40B4-BE49-F238E27FC236}">
                  <a16:creationId xmlns:a16="http://schemas.microsoft.com/office/drawing/2014/main" id="{D06D673F-1354-4587-95D1-B1B51A7B0F52}"/>
                </a:ext>
              </a:extLst>
            </p:cNvPr>
            <p:cNvSpPr txBox="1"/>
            <p:nvPr/>
          </p:nvSpPr>
          <p:spPr>
            <a:xfrm>
              <a:off x="1599726" y="7957653"/>
              <a:ext cx="2129559" cy="363131"/>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grpSp>
      <p:sp>
        <p:nvSpPr>
          <p:cNvPr id="39" name="正方形/長方形 38">
            <a:extLst>
              <a:ext uri="{FF2B5EF4-FFF2-40B4-BE49-F238E27FC236}">
                <a16:creationId xmlns:a16="http://schemas.microsoft.com/office/drawing/2014/main" id="{6A116FD9-7642-4B82-B0B5-1D31453D464F}"/>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サービスパス」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タイトル 4">
            <a:extLst>
              <a:ext uri="{FF2B5EF4-FFF2-40B4-BE49-F238E27FC236}">
                <a16:creationId xmlns:a16="http://schemas.microsoft.com/office/drawing/2014/main" id="{8A679636-92D0-4580-BAE4-16013FCF07D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関連するカタログ情報</a:t>
            </a:r>
          </a:p>
        </p:txBody>
      </p:sp>
      <p:sp>
        <p:nvSpPr>
          <p:cNvPr id="40" name="正方形/長方形 39">
            <a:extLst>
              <a:ext uri="{FF2B5EF4-FFF2-40B4-BE49-F238E27FC236}">
                <a16:creationId xmlns:a16="http://schemas.microsoft.com/office/drawing/2014/main" id="{AE99504A-3A41-40DE-BD6F-CB2D5F563E1E}"/>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548179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44">
            <a:extLst>
              <a:ext uri="{FF2B5EF4-FFF2-40B4-BE49-F238E27FC236}">
                <a16:creationId xmlns:a16="http://schemas.microsoft.com/office/drawing/2014/main" id="{44BB8AFD-5E73-45B9-BE87-399CDD7555AF}"/>
              </a:ext>
            </a:extLst>
          </p:cNvPr>
          <p:cNvSpPr/>
          <p:nvPr/>
        </p:nvSpPr>
        <p:spPr>
          <a:xfrm>
            <a:off x="214316" y="1424400"/>
            <a:ext cx="11672694" cy="5262324"/>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NGSI</a:t>
            </a:r>
            <a:r>
              <a:rPr lang="ja-JP" altLang="en-US" sz="1600" b="1" dirty="0">
                <a:latin typeface="Meiryo UI"/>
                <a:ea typeface="Meiryo UI"/>
              </a:rPr>
              <a:t>テナント、</a:t>
            </a:r>
            <a:r>
              <a:rPr lang="en-US" altLang="ja-JP" sz="1600" b="1" dirty="0">
                <a:latin typeface="Meiryo UI"/>
                <a:ea typeface="Meiryo UI"/>
              </a:rPr>
              <a:t>NGSI</a:t>
            </a:r>
            <a:r>
              <a:rPr lang="ja-JP" altLang="en-US" sz="1600" b="1" dirty="0">
                <a:latin typeface="Meiryo UI"/>
                <a:ea typeface="Meiryo UI"/>
              </a:rPr>
              <a:t>サービスパスのイメージ</a:t>
            </a:r>
            <a:endParaRPr lang="en-US" altLang="ja-JP" sz="1600" b="1" dirty="0">
              <a:latin typeface="Meiryo UI"/>
              <a:ea typeface="Meiryo UI"/>
            </a:endParaRPr>
          </a:p>
          <a:p>
            <a:pPr marL="879253" indent="-879253"/>
            <a:r>
              <a:rPr lang="ja-JP" altLang="en-US" sz="1600" b="1" dirty="0">
                <a:latin typeface="Meiryo UI"/>
                <a:ea typeface="Meiryo UI"/>
              </a:rPr>
              <a:t>例：</a:t>
            </a:r>
            <a:r>
              <a:rPr lang="en-US" altLang="ja-JP" sz="1600" b="1" dirty="0">
                <a:latin typeface="Meiryo UI"/>
                <a:ea typeface="Meiryo UI"/>
              </a:rPr>
              <a:t>X</a:t>
            </a:r>
            <a:r>
              <a:rPr lang="ja-JP" altLang="en-US" sz="1600" b="1" dirty="0">
                <a:latin typeface="Meiryo UI"/>
                <a:ea typeface="Meiryo UI"/>
              </a:rPr>
              <a:t>県では複数の市のデータを一つの</a:t>
            </a:r>
            <a:r>
              <a:rPr lang="en-US" altLang="ja-JP" sz="1600" b="1" dirty="0">
                <a:latin typeface="Meiryo UI"/>
                <a:ea typeface="Meiryo UI"/>
              </a:rPr>
              <a:t>NGSI</a:t>
            </a:r>
            <a:r>
              <a:rPr lang="ja-JP" altLang="en-US" sz="1600" b="1" dirty="0">
                <a:latin typeface="Meiryo UI"/>
                <a:ea typeface="Meiryo UI"/>
              </a:rPr>
              <a:t>サーバで管理する場合</a:t>
            </a:r>
            <a:endParaRPr lang="en-US" altLang="ja-JP" sz="1600" b="1"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8" name="四角形: 角を丸くする 17">
            <a:extLst>
              <a:ext uri="{FF2B5EF4-FFF2-40B4-BE49-F238E27FC236}">
                <a16:creationId xmlns:a16="http://schemas.microsoft.com/office/drawing/2014/main" id="{F504BBB1-2402-4FDC-AC6F-AB4B8F5A35DA}"/>
              </a:ext>
            </a:extLst>
          </p:cNvPr>
          <p:cNvSpPr/>
          <p:nvPr/>
        </p:nvSpPr>
        <p:spPr>
          <a:xfrm>
            <a:off x="214316" y="675313"/>
            <a:ext cx="11672694" cy="663828"/>
          </a:xfrm>
          <a:prstGeom prst="roundRect">
            <a:avLst>
              <a:gd name="adj" fmla="val 16171"/>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solidFill>
                  <a:prstClr val="black"/>
                </a:solidFill>
                <a:latin typeface="Meiryo UI"/>
                <a:ea typeface="Meiryo UI"/>
              </a:rPr>
              <a:t>　</a:t>
            </a:r>
            <a:r>
              <a:rPr lang="en-US" altLang="ja-JP" sz="1600" dirty="0">
                <a:solidFill>
                  <a:prstClr val="black"/>
                </a:solidFill>
                <a:latin typeface="Meiryo UI"/>
                <a:ea typeface="Meiryo UI"/>
              </a:rPr>
              <a:t>CADDE</a:t>
            </a:r>
            <a:r>
              <a:rPr lang="ja-JP" altLang="en-US" sz="1600" dirty="0">
                <a:solidFill>
                  <a:prstClr val="black"/>
                </a:solidFill>
                <a:latin typeface="Meiryo UI"/>
                <a:ea typeface="Meiryo UI"/>
              </a:rPr>
              <a:t>コネクタで実際に「</a:t>
            </a:r>
            <a:r>
              <a:rPr lang="en-US" altLang="ja-JP" sz="1600" dirty="0" err="1">
                <a:latin typeface="Meiryo UI"/>
                <a:ea typeface="Meiryo UI"/>
              </a:rPr>
              <a:t>Fiware</a:t>
            </a:r>
            <a:r>
              <a:rPr lang="en-US" altLang="ja-JP" sz="1600" dirty="0">
                <a:latin typeface="Meiryo UI"/>
                <a:ea typeface="Meiryo UI"/>
              </a:rPr>
              <a:t>-Service</a:t>
            </a:r>
            <a:r>
              <a:rPr lang="ja-JP" altLang="en-US" sz="1600" dirty="0">
                <a:solidFill>
                  <a:prstClr val="black"/>
                </a:solidFill>
                <a:latin typeface="Meiryo UI"/>
                <a:ea typeface="Meiryo UI"/>
              </a:rPr>
              <a:t>」、「</a:t>
            </a:r>
            <a:r>
              <a:rPr lang="en-US" altLang="ja-JP" sz="1600" dirty="0" err="1">
                <a:latin typeface="Meiryo UI"/>
                <a:ea typeface="Meiryo UI"/>
              </a:rPr>
              <a:t>Fiware-ServicePath</a:t>
            </a:r>
            <a:r>
              <a:rPr lang="ja-JP" altLang="en-US" sz="1600" dirty="0">
                <a:solidFill>
                  <a:prstClr val="black"/>
                </a:solidFill>
                <a:latin typeface="Meiryo UI"/>
                <a:ea typeface="Meiryo UI"/>
              </a:rPr>
              <a:t>」を使用してデータを取得する際には、「</a:t>
            </a:r>
            <a:r>
              <a:rPr lang="en-US" altLang="ja-JP" sz="1600" dirty="0">
                <a:solidFill>
                  <a:prstClr val="black"/>
                </a:solidFill>
                <a:latin typeface="Meiryo UI"/>
                <a:ea typeface="Meiryo UI"/>
              </a:rPr>
              <a:t>#22030 NGSI</a:t>
            </a:r>
            <a:r>
              <a:rPr lang="ja-JP" altLang="en-US" sz="1600" dirty="0">
                <a:solidFill>
                  <a:prstClr val="black"/>
                </a:solidFill>
                <a:latin typeface="Meiryo UI"/>
                <a:ea typeface="Meiryo UI"/>
              </a:rPr>
              <a:t>テナント」</a:t>
            </a:r>
            <a:endParaRPr lang="en-US" altLang="ja-JP" sz="1600" dirty="0">
              <a:solidFill>
                <a:prstClr val="black"/>
              </a:solidFill>
              <a:latin typeface="Meiryo UI"/>
              <a:ea typeface="Meiryo UI"/>
            </a:endParaRPr>
          </a:p>
          <a:p>
            <a:r>
              <a:rPr lang="ja-JP" altLang="en-US" sz="1600" dirty="0">
                <a:solidFill>
                  <a:prstClr val="black"/>
                </a:solidFill>
                <a:latin typeface="Meiryo UI"/>
                <a:ea typeface="Meiryo UI"/>
              </a:rPr>
              <a:t>および「</a:t>
            </a:r>
            <a:r>
              <a:rPr lang="en-US" altLang="ja-JP" sz="1600" dirty="0">
                <a:solidFill>
                  <a:prstClr val="black"/>
                </a:solidFill>
                <a:latin typeface="Meiryo UI"/>
                <a:ea typeface="Meiryo UI"/>
              </a:rPr>
              <a:t>#22040 NGSI</a:t>
            </a:r>
            <a:r>
              <a:rPr lang="ja-JP" altLang="en-US" sz="1600" dirty="0">
                <a:solidFill>
                  <a:prstClr val="black"/>
                </a:solidFill>
                <a:latin typeface="Meiryo UI"/>
                <a:ea typeface="Meiryo UI"/>
              </a:rPr>
              <a:t>サービスパス」のデータカタログ項目値を組み合わせてデータを取得します。</a:t>
            </a:r>
            <a:endParaRPr lang="en-US" altLang="ja-JP" sz="1600" dirty="0">
              <a:solidFill>
                <a:prstClr val="black"/>
              </a:solidFill>
              <a:latin typeface="Meiryo UI"/>
              <a:ea typeface="Meiryo UI"/>
            </a:endParaRPr>
          </a:p>
        </p:txBody>
      </p:sp>
      <p:sp>
        <p:nvSpPr>
          <p:cNvPr id="19" name="四角形: 角を丸くする 18">
            <a:extLst>
              <a:ext uri="{FF2B5EF4-FFF2-40B4-BE49-F238E27FC236}">
                <a16:creationId xmlns:a16="http://schemas.microsoft.com/office/drawing/2014/main" id="{B7EDDBFB-E433-4221-8881-C3EAC697E647}"/>
              </a:ext>
            </a:extLst>
          </p:cNvPr>
          <p:cNvSpPr/>
          <p:nvPr/>
        </p:nvSpPr>
        <p:spPr>
          <a:xfrm>
            <a:off x="380960" y="4925431"/>
            <a:ext cx="11401262" cy="1967991"/>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curl</a:t>
            </a:r>
            <a:r>
              <a:rPr lang="ja-JP" altLang="en-US" sz="1400" b="1" dirty="0">
                <a:solidFill>
                  <a:prstClr val="black"/>
                </a:solidFill>
                <a:latin typeface="Meiryo UI" panose="020B0604030504040204" pitchFamily="50" charset="-128"/>
                <a:ea typeface="Meiryo UI" panose="020B0604030504040204" pitchFamily="50" charset="-128"/>
              </a:rPr>
              <a:t>コマンドを使ったデータの取得例（ケース２）</a:t>
            </a:r>
            <a:endParaRPr lang="en-US" altLang="ja-JP" sz="1400" dirty="0">
              <a:solidFill>
                <a:prstClr val="black"/>
              </a:solidFill>
              <a:latin typeface="Meiryo UI" panose="020B0604030504040204" pitchFamily="50" charset="-128"/>
              <a:ea typeface="Meiryo UI" panose="020B0604030504040204" pitchFamily="50" charset="-128"/>
            </a:endParaRPr>
          </a:p>
          <a:p>
            <a:r>
              <a:rPr lang="en-US" altLang="ja-JP" sz="1400" dirty="0">
                <a:solidFill>
                  <a:srgbClr val="24292E"/>
                </a:solidFill>
                <a:latin typeface="Meiryo UI" panose="020B0604030504040204" pitchFamily="50" charset="-128"/>
                <a:ea typeface="Meiryo UI" panose="020B0604030504040204" pitchFamily="50" charset="-128"/>
              </a:rPr>
              <a:t>curl https://{</a:t>
            </a:r>
            <a:r>
              <a:rPr lang="ja-JP" altLang="en-US" sz="1400" dirty="0">
                <a:solidFill>
                  <a:srgbClr val="24292E"/>
                </a:solidFill>
                <a:latin typeface="Meiryo UI" panose="020B0604030504040204" pitchFamily="50" charset="-128"/>
                <a:ea typeface="Meiryo UI" panose="020B0604030504040204" pitchFamily="50" charset="-128"/>
              </a:rPr>
              <a:t>利用者コネクタ</a:t>
            </a:r>
            <a:r>
              <a:rPr lang="en-US" altLang="ja-JP" sz="1400" dirty="0">
                <a:solidFill>
                  <a:srgbClr val="24292E"/>
                </a:solidFill>
                <a:latin typeface="Meiryo UI" panose="020B0604030504040204" pitchFamily="50" charset="-128"/>
                <a:ea typeface="Meiryo UI" panose="020B0604030504040204" pitchFamily="50" charset="-128"/>
              </a:rPr>
              <a:t>IP</a:t>
            </a:r>
            <a:r>
              <a:rPr lang="ja-JP" altLang="en-US" sz="1400" dirty="0">
                <a:solidFill>
                  <a:schemeClr val="tx1"/>
                </a:solidFill>
                <a:latin typeface="Meiryo UI" panose="020B0604030504040204" pitchFamily="50" charset="-128"/>
                <a:ea typeface="Meiryo UI" panose="020B0604030504040204" pitchFamily="50" charset="-128"/>
              </a:rPr>
              <a:t>アドレス</a:t>
            </a:r>
            <a:r>
              <a:rPr lang="en-US" altLang="ja-JP" sz="1400" dirty="0">
                <a:solidFill>
                  <a:schemeClr val="tx1"/>
                </a:solidFill>
                <a:latin typeface="Meiryo UI" panose="020B0604030504040204" pitchFamily="50" charset="-128"/>
                <a:ea typeface="Meiryo UI" panose="020B0604030504040204" pitchFamily="50" charset="-128"/>
              </a:rPr>
              <a:t>}:18080/v2/entities</a:t>
            </a:r>
          </a:p>
          <a:p>
            <a:r>
              <a:rPr lang="en-US" altLang="ja-JP" sz="1400" dirty="0">
                <a:solidFill>
                  <a:schemeClr val="tx1"/>
                </a:solidFill>
                <a:latin typeface="Meiryo UI" panose="020B0604030504040204" pitchFamily="50" charset="-128"/>
                <a:ea typeface="Meiryo UI" panose="020B0604030504040204" pitchFamily="50" charset="-128"/>
              </a:rPr>
              <a:t>-H "</a:t>
            </a:r>
            <a:r>
              <a:rPr lang="en-US" altLang="ja-JP" sz="1400" dirty="0" err="1">
                <a:solidFill>
                  <a:schemeClr val="tx1"/>
                </a:solidFill>
                <a:latin typeface="Meiryo UI" panose="020B0604030504040204" pitchFamily="50" charset="-128"/>
                <a:ea typeface="Meiryo UI" panose="020B0604030504040204" pitchFamily="50" charset="-128"/>
              </a:rPr>
              <a:t>x-cadde-resource-url:http</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取得先</a:t>
            </a:r>
            <a:r>
              <a:rPr lang="en-US" altLang="ja-JP" sz="1400" dirty="0">
                <a:solidFill>
                  <a:schemeClr val="tx1"/>
                </a:solidFill>
                <a:latin typeface="Meiryo UI" panose="020B0604030504040204" pitchFamily="50" charset="-128"/>
                <a:ea typeface="Meiryo UI" panose="020B0604030504040204" pitchFamily="50" charset="-128"/>
              </a:rPr>
              <a:t>URL}/</a:t>
            </a:r>
            <a:r>
              <a:rPr lang="en-US" altLang="ja-JP" sz="1400" dirty="0" err="1">
                <a:solidFill>
                  <a:schemeClr val="tx1"/>
                </a:solidFill>
                <a:latin typeface="Meiryo UI" panose="020B0604030504040204" pitchFamily="50" charset="-128"/>
                <a:ea typeface="Meiryo UI" panose="020B0604030504040204" pitchFamily="50" charset="-128"/>
              </a:rPr>
              <a:t>entities?type</a:t>
            </a:r>
            <a:r>
              <a:rPr lang="en-US" altLang="ja-JP" sz="1400" dirty="0">
                <a:solidFill>
                  <a:schemeClr val="tx1"/>
                </a:solidFill>
                <a:latin typeface="Meiryo UI" panose="020B0604030504040204" pitchFamily="50" charset="-128"/>
                <a:ea typeface="Meiryo UI" panose="020B0604030504040204" pitchFamily="50" charset="-128"/>
              </a:rPr>
              <a:t>=Room“</a:t>
            </a:r>
          </a:p>
          <a:p>
            <a:r>
              <a:rPr lang="en-US" altLang="ja-JP" sz="1400" dirty="0">
                <a:solidFill>
                  <a:schemeClr val="tx1"/>
                </a:solidFill>
                <a:latin typeface="Meiryo UI" panose="020B0604030504040204" pitchFamily="50" charset="-128"/>
                <a:ea typeface="Meiryo UI" panose="020B0604030504040204" pitchFamily="50" charset="-128"/>
              </a:rPr>
              <a:t>-H "</a:t>
            </a:r>
            <a:r>
              <a:rPr lang="en-US" altLang="ja-JP" sz="1400" dirty="0" err="1">
                <a:solidFill>
                  <a:schemeClr val="tx1"/>
                </a:solidFill>
                <a:latin typeface="Meiryo UI" panose="020B0604030504040204" pitchFamily="50" charset="-128"/>
                <a:ea typeface="Meiryo UI" panose="020B0604030504040204" pitchFamily="50" charset="-128"/>
              </a:rPr>
              <a:t>x-cadde-resource-api-type:api</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err="1">
                <a:solidFill>
                  <a:schemeClr val="tx1"/>
                </a:solidFill>
                <a:latin typeface="Meiryo UI" panose="020B0604030504040204" pitchFamily="50" charset="-128"/>
                <a:ea typeface="Meiryo UI" panose="020B0604030504040204" pitchFamily="50" charset="-128"/>
              </a:rPr>
              <a:t>ngsi</a:t>
            </a:r>
            <a:r>
              <a:rPr lang="en-US" altLang="ja-JP" sz="1400" dirty="0">
                <a:solidFill>
                  <a:schemeClr val="tx1"/>
                </a:solidFill>
                <a:latin typeface="Meiryo UI" panose="020B0604030504040204" pitchFamily="50" charset="-128"/>
                <a:ea typeface="Meiryo UI" panose="020B0604030504040204" pitchFamily="50" charset="-128"/>
              </a:rPr>
              <a:t>" </a:t>
            </a:r>
          </a:p>
          <a:p>
            <a:r>
              <a:rPr lang="en-US" altLang="ja-JP" sz="1400" dirty="0">
                <a:solidFill>
                  <a:srgbClr val="24292E"/>
                </a:solidFill>
                <a:latin typeface="Meiryo UI" panose="020B0604030504040204" pitchFamily="50" charset="-128"/>
                <a:ea typeface="Meiryo UI" panose="020B0604030504040204" pitchFamily="50" charset="-128"/>
              </a:rPr>
              <a:t>-H “</a:t>
            </a:r>
            <a:r>
              <a:rPr lang="en-US" altLang="ja-JP" sz="1400" dirty="0" err="1">
                <a:solidFill>
                  <a:srgbClr val="24292E"/>
                </a:solidFill>
                <a:latin typeface="Meiryo UI" panose="020B0604030504040204" pitchFamily="50" charset="-128"/>
                <a:ea typeface="Meiryo UI" panose="020B0604030504040204" pitchFamily="50" charset="-128"/>
              </a:rPr>
              <a:t>Fiware</a:t>
            </a:r>
            <a:r>
              <a:rPr lang="en-US" altLang="ja-JP" sz="1400" dirty="0">
                <a:solidFill>
                  <a:srgbClr val="24292E"/>
                </a:solidFill>
                <a:latin typeface="Meiryo UI" panose="020B0604030504040204" pitchFamily="50" charset="-128"/>
                <a:ea typeface="Meiryo UI" panose="020B0604030504040204" pitchFamily="50" charset="-128"/>
              </a:rPr>
              <a:t>-Service : </a:t>
            </a:r>
            <a:r>
              <a:rPr lang="en-US" altLang="ja-JP" sz="1400" dirty="0">
                <a:solidFill>
                  <a:srgbClr val="FF0000"/>
                </a:solidFill>
                <a:latin typeface="Meiryo UI" panose="020B0604030504040204" pitchFamily="50" charset="-128"/>
                <a:ea typeface="Meiryo UI" panose="020B0604030504040204" pitchFamily="50" charset="-128"/>
              </a:rPr>
              <a:t>BBB</a:t>
            </a:r>
            <a:r>
              <a:rPr lang="en-US" altLang="ja-JP" sz="1400" dirty="0">
                <a:solidFill>
                  <a:srgbClr val="24292E"/>
                </a:solidFill>
                <a:latin typeface="Meiryo UI" panose="020B0604030504040204" pitchFamily="50" charset="-128"/>
                <a:ea typeface="Meiryo UI" panose="020B0604030504040204" pitchFamily="50" charset="-128"/>
              </a:rPr>
              <a:t>”</a:t>
            </a:r>
          </a:p>
          <a:p>
            <a:r>
              <a:rPr lang="en-US" altLang="ja-JP" sz="1400" dirty="0">
                <a:solidFill>
                  <a:srgbClr val="24292E"/>
                </a:solidFill>
                <a:latin typeface="Meiryo UI" panose="020B0604030504040204" pitchFamily="50" charset="-128"/>
                <a:ea typeface="Meiryo UI" panose="020B0604030504040204" pitchFamily="50" charset="-128"/>
              </a:rPr>
              <a:t>-H “</a:t>
            </a:r>
            <a:r>
              <a:rPr lang="en-US" altLang="ja-JP" sz="1400" dirty="0" err="1">
                <a:solidFill>
                  <a:srgbClr val="24292E"/>
                </a:solidFill>
                <a:latin typeface="Meiryo UI" panose="020B0604030504040204" pitchFamily="50" charset="-128"/>
                <a:ea typeface="Meiryo UI" panose="020B0604030504040204" pitchFamily="50" charset="-128"/>
              </a:rPr>
              <a:t>Fiware-ServicePath</a:t>
            </a:r>
            <a:r>
              <a:rPr lang="en-US" altLang="ja-JP" sz="1400" dirty="0">
                <a:solidFill>
                  <a:srgbClr val="24292E"/>
                </a:solidFill>
                <a:latin typeface="Meiryo UI" panose="020B0604030504040204" pitchFamily="50" charset="-128"/>
                <a:ea typeface="Meiryo UI" panose="020B0604030504040204" pitchFamily="50" charset="-128"/>
              </a:rPr>
              <a:t> : </a:t>
            </a:r>
            <a:r>
              <a:rPr lang="en-US" altLang="ja-JP" sz="1400" dirty="0">
                <a:solidFill>
                  <a:srgbClr val="FF0000"/>
                </a:solidFill>
                <a:latin typeface="Meiryo UI" panose="020B0604030504040204" pitchFamily="50" charset="-128"/>
                <a:ea typeface="Meiryo UI" panose="020B0604030504040204" pitchFamily="50" charset="-128"/>
              </a:rPr>
              <a:t>/Y1</a:t>
            </a:r>
            <a:r>
              <a:rPr lang="en-US" altLang="ja-JP" sz="1400" dirty="0">
                <a:solidFill>
                  <a:srgbClr val="24292E"/>
                </a:solidFill>
                <a:latin typeface="Meiryo UI" panose="020B0604030504040204" pitchFamily="50" charset="-128"/>
                <a:ea typeface="Meiryo UI" panose="020B0604030504040204" pitchFamily="50" charset="-128"/>
              </a:rPr>
              <a:t>”-O</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9DFC25-448B-44AB-A2E1-AC2E78D3A33A}"/>
              </a:ext>
            </a:extLst>
          </p:cNvPr>
          <p:cNvSpPr/>
          <p:nvPr/>
        </p:nvSpPr>
        <p:spPr>
          <a:xfrm>
            <a:off x="7954726" y="6081921"/>
            <a:ext cx="3080231" cy="490708"/>
          </a:xfrm>
          <a:prstGeom prst="wedgeRoundRectCallout">
            <a:avLst>
              <a:gd name="adj1" fmla="val -182163"/>
              <a:gd name="adj2" fmla="val 2714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prstClr val="black"/>
                </a:solidFill>
                <a:latin typeface="Meiryo UI" panose="020B0604030504040204" pitchFamily="50" charset="-128"/>
                <a:ea typeface="Meiryo UI" panose="020B0604030504040204" pitchFamily="50" charset="-128"/>
              </a:rPr>
              <a:t>「</a:t>
            </a:r>
            <a:r>
              <a:rPr lang="en-US" altLang="ja-JP" sz="1000" dirty="0">
                <a:solidFill>
                  <a:prstClr val="black"/>
                </a:solidFill>
                <a:latin typeface="Meiryo UI" panose="020B0604030504040204" pitchFamily="50" charset="-128"/>
                <a:ea typeface="Meiryo UI" panose="020B0604030504040204" pitchFamily="50" charset="-128"/>
              </a:rPr>
              <a:t>#22040 NGSI</a:t>
            </a:r>
            <a:r>
              <a:rPr lang="ja-JP" altLang="en-US" sz="1000" dirty="0">
                <a:solidFill>
                  <a:prstClr val="black"/>
                </a:solidFill>
                <a:latin typeface="Meiryo UI" panose="020B0604030504040204" pitchFamily="50" charset="-128"/>
                <a:ea typeface="Meiryo UI" panose="020B0604030504040204" pitchFamily="50" charset="-128"/>
              </a:rPr>
              <a:t>サービスパス」の項目で設定した値を</a:t>
            </a:r>
            <a:r>
              <a:rPr lang="en-US" altLang="ja-JP" sz="1000" dirty="0" err="1">
                <a:solidFill>
                  <a:prstClr val="black"/>
                </a:solidFill>
                <a:latin typeface="Meiryo UI" panose="020B0604030504040204" pitchFamily="50" charset="-128"/>
                <a:ea typeface="Meiryo UI" panose="020B0604030504040204" pitchFamily="50" charset="-128"/>
              </a:rPr>
              <a:t>Fiware-ServicePath</a:t>
            </a:r>
            <a:r>
              <a:rPr lang="ja-JP" altLang="en-US" sz="1000" dirty="0">
                <a:solidFill>
                  <a:prstClr val="black"/>
                </a:solidFill>
                <a:latin typeface="Meiryo UI" panose="020B0604030504040204" pitchFamily="50" charset="-128"/>
                <a:ea typeface="Meiryo UI" panose="020B0604030504040204" pitchFamily="50" charset="-128"/>
              </a:rPr>
              <a:t>ヘッダで指定。</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30" name="フローチャート: 磁気ディスク 29">
            <a:extLst>
              <a:ext uri="{FF2B5EF4-FFF2-40B4-BE49-F238E27FC236}">
                <a16:creationId xmlns:a16="http://schemas.microsoft.com/office/drawing/2014/main" id="{6084095A-E933-42C1-A071-687899CF1DA0}"/>
              </a:ext>
            </a:extLst>
          </p:cNvPr>
          <p:cNvSpPr/>
          <p:nvPr/>
        </p:nvSpPr>
        <p:spPr bwMode="auto">
          <a:xfrm>
            <a:off x="1177330" y="3407125"/>
            <a:ext cx="1708277" cy="800072"/>
          </a:xfrm>
          <a:prstGeom prst="flowChartMagneticDisk">
            <a:avLst/>
          </a:prstGeom>
          <a:pattFill prst="smConfetti">
            <a:fgClr>
              <a:schemeClr val="accent1"/>
            </a:fgClr>
            <a:bgClr>
              <a:schemeClr val="bg1"/>
            </a:bgClr>
          </a:pattFill>
          <a:ln w="19050" cap="flat" cmpd="sng" algn="ctr">
            <a:solidFill>
              <a:schemeClr val="tx1">
                <a:lumMod val="60000"/>
                <a:lumOff val="40000"/>
              </a:schemeClr>
            </a:solidFill>
            <a:prstDash val="solid"/>
            <a:round/>
            <a:headEnd type="none" w="med" len="med"/>
            <a:tailEnd type="none"/>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ja-JP" altLang="en-US" sz="1354" dirty="0">
              <a:solidFill>
                <a:srgbClr val="000000"/>
              </a:solidFill>
              <a:latin typeface="+mn-ea"/>
            </a:endParaRPr>
          </a:p>
        </p:txBody>
      </p:sp>
      <p:sp>
        <p:nvSpPr>
          <p:cNvPr id="31" name="正方形/長方形 30">
            <a:extLst>
              <a:ext uri="{FF2B5EF4-FFF2-40B4-BE49-F238E27FC236}">
                <a16:creationId xmlns:a16="http://schemas.microsoft.com/office/drawing/2014/main" id="{07B11E13-858C-42B4-91D6-F96268A40AD4}"/>
              </a:ext>
            </a:extLst>
          </p:cNvPr>
          <p:cNvSpPr/>
          <p:nvPr/>
        </p:nvSpPr>
        <p:spPr>
          <a:xfrm>
            <a:off x="4213349" y="3562621"/>
            <a:ext cx="2160607" cy="1588808"/>
          </a:xfrm>
          <a:prstGeom prst="rect">
            <a:avLst/>
          </a:prstGeom>
          <a:pattFill prst="wdUpDiag">
            <a:fgClr>
              <a:schemeClr val="bg1">
                <a:lumMod val="50000"/>
              </a:schemeClr>
            </a:fgClr>
            <a:bgClr>
              <a:schemeClr val="bg1"/>
            </a:bgClr>
          </a:patt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2" name="テキスト ボックス 31">
            <a:extLst>
              <a:ext uri="{FF2B5EF4-FFF2-40B4-BE49-F238E27FC236}">
                <a16:creationId xmlns:a16="http://schemas.microsoft.com/office/drawing/2014/main" id="{6E5446E4-CC8F-4D0D-890B-6DA02AD2A137}"/>
              </a:ext>
            </a:extLst>
          </p:cNvPr>
          <p:cNvSpPr txBox="1"/>
          <p:nvPr/>
        </p:nvSpPr>
        <p:spPr>
          <a:xfrm>
            <a:off x="4396573" y="3294010"/>
            <a:ext cx="18047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AAA</a:t>
            </a:r>
            <a:endParaRPr lang="ja-JP" altLang="en-US" sz="1200" dirty="0"/>
          </a:p>
        </p:txBody>
      </p:sp>
      <p:sp>
        <p:nvSpPr>
          <p:cNvPr id="33" name="テキスト ボックス 32">
            <a:extLst>
              <a:ext uri="{FF2B5EF4-FFF2-40B4-BE49-F238E27FC236}">
                <a16:creationId xmlns:a16="http://schemas.microsoft.com/office/drawing/2014/main" id="{13D01685-C7F4-4330-A365-68739024EC31}"/>
              </a:ext>
            </a:extLst>
          </p:cNvPr>
          <p:cNvSpPr txBox="1"/>
          <p:nvPr/>
        </p:nvSpPr>
        <p:spPr>
          <a:xfrm>
            <a:off x="4479113"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X2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4" name="正方形/長方形 33">
            <a:extLst>
              <a:ext uri="{FF2B5EF4-FFF2-40B4-BE49-F238E27FC236}">
                <a16:creationId xmlns:a16="http://schemas.microsoft.com/office/drawing/2014/main" id="{B1B3BD30-CBBB-4153-901F-5F193445F243}"/>
              </a:ext>
            </a:extLst>
          </p:cNvPr>
          <p:cNvSpPr/>
          <p:nvPr/>
        </p:nvSpPr>
        <p:spPr>
          <a:xfrm>
            <a:off x="6376343" y="3562621"/>
            <a:ext cx="1972703" cy="1588808"/>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5" name="正方形/長方形 34">
            <a:extLst>
              <a:ext uri="{FF2B5EF4-FFF2-40B4-BE49-F238E27FC236}">
                <a16:creationId xmlns:a16="http://schemas.microsoft.com/office/drawing/2014/main" id="{7CE32E1C-B696-41A3-93DB-41AE4471CBD9}"/>
              </a:ext>
            </a:extLst>
          </p:cNvPr>
          <p:cNvSpPr/>
          <p:nvPr/>
        </p:nvSpPr>
        <p:spPr>
          <a:xfrm>
            <a:off x="1137334" y="4346702"/>
            <a:ext cx="361078" cy="196485"/>
          </a:xfrm>
          <a:prstGeom prst="rect">
            <a:avLst/>
          </a:prstGeom>
          <a:pattFill prst="wdUpDiag">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36" name="テキスト ボックス 35">
            <a:extLst>
              <a:ext uri="{FF2B5EF4-FFF2-40B4-BE49-F238E27FC236}">
                <a16:creationId xmlns:a16="http://schemas.microsoft.com/office/drawing/2014/main" id="{D06D673F-1354-4587-95D1-B1B51A7B0F52}"/>
              </a:ext>
            </a:extLst>
          </p:cNvPr>
          <p:cNvSpPr txBox="1"/>
          <p:nvPr/>
        </p:nvSpPr>
        <p:spPr>
          <a:xfrm>
            <a:off x="1436344" y="4291200"/>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：ケース１の公開範囲</a:t>
            </a:r>
            <a:endParaRPr lang="ja-JP" altLang="en-US" sz="1200" dirty="0"/>
          </a:p>
        </p:txBody>
      </p:sp>
      <p:sp>
        <p:nvSpPr>
          <p:cNvPr id="37" name="テキスト ボックス 36">
            <a:extLst>
              <a:ext uri="{FF2B5EF4-FFF2-40B4-BE49-F238E27FC236}">
                <a16:creationId xmlns:a16="http://schemas.microsoft.com/office/drawing/2014/main" id="{7FE6059D-8640-42FE-8356-64E36F691F1A}"/>
              </a:ext>
            </a:extLst>
          </p:cNvPr>
          <p:cNvSpPr txBox="1"/>
          <p:nvPr/>
        </p:nvSpPr>
        <p:spPr>
          <a:xfrm>
            <a:off x="10489489" y="4169834"/>
            <a:ext cx="464106" cy="276999"/>
          </a:xfrm>
          <a:prstGeom prst="rect">
            <a:avLst/>
          </a:prstGeom>
          <a:solidFill>
            <a:schemeClr val="bg1">
              <a:alpha val="90000"/>
            </a:schemeClr>
          </a:solidFill>
        </p:spPr>
        <p:txBody>
          <a:bodyPr wrap="square" rtlCol="0">
            <a:spAutoFit/>
          </a:bodyPr>
          <a:lstStyle/>
          <a:p>
            <a:r>
              <a:rPr lang="en-US" altLang="ja-JP"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38" name="テキスト ボックス 37">
            <a:extLst>
              <a:ext uri="{FF2B5EF4-FFF2-40B4-BE49-F238E27FC236}">
                <a16:creationId xmlns:a16="http://schemas.microsoft.com/office/drawing/2014/main" id="{7FE6059D-8640-42FE-8356-64E36F691F1A}"/>
              </a:ext>
            </a:extLst>
          </p:cNvPr>
          <p:cNvSpPr txBox="1"/>
          <p:nvPr/>
        </p:nvSpPr>
        <p:spPr>
          <a:xfrm>
            <a:off x="1445809" y="3698756"/>
            <a:ext cx="1193561" cy="461665"/>
          </a:xfrm>
          <a:prstGeom prst="rect">
            <a:avLst/>
          </a:prstGeom>
          <a:solidFill>
            <a:schemeClr val="bg1">
              <a:alpha val="7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X</a:t>
            </a:r>
            <a:r>
              <a:rPr lang="ja-JP" altLang="en-US" sz="1200" b="1" dirty="0">
                <a:solidFill>
                  <a:srgbClr val="4B4B4B"/>
                </a:solidFill>
                <a:latin typeface="Meiryo UI" panose="020B0604030504040204" pitchFamily="50" charset="-128"/>
                <a:ea typeface="Meiryo UI" panose="020B0604030504040204" pitchFamily="50" charset="-128"/>
              </a:rPr>
              <a:t>県 </a:t>
            </a:r>
            <a:endParaRPr lang="en-US" altLang="ja-JP" sz="1200" b="1" dirty="0">
              <a:solidFill>
                <a:srgbClr val="4B4B4B"/>
              </a:solidFill>
              <a:latin typeface="Meiryo UI" panose="020B0604030504040204" pitchFamily="50" charset="-128"/>
              <a:ea typeface="Meiryo UI" panose="020B0604030504040204" pitchFamily="50" charset="-128"/>
            </a:endParaRPr>
          </a:p>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サーバ</a:t>
            </a:r>
            <a:endParaRPr lang="ja-JP" altLang="en-US" sz="1200" dirty="0"/>
          </a:p>
        </p:txBody>
      </p:sp>
      <p:sp>
        <p:nvSpPr>
          <p:cNvPr id="39" name="正方形/長方形 38">
            <a:extLst>
              <a:ext uri="{FF2B5EF4-FFF2-40B4-BE49-F238E27FC236}">
                <a16:creationId xmlns:a16="http://schemas.microsoft.com/office/drawing/2014/main" id="{B1B3BD30-CBBB-4153-901F-5F193445F243}"/>
              </a:ext>
            </a:extLst>
          </p:cNvPr>
          <p:cNvSpPr/>
          <p:nvPr/>
        </p:nvSpPr>
        <p:spPr>
          <a:xfrm>
            <a:off x="8349045" y="3563763"/>
            <a:ext cx="1972703" cy="1587600"/>
          </a:xfrm>
          <a:prstGeom prst="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0" name="四角形: 角を丸くする 44">
            <a:extLst>
              <a:ext uri="{FF2B5EF4-FFF2-40B4-BE49-F238E27FC236}">
                <a16:creationId xmlns:a16="http://schemas.microsoft.com/office/drawing/2014/main" id="{44BB8AFD-5E73-45B9-BE87-399CDD7555AF}"/>
              </a:ext>
            </a:extLst>
          </p:cNvPr>
          <p:cNvSpPr/>
          <p:nvPr/>
        </p:nvSpPr>
        <p:spPr>
          <a:xfrm>
            <a:off x="380960" y="2075639"/>
            <a:ext cx="3673175" cy="1008000"/>
          </a:xfrm>
          <a:prstGeom prst="roundRect">
            <a:avLst>
              <a:gd name="adj" fmla="val 1051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ケース１：「</a:t>
            </a:r>
            <a:r>
              <a:rPr lang="en-US" altLang="ja-JP" sz="1400" b="1" dirty="0">
                <a:latin typeface="Meiryo UI"/>
                <a:ea typeface="Meiryo UI"/>
              </a:rPr>
              <a:t>AAA</a:t>
            </a:r>
            <a:r>
              <a:rPr lang="ja-JP" altLang="en-US" sz="1400" b="1" dirty="0">
                <a:latin typeface="Meiryo UI"/>
                <a:ea typeface="Meiryo UI"/>
              </a:rPr>
              <a:t>市」のデータのみを公開</a:t>
            </a:r>
            <a:endParaRPr lang="en-US" altLang="ja-JP" sz="1400" b="1" dirty="0">
              <a:latin typeface="Meiryo UI"/>
              <a:ea typeface="Meiryo UI"/>
            </a:endParaRPr>
          </a:p>
          <a:p>
            <a:pPr marL="879253" indent="-879253"/>
            <a:r>
              <a:rPr lang="ja-JP" altLang="en-US" sz="1400" b="1" dirty="0">
                <a:latin typeface="Meiryo UI"/>
                <a:ea typeface="Meiryo UI"/>
              </a:rPr>
              <a:t>　　　　　　　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AAA</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 ：</a:t>
            </a:r>
            <a:r>
              <a:rPr lang="en-US" altLang="ja-JP" sz="1400" dirty="0">
                <a:latin typeface="Meiryo UI"/>
                <a:ea typeface="Meiryo UI"/>
              </a:rPr>
              <a:t>/#</a:t>
            </a:r>
          </a:p>
        </p:txBody>
      </p:sp>
      <p:sp>
        <p:nvSpPr>
          <p:cNvPr id="41" name="四角形: 角を丸くする 44">
            <a:extLst>
              <a:ext uri="{FF2B5EF4-FFF2-40B4-BE49-F238E27FC236}">
                <a16:creationId xmlns:a16="http://schemas.microsoft.com/office/drawing/2014/main" id="{44BB8AFD-5E73-45B9-BE87-399CDD7555AF}"/>
              </a:ext>
            </a:extLst>
          </p:cNvPr>
          <p:cNvSpPr/>
          <p:nvPr/>
        </p:nvSpPr>
        <p:spPr>
          <a:xfrm>
            <a:off x="4167843" y="2075639"/>
            <a:ext cx="3673175" cy="1008000"/>
          </a:xfrm>
          <a:prstGeom prst="roundRect">
            <a:avLst>
              <a:gd name="adj" fmla="val 8878"/>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ケース２：「</a:t>
            </a:r>
            <a:r>
              <a:rPr lang="en-US" altLang="ja-JP" sz="1400" b="1" dirty="0">
                <a:latin typeface="Meiryo UI"/>
                <a:ea typeface="Meiryo UI"/>
              </a:rPr>
              <a:t>BBB</a:t>
            </a:r>
            <a:r>
              <a:rPr lang="ja-JP" altLang="en-US" sz="1400" b="1" dirty="0">
                <a:latin typeface="Meiryo UI"/>
                <a:ea typeface="Meiryo UI"/>
              </a:rPr>
              <a:t>市」の「</a:t>
            </a:r>
            <a:r>
              <a:rPr lang="en-US" altLang="ja-JP" sz="1400" b="1" dirty="0">
                <a:latin typeface="Meiryo UI"/>
                <a:ea typeface="Meiryo UI"/>
              </a:rPr>
              <a:t>Y1</a:t>
            </a:r>
            <a:r>
              <a:rPr lang="ja-JP" altLang="en-US" sz="1400" b="1" dirty="0">
                <a:latin typeface="Meiryo UI"/>
                <a:ea typeface="Meiryo UI"/>
              </a:rPr>
              <a:t>町」データのみを公開する場合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r>
              <a:rPr lang="en-US" altLang="ja-JP" sz="1400" dirty="0">
                <a:latin typeface="Meiryo UI"/>
                <a:ea typeface="Meiryo UI"/>
              </a:rPr>
              <a:t>BBB</a:t>
            </a: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a:t>
            </a:r>
            <a:r>
              <a:rPr lang="en-US" altLang="ja-JP" sz="1400" dirty="0">
                <a:latin typeface="Meiryo UI"/>
                <a:ea typeface="Meiryo UI"/>
              </a:rPr>
              <a:t>/Y1</a:t>
            </a:r>
          </a:p>
        </p:txBody>
      </p:sp>
      <p:sp>
        <p:nvSpPr>
          <p:cNvPr id="42" name="四角形: 角を丸くする 44">
            <a:extLst>
              <a:ext uri="{FF2B5EF4-FFF2-40B4-BE49-F238E27FC236}">
                <a16:creationId xmlns:a16="http://schemas.microsoft.com/office/drawing/2014/main" id="{44BB8AFD-5E73-45B9-BE87-399CDD7555AF}"/>
              </a:ext>
            </a:extLst>
          </p:cNvPr>
          <p:cNvSpPr/>
          <p:nvPr/>
        </p:nvSpPr>
        <p:spPr>
          <a:xfrm>
            <a:off x="7954727" y="2075639"/>
            <a:ext cx="3673175" cy="1008000"/>
          </a:xfrm>
          <a:prstGeom prst="roundRect">
            <a:avLst>
              <a:gd name="adj" fmla="val 890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400" b="1" dirty="0">
                <a:latin typeface="Meiryo UI"/>
                <a:ea typeface="Meiryo UI"/>
              </a:rPr>
              <a:t>ケース３：</a:t>
            </a:r>
            <a:r>
              <a:rPr lang="en-US" altLang="ja-JP" sz="1400" b="1" dirty="0">
                <a:latin typeface="Meiryo UI"/>
                <a:ea typeface="Meiryo UI"/>
              </a:rPr>
              <a:t>X</a:t>
            </a:r>
            <a:r>
              <a:rPr lang="ja-JP" altLang="en-US" sz="1400" b="1" dirty="0">
                <a:latin typeface="Meiryo UI"/>
                <a:ea typeface="Meiryo UI"/>
              </a:rPr>
              <a:t>県のすべてのデータを公開</a:t>
            </a:r>
            <a:endParaRPr lang="en-US" altLang="ja-JP" sz="1400" b="1" dirty="0">
              <a:latin typeface="Meiryo UI"/>
              <a:ea typeface="Meiryo UI"/>
            </a:endParaRPr>
          </a:p>
          <a:p>
            <a:pPr marL="879253" indent="-879253"/>
            <a:r>
              <a:rPr lang="ja-JP" altLang="en-US" sz="1400" b="1" dirty="0">
                <a:latin typeface="Meiryo UI"/>
                <a:ea typeface="Meiryo UI"/>
              </a:rPr>
              <a:t>　　　　　　 する場合</a:t>
            </a:r>
            <a:endParaRPr lang="en-US" altLang="ja-JP" sz="1400" b="1" dirty="0">
              <a:latin typeface="Meiryo UI"/>
              <a:ea typeface="Meiryo UI"/>
            </a:endParaRPr>
          </a:p>
          <a:p>
            <a:pPr marL="1109812" indent="-1109812">
              <a:tabLst>
                <a:tab pos="2975783" algn="l"/>
              </a:tabLst>
            </a:pPr>
            <a:r>
              <a:rPr lang="ja-JP" altLang="en-US" sz="1400" b="1" dirty="0">
                <a:latin typeface="Meiryo UI"/>
                <a:ea typeface="Meiryo UI"/>
              </a:rPr>
              <a:t>記載例：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テナント」：指定しない</a:t>
            </a:r>
            <a:endParaRPr lang="en-US" altLang="ja-JP" sz="1400" dirty="0">
              <a:latin typeface="Meiryo UI"/>
              <a:ea typeface="Meiryo UI"/>
            </a:endParaRPr>
          </a:p>
          <a:p>
            <a:pPr marL="889023" indent="-889023"/>
            <a:r>
              <a:rPr lang="ja-JP" altLang="en-US" sz="1400" dirty="0">
                <a:latin typeface="Meiryo UI"/>
                <a:ea typeface="Meiryo UI"/>
              </a:rPr>
              <a:t>　            「</a:t>
            </a:r>
            <a:r>
              <a:rPr lang="en-US" altLang="ja-JP" sz="1400" dirty="0">
                <a:latin typeface="Meiryo UI"/>
                <a:ea typeface="Meiryo UI"/>
              </a:rPr>
              <a:t>NGSI</a:t>
            </a:r>
            <a:r>
              <a:rPr lang="ja-JP" altLang="en-US" sz="1400" dirty="0">
                <a:latin typeface="Meiryo UI"/>
                <a:ea typeface="Meiryo UI"/>
              </a:rPr>
              <a:t>サービスパス」 ：指定しない</a:t>
            </a:r>
            <a:endParaRPr lang="en-US" altLang="ja-JP" sz="1400" dirty="0">
              <a:latin typeface="Meiryo UI"/>
              <a:ea typeface="Meiryo UI"/>
            </a:endParaRPr>
          </a:p>
          <a:p>
            <a:pPr marL="879253" indent="-879253"/>
            <a:endParaRPr lang="en-US" altLang="ja-JP" sz="1400" b="1" dirty="0">
              <a:latin typeface="Meiryo UI"/>
              <a:ea typeface="Meiryo UI"/>
            </a:endParaRPr>
          </a:p>
          <a:p>
            <a:pPr marL="879253" indent="-879253"/>
            <a:endParaRPr lang="en-US" altLang="ja-JP" sz="1400" dirty="0">
              <a:latin typeface="Meiryo UI"/>
              <a:ea typeface="Meiryo UI"/>
            </a:endParaRPr>
          </a:p>
        </p:txBody>
      </p:sp>
      <p:sp>
        <p:nvSpPr>
          <p:cNvPr id="43" name="テキスト ボックス 42">
            <a:extLst>
              <a:ext uri="{FF2B5EF4-FFF2-40B4-BE49-F238E27FC236}">
                <a16:creationId xmlns:a16="http://schemas.microsoft.com/office/drawing/2014/main" id="{7FE6059D-8640-42FE-8356-64E36F691F1A}"/>
              </a:ext>
            </a:extLst>
          </p:cNvPr>
          <p:cNvSpPr txBox="1"/>
          <p:nvPr/>
        </p:nvSpPr>
        <p:spPr>
          <a:xfrm>
            <a:off x="6819738" y="3814066"/>
            <a:ext cx="1284533" cy="717504"/>
          </a:xfrm>
          <a:prstGeom prst="rect">
            <a:avLst/>
          </a:prstGeom>
          <a:pattFill prst="dashHorz">
            <a:fgClr>
              <a:schemeClr val="tx1">
                <a:lumMod val="50000"/>
                <a:lumOff val="50000"/>
              </a:schemeClr>
            </a:fgClr>
            <a:bgClr>
              <a:schemeClr val="bg1"/>
            </a:bgClr>
          </a:pattFill>
          <a:ln>
            <a:solidFill>
              <a:schemeClr val="tx1">
                <a:lumMod val="50000"/>
                <a:lumOff val="50000"/>
              </a:schemeClr>
            </a:solidFill>
          </a:ln>
        </p:spPr>
        <p:txBody>
          <a:bodyPr wrap="square" rtlCol="0">
            <a:spAutoFit/>
          </a:bodyPr>
          <a:lstStyle/>
          <a:p>
            <a:endParaRPr lang="en-US" altLang="ja-JP" sz="1354" dirty="0"/>
          </a:p>
          <a:p>
            <a:endParaRPr lang="en-US" altLang="ja-JP" sz="1354" dirty="0"/>
          </a:p>
          <a:p>
            <a:endParaRPr lang="ja-JP" altLang="en-US" sz="1354" dirty="0"/>
          </a:p>
        </p:txBody>
      </p:sp>
      <p:sp>
        <p:nvSpPr>
          <p:cNvPr id="44" name="テキスト ボックス 43">
            <a:extLst>
              <a:ext uri="{FF2B5EF4-FFF2-40B4-BE49-F238E27FC236}">
                <a16:creationId xmlns:a16="http://schemas.microsoft.com/office/drawing/2014/main" id="{13D01685-C7F4-4330-A365-68739024EC31}"/>
              </a:ext>
            </a:extLst>
          </p:cNvPr>
          <p:cNvSpPr txBox="1"/>
          <p:nvPr/>
        </p:nvSpPr>
        <p:spPr>
          <a:xfrm>
            <a:off x="6599412"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Y2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45" name="テキスト ボックス 44">
            <a:extLst>
              <a:ext uri="{FF2B5EF4-FFF2-40B4-BE49-F238E27FC236}">
                <a16:creationId xmlns:a16="http://schemas.microsoft.com/office/drawing/2014/main" id="{7FE6059D-8640-42FE-8356-64E36F691F1A}"/>
              </a:ext>
            </a:extLst>
          </p:cNvPr>
          <p:cNvSpPr txBox="1"/>
          <p:nvPr/>
        </p:nvSpPr>
        <p:spPr>
          <a:xfrm>
            <a:off x="8464706" y="3294010"/>
            <a:ext cx="1776048"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CCC</a:t>
            </a:r>
            <a:endParaRPr lang="ja-JP" altLang="en-US" sz="1200" dirty="0"/>
          </a:p>
        </p:txBody>
      </p:sp>
      <p:sp>
        <p:nvSpPr>
          <p:cNvPr id="46" name="テキスト ボックス 45">
            <a:extLst>
              <a:ext uri="{FF2B5EF4-FFF2-40B4-BE49-F238E27FC236}">
                <a16:creationId xmlns:a16="http://schemas.microsoft.com/office/drawing/2014/main" id="{13D01685-C7F4-4330-A365-68739024EC31}"/>
              </a:ext>
            </a:extLst>
          </p:cNvPr>
          <p:cNvSpPr txBox="1"/>
          <p:nvPr/>
        </p:nvSpPr>
        <p:spPr>
          <a:xfrm>
            <a:off x="8555078" y="3645577"/>
            <a:ext cx="1688811" cy="1384995"/>
          </a:xfrm>
          <a:prstGeom prst="rect">
            <a:avLst/>
          </a:prstGeom>
          <a:solidFill>
            <a:schemeClr val="bg1">
              <a:alpha val="60000"/>
            </a:schemeClr>
          </a:solidFill>
        </p:spPr>
        <p:txBody>
          <a:bodyPr wrap="square" rtlCol="0">
            <a:spAutoFit/>
          </a:bodyPr>
          <a:lstStyle/>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Z1</a:t>
            </a: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service1</a:t>
            </a:r>
            <a:r>
              <a:rPr lang="ja-JP" altLang="en-US" sz="1200" b="1" dirty="0">
                <a:solidFill>
                  <a:srgbClr val="4B4B4B"/>
                </a:solidFill>
                <a:latin typeface="Meiryo UI" panose="020B0604030504040204" pitchFamily="50" charset="-128"/>
                <a:ea typeface="Meiryo UI" panose="020B0604030504040204" pitchFamily="50" charset="-128"/>
              </a:rPr>
              <a:t>　</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　└ </a:t>
            </a:r>
            <a:r>
              <a:rPr lang="en-US" altLang="ja-JP" sz="1200" b="1" dirty="0">
                <a:solidFill>
                  <a:srgbClr val="4B4B4B"/>
                </a:solidFill>
                <a:latin typeface="Meiryo UI" panose="020B0604030504040204" pitchFamily="50" charset="-128"/>
                <a:ea typeface="Meiryo UI" panose="020B0604030504040204" pitchFamily="50" charset="-128"/>
              </a:rPr>
              <a:t>service2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en-US" altLang="ja-JP" sz="1200" b="1" dirty="0">
              <a:solidFill>
                <a:srgbClr val="4B4B4B"/>
              </a:solidFill>
              <a:latin typeface="Meiryo UI" panose="020B0604030504040204" pitchFamily="50" charset="-128"/>
              <a:ea typeface="Meiryo UI" panose="020B0604030504040204" pitchFamily="50" charset="-128"/>
            </a:endParaRPr>
          </a:p>
          <a:p>
            <a:r>
              <a:rPr lang="ja-JP" altLang="en-US" sz="1200" b="1" dirty="0">
                <a:solidFill>
                  <a:srgbClr val="4B4B4B"/>
                </a:solidFill>
                <a:latin typeface="Meiryo UI" panose="020B0604030504040204" pitchFamily="50" charset="-128"/>
                <a:ea typeface="Meiryo UI" panose="020B0604030504040204" pitchFamily="50" charset="-128"/>
              </a:rPr>
              <a:t>├</a:t>
            </a:r>
            <a:r>
              <a:rPr lang="en-US" altLang="ja-JP" sz="1200" b="1" dirty="0">
                <a:solidFill>
                  <a:srgbClr val="4B4B4B"/>
                </a:solidFill>
                <a:latin typeface="Meiryo UI" panose="020B0604030504040204" pitchFamily="50" charset="-128"/>
                <a:ea typeface="Meiryo UI" panose="020B0604030504040204" pitchFamily="50" charset="-128"/>
              </a:rPr>
              <a:t> Z2</a:t>
            </a:r>
          </a:p>
          <a:p>
            <a:r>
              <a:rPr lang="ja-JP" altLang="en-US" sz="1200" b="1" dirty="0">
                <a:solidFill>
                  <a:srgbClr val="4B4B4B"/>
                </a:solidFill>
                <a:latin typeface="Meiryo UI" panose="020B0604030504040204" pitchFamily="50" charset="-128"/>
                <a:ea typeface="Meiryo UI" panose="020B0604030504040204" pitchFamily="50" charset="-128"/>
              </a:rPr>
              <a:t>：</a:t>
            </a:r>
            <a:endParaRPr lang="ja-JP" altLang="en-US" sz="1200" dirty="0"/>
          </a:p>
        </p:txBody>
      </p:sp>
      <p:sp>
        <p:nvSpPr>
          <p:cNvPr id="47" name="角丸四角形吹き出し 46"/>
          <p:cNvSpPr/>
          <p:nvPr/>
        </p:nvSpPr>
        <p:spPr>
          <a:xfrm>
            <a:off x="3955780" y="3259503"/>
            <a:ext cx="7568165" cy="1977431"/>
          </a:xfrm>
          <a:prstGeom prst="wedgeRoundRectCallout">
            <a:avLst>
              <a:gd name="adj1" fmla="val -59304"/>
              <a:gd name="adj2" fmla="val -21239"/>
              <a:gd name="adj3" fmla="val 16667"/>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48" name="テキスト ボックス 47">
            <a:extLst>
              <a:ext uri="{FF2B5EF4-FFF2-40B4-BE49-F238E27FC236}">
                <a16:creationId xmlns:a16="http://schemas.microsoft.com/office/drawing/2014/main" id="{6E5446E4-CC8F-4D0D-890B-6DA02AD2A137}"/>
              </a:ext>
            </a:extLst>
          </p:cNvPr>
          <p:cNvSpPr txBox="1"/>
          <p:nvPr/>
        </p:nvSpPr>
        <p:spPr>
          <a:xfrm>
            <a:off x="6491096" y="3294010"/>
            <a:ext cx="1804727" cy="216000"/>
          </a:xfrm>
          <a:prstGeom prst="rect">
            <a:avLst/>
          </a:prstGeom>
          <a:solidFill>
            <a:schemeClr val="bg1">
              <a:alpha val="90000"/>
            </a:schemeClr>
          </a:solidFill>
        </p:spPr>
        <p:txBody>
          <a:bodyPr wrap="square" rtlCol="0">
            <a:spAutoFit/>
          </a:bodyPr>
          <a:lstStyle/>
          <a:p>
            <a:pPr algn="ctr"/>
            <a:r>
              <a:rPr lang="en-US" altLang="ja-JP" sz="1200" b="1" dirty="0">
                <a:solidFill>
                  <a:srgbClr val="4B4B4B"/>
                </a:solidFill>
                <a:latin typeface="Meiryo UI" panose="020B0604030504040204" pitchFamily="50" charset="-128"/>
                <a:ea typeface="Meiryo UI" panose="020B0604030504040204" pitchFamily="50" charset="-128"/>
              </a:rPr>
              <a:t>NGSI</a:t>
            </a:r>
            <a:r>
              <a:rPr lang="ja-JP" altLang="en-US" sz="1200" b="1" dirty="0">
                <a:solidFill>
                  <a:srgbClr val="4B4B4B"/>
                </a:solidFill>
                <a:latin typeface="Meiryo UI" panose="020B0604030504040204" pitchFamily="50" charset="-128"/>
                <a:ea typeface="Meiryo UI" panose="020B0604030504040204" pitchFamily="50" charset="-128"/>
              </a:rPr>
              <a:t>テナント：</a:t>
            </a:r>
            <a:r>
              <a:rPr lang="en-US" altLang="ja-JP" sz="1200" b="1" dirty="0">
                <a:solidFill>
                  <a:srgbClr val="4B4B4B"/>
                </a:solidFill>
                <a:latin typeface="Meiryo UI" panose="020B0604030504040204" pitchFamily="50" charset="-128"/>
                <a:ea typeface="Meiryo UI" panose="020B0604030504040204" pitchFamily="50" charset="-128"/>
              </a:rPr>
              <a:t>BBB</a:t>
            </a:r>
            <a:endParaRPr lang="ja-JP" altLang="en-US" sz="1200" dirty="0"/>
          </a:p>
        </p:txBody>
      </p:sp>
      <p:sp>
        <p:nvSpPr>
          <p:cNvPr id="49" name="正方形/長方形 48">
            <a:extLst>
              <a:ext uri="{FF2B5EF4-FFF2-40B4-BE49-F238E27FC236}">
                <a16:creationId xmlns:a16="http://schemas.microsoft.com/office/drawing/2014/main" id="{7CE32E1C-B696-41A3-93DB-41AE4471CBD9}"/>
              </a:ext>
            </a:extLst>
          </p:cNvPr>
          <p:cNvSpPr/>
          <p:nvPr/>
        </p:nvSpPr>
        <p:spPr>
          <a:xfrm>
            <a:off x="1137334" y="4643687"/>
            <a:ext cx="361078" cy="196485"/>
          </a:xfrm>
          <a:prstGeom prst="rect">
            <a:avLst/>
          </a:prstGeom>
          <a:pattFill prst="dashHorz">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0" name="テキスト ボックス 49">
            <a:extLst>
              <a:ext uri="{FF2B5EF4-FFF2-40B4-BE49-F238E27FC236}">
                <a16:creationId xmlns:a16="http://schemas.microsoft.com/office/drawing/2014/main" id="{D06D673F-1354-4587-95D1-B1B51A7B0F52}"/>
              </a:ext>
            </a:extLst>
          </p:cNvPr>
          <p:cNvSpPr txBox="1"/>
          <p:nvPr/>
        </p:nvSpPr>
        <p:spPr>
          <a:xfrm>
            <a:off x="1436344" y="4588184"/>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：ケース２の公開範囲</a:t>
            </a:r>
            <a:endParaRPr lang="ja-JP" altLang="en-US" sz="1200" dirty="0"/>
          </a:p>
        </p:txBody>
      </p:sp>
      <p:sp>
        <p:nvSpPr>
          <p:cNvPr id="51" name="正方形/長方形 50">
            <a:extLst>
              <a:ext uri="{FF2B5EF4-FFF2-40B4-BE49-F238E27FC236}">
                <a16:creationId xmlns:a16="http://schemas.microsoft.com/office/drawing/2014/main" id="{7CE32E1C-B696-41A3-93DB-41AE4471CBD9}"/>
              </a:ext>
            </a:extLst>
          </p:cNvPr>
          <p:cNvSpPr/>
          <p:nvPr/>
        </p:nvSpPr>
        <p:spPr>
          <a:xfrm>
            <a:off x="1137334" y="4971933"/>
            <a:ext cx="361078" cy="196485"/>
          </a:xfrm>
          <a:prstGeom prst="rect">
            <a:avLst/>
          </a:prstGeom>
          <a:pattFill prst="smConfetti">
            <a:fgClr>
              <a:schemeClr val="bg1">
                <a:lumMod val="5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52" name="テキスト ボックス 51">
            <a:extLst>
              <a:ext uri="{FF2B5EF4-FFF2-40B4-BE49-F238E27FC236}">
                <a16:creationId xmlns:a16="http://schemas.microsoft.com/office/drawing/2014/main" id="{D06D673F-1354-4587-95D1-B1B51A7B0F52}"/>
              </a:ext>
            </a:extLst>
          </p:cNvPr>
          <p:cNvSpPr txBox="1"/>
          <p:nvPr/>
        </p:nvSpPr>
        <p:spPr>
          <a:xfrm>
            <a:off x="1436344" y="4916430"/>
            <a:ext cx="2129559" cy="281744"/>
          </a:xfrm>
          <a:prstGeom prst="rect">
            <a:avLst/>
          </a:prstGeom>
          <a:noFill/>
        </p:spPr>
        <p:txBody>
          <a:bodyPr wrap="square" rtlCol="0">
            <a:spAutoFit/>
          </a:bodyPr>
          <a:lstStyle/>
          <a:p>
            <a:r>
              <a:rPr lang="ja-JP" altLang="en-US" sz="1200" dirty="0">
                <a:solidFill>
                  <a:srgbClr val="4B4B4B"/>
                </a:solidFill>
                <a:latin typeface="Meiryo UI" panose="020B0604030504040204" pitchFamily="50" charset="-128"/>
                <a:ea typeface="Meiryo UI" panose="020B0604030504040204" pitchFamily="50" charset="-128"/>
              </a:rPr>
              <a:t>：ケース３の公開範囲</a:t>
            </a:r>
            <a:endParaRPr lang="ja-JP" altLang="en-US" sz="1200" dirty="0"/>
          </a:p>
        </p:txBody>
      </p:sp>
      <p:sp>
        <p:nvSpPr>
          <p:cNvPr id="53" name="吹き出し: 角を丸めた四角形 25">
            <a:extLst>
              <a:ext uri="{FF2B5EF4-FFF2-40B4-BE49-F238E27FC236}">
                <a16:creationId xmlns:a16="http://schemas.microsoft.com/office/drawing/2014/main" id="{9C9DFC25-448B-44AB-A2E1-AC2E78D3A33A}"/>
              </a:ext>
            </a:extLst>
          </p:cNvPr>
          <p:cNvSpPr/>
          <p:nvPr/>
        </p:nvSpPr>
        <p:spPr>
          <a:xfrm>
            <a:off x="8104271" y="5318824"/>
            <a:ext cx="3080231" cy="490708"/>
          </a:xfrm>
          <a:prstGeom prst="wedgeRoundRectCallout">
            <a:avLst>
              <a:gd name="adj1" fmla="val -196500"/>
              <a:gd name="adj2" fmla="val 128751"/>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prstClr val="black"/>
                </a:solidFill>
                <a:latin typeface="Meiryo UI" panose="020B0604030504040204" pitchFamily="50" charset="-128"/>
                <a:ea typeface="Meiryo UI" panose="020B0604030504040204" pitchFamily="50" charset="-128"/>
              </a:rPr>
              <a:t>「</a:t>
            </a:r>
            <a:r>
              <a:rPr lang="en-US" altLang="ja-JP" sz="1000" dirty="0">
                <a:solidFill>
                  <a:prstClr val="black"/>
                </a:solidFill>
                <a:latin typeface="Meiryo UI" panose="020B0604030504040204" pitchFamily="50" charset="-128"/>
                <a:ea typeface="Meiryo UI" panose="020B0604030504040204" pitchFamily="50" charset="-128"/>
              </a:rPr>
              <a:t>#22030 NGSI</a:t>
            </a:r>
            <a:r>
              <a:rPr lang="ja-JP" altLang="en-US" sz="1000" dirty="0">
                <a:solidFill>
                  <a:prstClr val="black"/>
                </a:solidFill>
                <a:latin typeface="Meiryo UI" panose="020B0604030504040204" pitchFamily="50" charset="-128"/>
                <a:ea typeface="Meiryo UI" panose="020B0604030504040204" pitchFamily="50" charset="-128"/>
              </a:rPr>
              <a:t>テナント」の項目で設定した値を</a:t>
            </a:r>
            <a:r>
              <a:rPr lang="en-US" altLang="ja-JP" sz="1000" dirty="0" err="1">
                <a:solidFill>
                  <a:prstClr val="black"/>
                </a:solidFill>
                <a:latin typeface="Meiryo UI" panose="020B0604030504040204" pitchFamily="50" charset="-128"/>
                <a:ea typeface="Meiryo UI" panose="020B0604030504040204" pitchFamily="50" charset="-128"/>
              </a:rPr>
              <a:t>Fiware</a:t>
            </a:r>
            <a:r>
              <a:rPr lang="en-US" altLang="ja-JP" sz="1000" dirty="0">
                <a:solidFill>
                  <a:prstClr val="black"/>
                </a:solidFill>
                <a:latin typeface="Meiryo UI" panose="020B0604030504040204" pitchFamily="50" charset="-128"/>
                <a:ea typeface="Meiryo UI" panose="020B0604030504040204" pitchFamily="50" charset="-128"/>
              </a:rPr>
              <a:t>-Service</a:t>
            </a:r>
            <a:r>
              <a:rPr lang="ja-JP" altLang="en-US" sz="1000" dirty="0">
                <a:solidFill>
                  <a:prstClr val="black"/>
                </a:solidFill>
                <a:latin typeface="Meiryo UI" panose="020B0604030504040204" pitchFamily="50" charset="-128"/>
                <a:ea typeface="Meiryo UI" panose="020B0604030504040204" pitchFamily="50" charset="-128"/>
              </a:rPr>
              <a:t>ヘッダで指定。</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B9D3CFAB-AE1E-4AE1-8723-BFC4CAB68CCC}"/>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TIPS-26</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サービスパス」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(2/2) – </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具体的な利用例</a:t>
            </a:r>
          </a:p>
        </p:txBody>
      </p:sp>
      <p:sp>
        <p:nvSpPr>
          <p:cNvPr id="57" name="タイトル 4">
            <a:extLst>
              <a:ext uri="{FF2B5EF4-FFF2-40B4-BE49-F238E27FC236}">
                <a16:creationId xmlns:a16="http://schemas.microsoft.com/office/drawing/2014/main" id="{6C1749EF-F4DD-48C5-A76F-9D5515740FD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関連するカタログ情報</a:t>
            </a:r>
          </a:p>
        </p:txBody>
      </p:sp>
      <p:sp>
        <p:nvSpPr>
          <p:cNvPr id="54" name="正方形/長方形 53">
            <a:extLst>
              <a:ext uri="{FF2B5EF4-FFF2-40B4-BE49-F238E27FC236}">
                <a16:creationId xmlns:a16="http://schemas.microsoft.com/office/drawing/2014/main" id="{251A7891-8C34-48FE-8ADC-EF1E7965784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05746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17">
            <a:extLst>
              <a:ext uri="{FF2B5EF4-FFF2-40B4-BE49-F238E27FC236}">
                <a16:creationId xmlns:a16="http://schemas.microsoft.com/office/drawing/2014/main" id="{F504BBB1-2402-4FDC-AC6F-AB4B8F5A35DA}"/>
              </a:ext>
            </a:extLst>
          </p:cNvPr>
          <p:cNvSpPr/>
          <p:nvPr/>
        </p:nvSpPr>
        <p:spPr>
          <a:xfrm>
            <a:off x="219732" y="2857959"/>
            <a:ext cx="11660363" cy="3871614"/>
          </a:xfrm>
          <a:prstGeom prst="roundRect">
            <a:avLst>
              <a:gd name="adj" fmla="val 2733"/>
            </a:avLst>
          </a:prstGeom>
          <a:solidFill>
            <a:schemeClr val="bg1"/>
          </a:solidFill>
          <a:ln w="254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endParaRPr lang="en-US" altLang="ja-JP" sz="1723" b="1" dirty="0">
              <a:solidFill>
                <a:prstClr val="black"/>
              </a:solidFill>
              <a:latin typeface="Meiryo UI"/>
              <a:ea typeface="Meiryo UI"/>
            </a:endParaRPr>
          </a:p>
        </p:txBody>
      </p:sp>
      <p:sp>
        <p:nvSpPr>
          <p:cNvPr id="10" name="四角形: 角を丸くする 11">
            <a:extLst>
              <a:ext uri="{FF2B5EF4-FFF2-40B4-BE49-F238E27FC236}">
                <a16:creationId xmlns:a16="http://schemas.microsoft.com/office/drawing/2014/main" id="{19F2234B-357A-4DFF-9A26-833916EE8229}"/>
              </a:ext>
            </a:extLst>
          </p:cNvPr>
          <p:cNvSpPr/>
          <p:nvPr/>
        </p:nvSpPr>
        <p:spPr>
          <a:xfrm>
            <a:off x="219732" y="680105"/>
            <a:ext cx="5724138" cy="46158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solidFill>
                  <a:prstClr val="black"/>
                </a:solidFill>
                <a:latin typeface="Meiryo UI"/>
                <a:ea typeface="Meiryo UI"/>
              </a:rPr>
              <a:t>項目</a:t>
            </a:r>
            <a:r>
              <a:rPr lang="en-US" altLang="ja-JP" sz="1200" b="1" dirty="0">
                <a:solidFill>
                  <a:prstClr val="black"/>
                </a:solidFill>
                <a:latin typeface="Meiryo UI"/>
                <a:ea typeface="Meiryo UI"/>
              </a:rPr>
              <a:t>No</a:t>
            </a:r>
            <a:r>
              <a:rPr lang="ja-JP" altLang="en-US" sz="1200" b="1" dirty="0">
                <a:solidFill>
                  <a:prstClr val="black"/>
                </a:solidFill>
                <a:latin typeface="Meiryo UI"/>
                <a:ea typeface="Meiryo UI"/>
              </a:rPr>
              <a:t>：</a:t>
            </a:r>
            <a:r>
              <a:rPr lang="en-US" altLang="ja-JP" sz="1200" dirty="0">
                <a:solidFill>
                  <a:prstClr val="black"/>
                </a:solidFill>
                <a:latin typeface="Meiryo UI"/>
                <a:ea typeface="Meiryo UI"/>
              </a:rPr>
              <a:t>#21110</a:t>
            </a:r>
            <a:r>
              <a:rPr lang="ja-JP" altLang="en-US" sz="1200" dirty="0">
                <a:solidFill>
                  <a:prstClr val="black"/>
                </a:solidFill>
                <a:latin typeface="Meiryo UI"/>
                <a:ea typeface="Meiryo UI"/>
              </a:rPr>
              <a:t>　配信のアクセス</a:t>
            </a:r>
            <a:r>
              <a:rPr lang="en-US" altLang="ja-JP" sz="1200" dirty="0">
                <a:solidFill>
                  <a:prstClr val="black"/>
                </a:solidFill>
                <a:latin typeface="Meiryo UI"/>
                <a:ea typeface="Meiryo UI"/>
              </a:rPr>
              <a:t>URL</a:t>
            </a:r>
            <a:r>
              <a:rPr lang="ja-JP" altLang="en-US" sz="1200" dirty="0">
                <a:solidFill>
                  <a:prstClr val="black"/>
                </a:solidFill>
                <a:latin typeface="Meiryo UI"/>
                <a:ea typeface="Meiryo UI"/>
              </a:rPr>
              <a:t>　</a:t>
            </a:r>
            <a:r>
              <a:rPr lang="en-US" altLang="ja-JP" sz="1200" dirty="0">
                <a:solidFill>
                  <a:prstClr val="black"/>
                </a:solidFill>
                <a:latin typeface="Meiryo UI"/>
                <a:ea typeface="Meiryo UI"/>
              </a:rPr>
              <a:t>(</a:t>
            </a:r>
            <a:r>
              <a:rPr lang="ja-JP" altLang="en-US" sz="1200" dirty="0">
                <a:solidFill>
                  <a:prstClr val="black"/>
                </a:solidFill>
                <a:latin typeface="Meiryo UI"/>
                <a:ea typeface="Meiryo UI"/>
              </a:rPr>
              <a:t>必須</a:t>
            </a:r>
            <a:r>
              <a:rPr lang="en-US" altLang="ja-JP" sz="1200" dirty="0">
                <a:solidFill>
                  <a:prstClr val="black"/>
                </a:solidFill>
                <a:latin typeface="Meiryo UI"/>
                <a:ea typeface="Meiryo UI"/>
              </a:rPr>
              <a:t>)</a:t>
            </a:r>
          </a:p>
          <a:p>
            <a:r>
              <a:rPr lang="ja-JP" altLang="en-US" sz="1200" b="1" dirty="0">
                <a:solidFill>
                  <a:prstClr val="black"/>
                </a:solidFill>
                <a:latin typeface="Meiryo UI"/>
                <a:ea typeface="Meiryo UI"/>
              </a:rPr>
              <a:t>定義：</a:t>
            </a:r>
            <a:r>
              <a:rPr lang="ja-JP" altLang="en-US" sz="1200" dirty="0">
                <a:solidFill>
                  <a:prstClr val="black"/>
                </a:solidFill>
                <a:latin typeface="Meiryo UI"/>
                <a:ea typeface="Meiryo UI"/>
              </a:rPr>
              <a:t>データセットを配信するアクセス</a:t>
            </a:r>
            <a:r>
              <a:rPr lang="en-US" altLang="ja-JP" sz="1200" dirty="0">
                <a:solidFill>
                  <a:prstClr val="black"/>
                </a:solidFill>
                <a:latin typeface="Meiryo UI"/>
                <a:ea typeface="Meiryo UI"/>
              </a:rPr>
              <a:t>URL</a:t>
            </a:r>
          </a:p>
        </p:txBody>
      </p:sp>
      <p:sp>
        <p:nvSpPr>
          <p:cNvPr id="19" name="四角形: 角を丸くする 31">
            <a:extLst>
              <a:ext uri="{FF2B5EF4-FFF2-40B4-BE49-F238E27FC236}">
                <a16:creationId xmlns:a16="http://schemas.microsoft.com/office/drawing/2014/main" id="{067E8791-E52D-4B21-8AD4-B8E04DB2BC5F}"/>
              </a:ext>
            </a:extLst>
          </p:cNvPr>
          <p:cNvSpPr/>
          <p:nvPr/>
        </p:nvSpPr>
        <p:spPr>
          <a:xfrm>
            <a:off x="5999800" y="680105"/>
            <a:ext cx="5861104" cy="456876"/>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22050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データ種別」</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配信データの種別を記す　</a:t>
            </a:r>
            <a:endParaRPr lang="en-US" altLang="ja-JP" sz="1200" dirty="0">
              <a:latin typeface="Meiryo UI" panose="020B0604030504040204" pitchFamily="50" charset="-128"/>
              <a:ea typeface="Meiryo UI" panose="020B0604030504040204" pitchFamily="50" charset="-128"/>
            </a:endParaRPr>
          </a:p>
        </p:txBody>
      </p:sp>
      <p:sp>
        <p:nvSpPr>
          <p:cNvPr id="24" name="四角形: 角を丸くする 18">
            <a:extLst>
              <a:ext uri="{FF2B5EF4-FFF2-40B4-BE49-F238E27FC236}">
                <a16:creationId xmlns:a16="http://schemas.microsoft.com/office/drawing/2014/main" id="{B7EDDBFB-E433-4221-8881-C3EAC697E647}"/>
              </a:ext>
            </a:extLst>
          </p:cNvPr>
          <p:cNvSpPr/>
          <p:nvPr/>
        </p:nvSpPr>
        <p:spPr>
          <a:xfrm>
            <a:off x="262782" y="3996683"/>
            <a:ext cx="8693674" cy="37252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curl</a:t>
            </a:r>
            <a:r>
              <a:rPr lang="ja-JP" altLang="en-US" sz="1400" b="1" dirty="0">
                <a:solidFill>
                  <a:prstClr val="black"/>
                </a:solidFill>
                <a:latin typeface="Meiryo UI" panose="020B0604030504040204" pitchFamily="50" charset="-128"/>
                <a:ea typeface="Meiryo UI" panose="020B0604030504040204" pitchFamily="50" charset="-128"/>
              </a:rPr>
              <a:t>コマンドを使ったデータの取得例</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0CA24142-DC51-40D2-9BA5-842D53C62B61}"/>
              </a:ext>
            </a:extLst>
          </p:cNvPr>
          <p:cNvSpPr txBox="1"/>
          <p:nvPr/>
        </p:nvSpPr>
        <p:spPr>
          <a:xfrm>
            <a:off x="570023" y="4306324"/>
            <a:ext cx="7367116" cy="1061829"/>
          </a:xfrm>
          <a:prstGeom prst="rect">
            <a:avLst/>
          </a:prstGeom>
          <a:solidFill>
            <a:schemeClr val="bg1"/>
          </a:solidFill>
          <a:ln>
            <a:solidFill>
              <a:schemeClr val="tx1"/>
            </a:solidFill>
          </a:ln>
        </p:spPr>
        <p:txBody>
          <a:bodyPr wrap="square">
            <a:spAutoFit/>
          </a:bodyPr>
          <a:lstStyle/>
          <a:p>
            <a:pPr algn="l"/>
            <a:r>
              <a:rPr lang="en-US" altLang="ja-JP" sz="1050" dirty="0">
                <a:solidFill>
                  <a:srgbClr val="24292E"/>
                </a:solidFill>
                <a:latin typeface="Meiryo UI" panose="020B0604030504040204" pitchFamily="50" charset="-128"/>
                <a:ea typeface="Meiryo UI" panose="020B0604030504040204" pitchFamily="50" charset="-128"/>
              </a:rPr>
              <a:t>$ curl -v -X GET </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"http://{</a:t>
            </a:r>
            <a:r>
              <a:rPr lang="ja-JP" altLang="en-US" sz="1050" dirty="0">
                <a:solidFill>
                  <a:srgbClr val="24292E"/>
                </a:solidFill>
                <a:latin typeface="Meiryo UI" panose="020B0604030504040204" pitchFamily="50" charset="-128"/>
                <a:ea typeface="Meiryo UI" panose="020B0604030504040204" pitchFamily="50" charset="-128"/>
              </a:rPr>
              <a:t>利用者コネクタの</a:t>
            </a:r>
            <a:r>
              <a:rPr lang="en-US" altLang="ja-JP" sz="1050" dirty="0">
                <a:solidFill>
                  <a:srgbClr val="24292E"/>
                </a:solidFill>
                <a:latin typeface="Meiryo UI" panose="020B0604030504040204" pitchFamily="50" charset="-128"/>
                <a:ea typeface="Meiryo UI" panose="020B0604030504040204" pitchFamily="50" charset="-128"/>
              </a:rPr>
              <a:t>FQDN}:{</a:t>
            </a:r>
            <a:r>
              <a:rPr lang="ja-JP" altLang="en-US" sz="1050" dirty="0">
                <a:solidFill>
                  <a:srgbClr val="24292E"/>
                </a:solidFill>
                <a:latin typeface="Meiryo UI" panose="020B0604030504040204" pitchFamily="50" charset="-128"/>
                <a:ea typeface="Meiryo UI" panose="020B0604030504040204" pitchFamily="50" charset="-128"/>
              </a:rPr>
              <a:t>ポート番号</a:t>
            </a:r>
            <a:r>
              <a:rPr lang="en-US" altLang="ja-JP" sz="1050" dirty="0">
                <a:solidFill>
                  <a:srgbClr val="24292E"/>
                </a:solidFill>
                <a:latin typeface="Meiryo UI" panose="020B0604030504040204" pitchFamily="50" charset="-128"/>
                <a:ea typeface="Meiryo UI" panose="020B0604030504040204" pitchFamily="50" charset="-128"/>
              </a:rPr>
              <a:t>}/v2/entities"</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-resource-url</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配信のアクセス</a:t>
            </a:r>
            <a:r>
              <a:rPr lang="en-US" altLang="ja-JP" sz="1050" dirty="0">
                <a:latin typeface="Meiryo UI" panose="020B0604030504040204" pitchFamily="50" charset="-128"/>
                <a:ea typeface="Meiryo UI" panose="020B0604030504040204" pitchFamily="50" charset="-128"/>
              </a:rPr>
              <a:t>URL</a:t>
            </a:r>
            <a:r>
              <a:rPr lang="en-US" altLang="ja-JP" sz="1050" dirty="0">
                <a:solidFill>
                  <a:srgbClr val="24292E"/>
                </a:solidFill>
                <a:latin typeface="Meiryo UI" panose="020B0604030504040204" pitchFamily="50" charset="-128"/>
                <a:ea typeface="Meiryo UI" panose="020B0604030504040204" pitchFamily="50" charset="-128"/>
              </a:rPr>
              <a:t>}?type={NGSI</a:t>
            </a:r>
            <a:r>
              <a:rPr lang="ja-JP" altLang="en-US" sz="1050" dirty="0">
                <a:solidFill>
                  <a:srgbClr val="24292E"/>
                </a:solidFill>
                <a:latin typeface="Meiryo UI" panose="020B0604030504040204" pitchFamily="50" charset="-128"/>
                <a:ea typeface="Meiryo UI" panose="020B0604030504040204" pitchFamily="50" charset="-128"/>
              </a:rPr>
              <a:t>データ種別</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a:t>
            </a:r>
            <a:r>
              <a:rPr lang="en-US" altLang="ja-JP" sz="1050" dirty="0" err="1">
                <a:solidFill>
                  <a:srgbClr val="333333"/>
                </a:solidFill>
                <a:latin typeface="Meiryo UI" panose="020B0604030504040204" pitchFamily="50" charset="-128"/>
                <a:ea typeface="Meiryo UI" panose="020B0604030504040204" pitchFamily="50" charset="-128"/>
              </a:rPr>
              <a:t>api</a:t>
            </a:r>
            <a:r>
              <a:rPr lang="en-US" altLang="ja-JP" sz="1050" dirty="0">
                <a:solidFill>
                  <a:srgbClr val="333333"/>
                </a:solidFill>
                <a:latin typeface="Meiryo UI" panose="020B0604030504040204" pitchFamily="50" charset="-128"/>
                <a:ea typeface="Meiryo UI" panose="020B0604030504040204" pitchFamily="50" charset="-128"/>
              </a:rPr>
              <a:t>-type</a:t>
            </a:r>
            <a:r>
              <a:rPr lang="en-US" altLang="ja-JP" sz="1050" dirty="0">
                <a:solidFill>
                  <a:srgbClr val="24292E"/>
                </a:solidFill>
                <a:latin typeface="Meiryo UI" panose="020B0604030504040204" pitchFamily="50" charset="-128"/>
                <a:ea typeface="Meiryo UI" panose="020B0604030504040204" pitchFamily="50" charset="-128"/>
              </a:rPr>
              <a:t>: {</a:t>
            </a:r>
            <a:r>
              <a:rPr lang="ja-JP" altLang="en-US" sz="1050" dirty="0">
                <a:solidFill>
                  <a:srgbClr val="24292E"/>
                </a:solidFill>
                <a:latin typeface="Meiryo UI" panose="020B0604030504040204" pitchFamily="50" charset="-128"/>
                <a:ea typeface="Meiryo UI" panose="020B0604030504040204" pitchFamily="50" charset="-128"/>
              </a:rPr>
              <a:t>リソース提供手段の識別子</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-provider: {</a:t>
            </a:r>
            <a:r>
              <a:rPr lang="ja-JP" altLang="en-US" sz="1050" dirty="0">
                <a:solidFill>
                  <a:srgbClr val="24292E"/>
                </a:solidFill>
                <a:latin typeface="Meiryo UI" panose="020B0604030504040204" pitchFamily="50" charset="-128"/>
                <a:ea typeface="Meiryo UI" panose="020B0604030504040204" pitchFamily="50" charset="-128"/>
              </a:rPr>
              <a:t>提供者</a:t>
            </a:r>
            <a:r>
              <a:rPr lang="en-US" altLang="ja-JP" sz="1050" dirty="0">
                <a:solidFill>
                  <a:srgbClr val="24292E"/>
                </a:solidFill>
                <a:latin typeface="Meiryo UI" panose="020B0604030504040204" pitchFamily="50" charset="-128"/>
                <a:ea typeface="Meiryo UI" panose="020B0604030504040204" pitchFamily="50" charset="-128"/>
              </a:rPr>
              <a:t>ID}“ -H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-contract: {</a:t>
            </a:r>
            <a:r>
              <a:rPr lang="ja-JP" altLang="en-US" sz="1050" dirty="0">
                <a:solidFill>
                  <a:srgbClr val="24292E"/>
                </a:solidFill>
                <a:latin typeface="Meiryo UI" panose="020B0604030504040204" pitchFamily="50" charset="-128"/>
                <a:ea typeface="Meiryo UI" panose="020B0604030504040204" pitchFamily="50" charset="-128"/>
              </a:rPr>
              <a:t>契約確認の要否</a:t>
            </a:r>
            <a:r>
              <a:rPr lang="en-US" altLang="ja-JP" sz="1050" dirty="0">
                <a:solidFill>
                  <a:srgbClr val="24292E"/>
                </a:solidFill>
                <a:latin typeface="Meiryo UI" panose="020B0604030504040204" pitchFamily="50" charset="-128"/>
                <a:ea typeface="Meiryo UI" panose="020B0604030504040204" pitchFamily="50" charset="-128"/>
              </a:rPr>
              <a:t>}"</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"Authorization: Bearer {</a:t>
            </a:r>
            <a:r>
              <a:rPr lang="ja-JP" altLang="en-US" sz="1050" dirty="0">
                <a:solidFill>
                  <a:srgbClr val="24292E"/>
                </a:solidFill>
                <a:latin typeface="Meiryo UI" panose="020B0604030504040204" pitchFamily="50" charset="-128"/>
                <a:ea typeface="Meiryo UI" panose="020B0604030504040204" pitchFamily="50" charset="-128"/>
              </a:rPr>
              <a:t>契約トークン</a:t>
            </a:r>
            <a:r>
              <a:rPr lang="en-US" altLang="ja-JP" sz="1050" dirty="0">
                <a:solidFill>
                  <a:srgbClr val="24292E"/>
                </a:solidFill>
                <a:latin typeface="Meiryo UI" panose="020B0604030504040204" pitchFamily="50" charset="-128"/>
                <a:ea typeface="Meiryo UI" panose="020B0604030504040204" pitchFamily="50" charset="-128"/>
              </a:rPr>
              <a:t>}“</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-options: </a:t>
            </a:r>
            <a:r>
              <a:rPr lang="en-US" altLang="ja-JP" sz="1050" dirty="0" err="1">
                <a:solidFill>
                  <a:srgbClr val="24292E"/>
                </a:solidFill>
                <a:latin typeface="Meiryo UI" panose="020B0604030504040204" pitchFamily="50" charset="-128"/>
                <a:ea typeface="Meiryo UI" panose="020B0604030504040204" pitchFamily="50" charset="-128"/>
              </a:rPr>
              <a:t>Fiware</a:t>
            </a:r>
            <a:r>
              <a:rPr lang="en-US" altLang="ja-JP" sz="1050" dirty="0">
                <a:solidFill>
                  <a:srgbClr val="24292E"/>
                </a:solidFill>
                <a:latin typeface="Meiryo UI" panose="020B0604030504040204" pitchFamily="50" charset="-128"/>
                <a:ea typeface="Meiryo UI" panose="020B0604030504040204" pitchFamily="50" charset="-128"/>
              </a:rPr>
              <a:t>-Service: {NGSI</a:t>
            </a:r>
            <a:r>
              <a:rPr lang="ja-JP" altLang="en-US" sz="1050" dirty="0">
                <a:solidFill>
                  <a:srgbClr val="24292E"/>
                </a:solidFill>
                <a:latin typeface="Meiryo UI" panose="020B0604030504040204" pitchFamily="50" charset="-128"/>
                <a:ea typeface="Meiryo UI" panose="020B0604030504040204" pitchFamily="50" charset="-128"/>
              </a:rPr>
              <a:t>テナント</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dirty="0" err="1">
                <a:solidFill>
                  <a:srgbClr val="24292E"/>
                </a:solidFill>
                <a:latin typeface="Meiryo UI" panose="020B0604030504040204" pitchFamily="50" charset="-128"/>
                <a:ea typeface="Meiryo UI" panose="020B0604030504040204" pitchFamily="50" charset="-128"/>
              </a:rPr>
              <a:t>Fiware-ServicePath</a:t>
            </a:r>
            <a:r>
              <a:rPr lang="en-US" altLang="ja-JP" sz="1050" dirty="0">
                <a:solidFill>
                  <a:srgbClr val="24292E"/>
                </a:solidFill>
                <a:latin typeface="Meiryo UI" panose="020B0604030504040204" pitchFamily="50" charset="-128"/>
                <a:ea typeface="Meiryo UI" panose="020B0604030504040204" pitchFamily="50" charset="-128"/>
              </a:rPr>
              <a:t>:</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{NGSI</a:t>
            </a:r>
            <a:r>
              <a:rPr lang="ja-JP" altLang="en-US" sz="1050" dirty="0">
                <a:solidFill>
                  <a:srgbClr val="24292E"/>
                </a:solidFill>
                <a:latin typeface="Meiryo UI" panose="020B0604030504040204" pitchFamily="50" charset="-128"/>
                <a:ea typeface="Meiryo UI" panose="020B0604030504040204" pitchFamily="50" charset="-128"/>
              </a:rPr>
              <a:t>サービスパス</a:t>
            </a:r>
            <a:r>
              <a:rPr lang="en-US" altLang="ja-JP" sz="1050" dirty="0">
                <a:solidFill>
                  <a:srgbClr val="24292E"/>
                </a:solidFill>
                <a:latin typeface="Meiryo UI" panose="020B0604030504040204" pitchFamily="50" charset="-128"/>
                <a:ea typeface="Meiryo UI" panose="020B0604030504040204" pitchFamily="50" charset="-128"/>
              </a:rPr>
              <a:t>}” </a:t>
            </a:r>
          </a:p>
        </p:txBody>
      </p:sp>
      <p:sp>
        <p:nvSpPr>
          <p:cNvPr id="46" name="テキスト ボックス 45">
            <a:extLst>
              <a:ext uri="{FF2B5EF4-FFF2-40B4-BE49-F238E27FC236}">
                <a16:creationId xmlns:a16="http://schemas.microsoft.com/office/drawing/2014/main" id="{5E3D679D-C85F-4D0C-B23C-D5D110B83701}"/>
              </a:ext>
            </a:extLst>
          </p:cNvPr>
          <p:cNvSpPr txBox="1"/>
          <p:nvPr/>
        </p:nvSpPr>
        <p:spPr>
          <a:xfrm>
            <a:off x="570018" y="5400233"/>
            <a:ext cx="7367118" cy="1223412"/>
          </a:xfrm>
          <a:prstGeom prst="rect">
            <a:avLst/>
          </a:prstGeom>
          <a:solidFill>
            <a:schemeClr val="bg1"/>
          </a:solidFill>
          <a:ln>
            <a:solidFill>
              <a:schemeClr val="tx1"/>
            </a:solidFill>
          </a:ln>
        </p:spPr>
        <p:txBody>
          <a:bodyPr wrap="square">
            <a:spAutoFit/>
          </a:bodyPr>
          <a:lstStyle/>
          <a:p>
            <a:pPr algn="l"/>
            <a:r>
              <a:rPr lang="ja-JP" altLang="en-US" sz="1050" dirty="0">
                <a:solidFill>
                  <a:srgbClr val="24292E"/>
                </a:solidFill>
                <a:latin typeface="Meiryo UI" panose="020B0604030504040204" pitchFamily="50" charset="-128"/>
                <a:ea typeface="Meiryo UI" panose="020B0604030504040204" pitchFamily="50" charset="-128"/>
              </a:rPr>
              <a:t>実行例</a:t>
            </a:r>
            <a:endParaRPr lang="en-US" altLang="ja-JP" sz="1050" dirty="0">
              <a:solidFill>
                <a:srgbClr val="24292E"/>
              </a:solidFill>
              <a:latin typeface="Meiryo UI" panose="020B0604030504040204" pitchFamily="50" charset="-128"/>
              <a:ea typeface="Meiryo UI" panose="020B0604030504040204" pitchFamily="50" charset="-128"/>
            </a:endParaRPr>
          </a:p>
          <a:p>
            <a:pPr algn="l"/>
            <a:r>
              <a:rPr lang="en-US" altLang="ja-JP" sz="1050" dirty="0">
                <a:solidFill>
                  <a:srgbClr val="24292E"/>
                </a:solidFill>
                <a:latin typeface="Meiryo UI" panose="020B0604030504040204" pitchFamily="50" charset="-128"/>
                <a:ea typeface="Meiryo UI" panose="020B0604030504040204" pitchFamily="50" charset="-128"/>
              </a:rPr>
              <a:t>$ curl -v -X GET "http://CADDE.Y.co.jp:888/v2/entities"</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-resource-url</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b="1" dirty="0">
                <a:solidFill>
                  <a:srgbClr val="FF0000"/>
                </a:solidFill>
                <a:latin typeface="Meiryo UI" panose="020B0604030504040204" pitchFamily="50" charset="-128"/>
                <a:ea typeface="Meiryo UI" panose="020B0604030504040204" pitchFamily="50" charset="-128"/>
              </a:rPr>
              <a:t>https://closed.XX.go.jo/v2/entities</a:t>
            </a:r>
            <a:r>
              <a:rPr lang="en-US" altLang="ja-JP" sz="1050" b="1" dirty="0">
                <a:solidFill>
                  <a:srgbClr val="24292E"/>
                </a:solidFill>
                <a:latin typeface="Meiryo UI" panose="020B0604030504040204" pitchFamily="50" charset="-128"/>
                <a:ea typeface="Meiryo UI" panose="020B0604030504040204" pitchFamily="50" charset="-128"/>
              </a:rPr>
              <a:t>?type=</a:t>
            </a:r>
            <a:r>
              <a:rPr lang="en-US" altLang="ja-JP" sz="1050" b="1" dirty="0">
                <a:solidFill>
                  <a:srgbClr val="FF0000"/>
                </a:solidFill>
                <a:latin typeface="Meiryo UI" panose="020B0604030504040204" pitchFamily="50" charset="-128"/>
                <a:ea typeface="Meiryo UI" panose="020B0604030504040204" pitchFamily="50" charset="-128"/>
              </a:rPr>
              <a:t>PublicFacility</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a:t>
            </a:r>
            <a:r>
              <a:rPr lang="en-US" altLang="ja-JP" sz="1050" dirty="0">
                <a:solidFill>
                  <a:srgbClr val="333333"/>
                </a:solidFill>
                <a:latin typeface="Meiryo UI" panose="020B0604030504040204" pitchFamily="50" charset="-128"/>
                <a:ea typeface="Meiryo UI" panose="020B0604030504040204" pitchFamily="50" charset="-128"/>
              </a:rPr>
              <a:t>x-</a:t>
            </a:r>
            <a:r>
              <a:rPr lang="en-US" altLang="ja-JP" sz="1050" dirty="0" err="1">
                <a:solidFill>
                  <a:srgbClr val="333333"/>
                </a:solidFill>
                <a:latin typeface="Meiryo UI" panose="020B0604030504040204" pitchFamily="50" charset="-128"/>
                <a:ea typeface="Meiryo UI" panose="020B0604030504040204" pitchFamily="50" charset="-128"/>
              </a:rPr>
              <a:t>cadde</a:t>
            </a:r>
            <a:r>
              <a:rPr lang="en-US" altLang="ja-JP" sz="1050" dirty="0">
                <a:solidFill>
                  <a:srgbClr val="333333"/>
                </a:solidFill>
                <a:latin typeface="Meiryo UI" panose="020B0604030504040204" pitchFamily="50" charset="-128"/>
                <a:ea typeface="Meiryo UI" panose="020B0604030504040204" pitchFamily="50" charset="-128"/>
              </a:rPr>
              <a:t>-resource-</a:t>
            </a:r>
            <a:r>
              <a:rPr lang="en-US" altLang="ja-JP" sz="1050" dirty="0" err="1">
                <a:solidFill>
                  <a:srgbClr val="333333"/>
                </a:solidFill>
                <a:latin typeface="Meiryo UI" panose="020B0604030504040204" pitchFamily="50" charset="-128"/>
                <a:ea typeface="Meiryo UI" panose="020B0604030504040204" pitchFamily="50" charset="-128"/>
              </a:rPr>
              <a:t>api</a:t>
            </a:r>
            <a:r>
              <a:rPr lang="en-US" altLang="ja-JP" sz="1050" dirty="0">
                <a:solidFill>
                  <a:srgbClr val="333333"/>
                </a:solidFill>
                <a:latin typeface="Meiryo UI" panose="020B0604030504040204" pitchFamily="50" charset="-128"/>
                <a:ea typeface="Meiryo UI" panose="020B0604030504040204" pitchFamily="50" charset="-128"/>
              </a:rPr>
              <a:t>-type</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b="1" dirty="0" err="1">
                <a:solidFill>
                  <a:srgbClr val="FF0000"/>
                </a:solidFill>
                <a:latin typeface="Meiryo UI" panose="020B0604030504040204" pitchFamily="50" charset="-128"/>
                <a:ea typeface="Meiryo UI" panose="020B0604030504040204" pitchFamily="50" charset="-128"/>
              </a:rPr>
              <a:t>api</a:t>
            </a:r>
            <a:r>
              <a:rPr lang="en-US" altLang="ja-JP" sz="1050" b="1" dirty="0">
                <a:solidFill>
                  <a:srgbClr val="FF0000"/>
                </a:solidFill>
                <a:latin typeface="Meiryo UI" panose="020B0604030504040204" pitchFamily="50" charset="-128"/>
                <a:ea typeface="Meiryo UI" panose="020B0604030504040204" pitchFamily="50" charset="-128"/>
              </a:rPr>
              <a:t>/</a:t>
            </a:r>
            <a:r>
              <a:rPr lang="en-US" altLang="ja-JP" sz="1050" b="1" dirty="0" err="1">
                <a:solidFill>
                  <a:srgbClr val="FF0000"/>
                </a:solidFill>
                <a:latin typeface="Meiryo UI" panose="020B0604030504040204" pitchFamily="50" charset="-128"/>
                <a:ea typeface="Meiryo UI" panose="020B0604030504040204" pitchFamily="50" charset="-128"/>
              </a:rPr>
              <a:t>ngsi</a:t>
            </a:r>
            <a:r>
              <a:rPr lang="en-US" altLang="ja-JP" sz="1050" dirty="0">
                <a:solidFill>
                  <a:srgbClr val="24292E"/>
                </a:solidFill>
                <a:latin typeface="Meiryo UI" panose="020B0604030504040204" pitchFamily="50" charset="-128"/>
                <a:ea typeface="Meiryo UI" panose="020B0604030504040204" pitchFamily="50" charset="-128"/>
              </a:rPr>
              <a:t>" </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-provider: </a:t>
            </a:r>
            <a:r>
              <a:rPr lang="en-US" altLang="ja-JP" sz="1050" b="1" dirty="0">
                <a:solidFill>
                  <a:srgbClr val="FF0000"/>
                </a:solidFill>
                <a:latin typeface="Meiryo UI" panose="020B0604030504040204" pitchFamily="50" charset="-128"/>
                <a:ea typeface="Meiryo UI" panose="020B0604030504040204" pitchFamily="50" charset="-128"/>
              </a:rPr>
              <a:t>provider1@dataex.jp</a:t>
            </a:r>
            <a:r>
              <a:rPr lang="en-US" altLang="ja-JP" sz="1050" dirty="0">
                <a:solidFill>
                  <a:srgbClr val="24292E"/>
                </a:solidFill>
                <a:latin typeface="Meiryo UI" panose="020B0604030504040204" pitchFamily="50" charset="-128"/>
                <a:ea typeface="Meiryo UI" panose="020B0604030504040204" pitchFamily="50" charset="-128"/>
              </a:rPr>
              <a:t>" -H</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-contract: </a:t>
            </a:r>
            <a:r>
              <a:rPr lang="en-US" altLang="ja-JP" sz="1050" b="1" dirty="0">
                <a:solidFill>
                  <a:srgbClr val="FF0000"/>
                </a:solidFill>
                <a:latin typeface="Meiryo UI" panose="020B0604030504040204" pitchFamily="50" charset="-128"/>
                <a:ea typeface="Meiryo UI" panose="020B0604030504040204" pitchFamily="50" charset="-128"/>
              </a:rPr>
              <a:t>required</a:t>
            </a:r>
            <a:r>
              <a:rPr lang="en-US" altLang="ja-JP" sz="1050" dirty="0">
                <a:solidFill>
                  <a:srgbClr val="24292E"/>
                </a:solidFill>
                <a:latin typeface="Meiryo UI" panose="020B0604030504040204" pitchFamily="50" charset="-128"/>
                <a:ea typeface="Meiryo UI" panose="020B0604030504040204" pitchFamily="50" charset="-128"/>
              </a:rPr>
              <a:t>"</a:t>
            </a:r>
          </a:p>
          <a:p>
            <a:pPr algn="l"/>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"Authorization: Bearer XXXX“</a:t>
            </a:r>
          </a:p>
          <a:p>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dirty="0">
                <a:solidFill>
                  <a:srgbClr val="24292E"/>
                </a:solidFill>
                <a:latin typeface="Meiryo UI" panose="020B0604030504040204" pitchFamily="50" charset="-128"/>
                <a:ea typeface="Meiryo UI" panose="020B0604030504040204" pitchFamily="50" charset="-128"/>
              </a:rPr>
              <a:t>-H “x-</a:t>
            </a:r>
            <a:r>
              <a:rPr lang="en-US" altLang="ja-JP" sz="1050" dirty="0" err="1">
                <a:solidFill>
                  <a:srgbClr val="24292E"/>
                </a:solidFill>
                <a:latin typeface="Meiryo UI" panose="020B0604030504040204" pitchFamily="50" charset="-128"/>
                <a:ea typeface="Meiryo UI" panose="020B0604030504040204" pitchFamily="50" charset="-128"/>
              </a:rPr>
              <a:t>cadde</a:t>
            </a:r>
            <a:r>
              <a:rPr lang="en-US" altLang="ja-JP" sz="1050" dirty="0">
                <a:solidFill>
                  <a:srgbClr val="24292E"/>
                </a:solidFill>
                <a:latin typeface="Meiryo UI" panose="020B0604030504040204" pitchFamily="50" charset="-128"/>
                <a:ea typeface="Meiryo UI" panose="020B0604030504040204" pitchFamily="50" charset="-128"/>
              </a:rPr>
              <a:t>-options: </a:t>
            </a:r>
            <a:r>
              <a:rPr lang="en-US" altLang="ja-JP" sz="1050" dirty="0" err="1">
                <a:solidFill>
                  <a:srgbClr val="24292E"/>
                </a:solidFill>
                <a:latin typeface="Meiryo UI" panose="020B0604030504040204" pitchFamily="50" charset="-128"/>
                <a:ea typeface="Meiryo UI" panose="020B0604030504040204" pitchFamily="50" charset="-128"/>
              </a:rPr>
              <a:t>Fiware</a:t>
            </a:r>
            <a:r>
              <a:rPr lang="en-US" altLang="ja-JP" sz="1050" dirty="0">
                <a:solidFill>
                  <a:srgbClr val="24292E"/>
                </a:solidFill>
                <a:latin typeface="Meiryo UI" panose="020B0604030504040204" pitchFamily="50" charset="-128"/>
                <a:ea typeface="Meiryo UI" panose="020B0604030504040204" pitchFamily="50" charset="-128"/>
              </a:rPr>
              <a:t>-Service: </a:t>
            </a:r>
            <a:r>
              <a:rPr lang="en-US" altLang="ja-JP" sz="1050" b="1" dirty="0" err="1">
                <a:solidFill>
                  <a:srgbClr val="FF0000"/>
                </a:solidFill>
                <a:latin typeface="Meiryo UI" panose="020B0604030504040204" pitchFamily="50" charset="-128"/>
                <a:ea typeface="Meiryo UI" panose="020B0604030504040204" pitchFamily="50" charset="-128"/>
              </a:rPr>
              <a:t>shinnihon</a:t>
            </a:r>
            <a:r>
              <a:rPr lang="en-US" altLang="ja-JP" sz="1050" dirty="0">
                <a:solidFill>
                  <a:srgbClr val="24292E"/>
                </a:solidFill>
                <a:latin typeface="Meiryo UI" panose="020B0604030504040204" pitchFamily="50" charset="-128"/>
                <a:ea typeface="Meiryo UI" panose="020B0604030504040204" pitchFamily="50" charset="-128"/>
              </a:rPr>
              <a:t>, </a:t>
            </a:r>
            <a:r>
              <a:rPr lang="en-US" altLang="ja-JP" sz="1050" dirty="0" err="1">
                <a:solidFill>
                  <a:srgbClr val="24292E"/>
                </a:solidFill>
                <a:latin typeface="Meiryo UI" panose="020B0604030504040204" pitchFamily="50" charset="-128"/>
                <a:ea typeface="Meiryo UI" panose="020B0604030504040204" pitchFamily="50" charset="-128"/>
              </a:rPr>
              <a:t>Fiware-ServicePath</a:t>
            </a:r>
            <a:r>
              <a:rPr lang="en-US" altLang="ja-JP" sz="1050" dirty="0">
                <a:solidFill>
                  <a:srgbClr val="24292E"/>
                </a:solidFill>
                <a:latin typeface="Meiryo UI" panose="020B0604030504040204" pitchFamily="50" charset="-128"/>
                <a:ea typeface="Meiryo UI" panose="020B0604030504040204" pitchFamily="50" charset="-128"/>
              </a:rPr>
              <a:t>:</a:t>
            </a:r>
            <a:r>
              <a:rPr lang="ja-JP" altLang="en-US" sz="1050" dirty="0">
                <a:solidFill>
                  <a:srgbClr val="24292E"/>
                </a:solidFill>
                <a:latin typeface="Meiryo UI" panose="020B0604030504040204" pitchFamily="50" charset="-128"/>
                <a:ea typeface="Meiryo UI" panose="020B0604030504040204" pitchFamily="50" charset="-128"/>
              </a:rPr>
              <a:t> </a:t>
            </a:r>
            <a:r>
              <a:rPr lang="en-US" altLang="ja-JP" sz="1050" b="1" dirty="0">
                <a:solidFill>
                  <a:srgbClr val="FF0000"/>
                </a:solidFill>
                <a:latin typeface="Meiryo UI" panose="020B0604030504040204" pitchFamily="50" charset="-128"/>
                <a:ea typeface="Meiryo UI" panose="020B0604030504040204" pitchFamily="50" charset="-128"/>
              </a:rPr>
              <a:t>/</a:t>
            </a:r>
            <a:r>
              <a:rPr lang="en-US" altLang="ja-JP" sz="1050" b="1" dirty="0" err="1">
                <a:solidFill>
                  <a:srgbClr val="FF0000"/>
                </a:solidFill>
                <a:latin typeface="Meiryo UI" panose="020B0604030504040204" pitchFamily="50" charset="-128"/>
                <a:ea typeface="Meiryo UI" panose="020B0604030504040204" pitchFamily="50" charset="-128"/>
              </a:rPr>
              <a:t>shisetsu</a:t>
            </a:r>
            <a:r>
              <a:rPr lang="en-US" altLang="ja-JP" sz="1050" dirty="0">
                <a:solidFill>
                  <a:srgbClr val="24292E"/>
                </a:solidFill>
                <a:latin typeface="Meiryo UI" panose="020B0604030504040204" pitchFamily="50" charset="-128"/>
                <a:ea typeface="Meiryo UI" panose="020B0604030504040204" pitchFamily="50" charset="-128"/>
              </a:rPr>
              <a:t>”  </a:t>
            </a:r>
          </a:p>
        </p:txBody>
      </p:sp>
      <p:sp>
        <p:nvSpPr>
          <p:cNvPr id="48" name="テキスト ボックス 47">
            <a:extLst>
              <a:ext uri="{FF2B5EF4-FFF2-40B4-BE49-F238E27FC236}">
                <a16:creationId xmlns:a16="http://schemas.microsoft.com/office/drawing/2014/main" id="{7FE6059D-8640-42FE-8356-64E36F691F1A}"/>
              </a:ext>
            </a:extLst>
          </p:cNvPr>
          <p:cNvSpPr txBox="1"/>
          <p:nvPr/>
        </p:nvSpPr>
        <p:spPr>
          <a:xfrm>
            <a:off x="455539" y="3126920"/>
            <a:ext cx="11442766" cy="938719"/>
          </a:xfrm>
          <a:prstGeom prst="rect">
            <a:avLst/>
          </a:prstGeom>
          <a:noFill/>
        </p:spPr>
        <p:txBody>
          <a:bodyPr wrap="square" rtlCol="0">
            <a:spAutoFit/>
          </a:bodyPr>
          <a:lstStyle/>
          <a:p>
            <a:r>
              <a:rPr lang="en-US" altLang="ja-JP" sz="1100" dirty="0">
                <a:latin typeface="Meiryo UI" panose="020B0604030504040204" pitchFamily="50" charset="-128"/>
                <a:ea typeface="Meiryo UI" panose="020B0604030504040204" pitchFamily="50" charset="-128"/>
              </a:rPr>
              <a:t>NGSI</a:t>
            </a:r>
            <a:r>
              <a:rPr lang="ja-JP" altLang="en-US" sz="1100" dirty="0">
                <a:latin typeface="Meiryo UI" panose="020B0604030504040204" pitchFamily="50" charset="-128"/>
                <a:ea typeface="Meiryo UI" panose="020B0604030504040204" pitchFamily="50" charset="-128"/>
              </a:rPr>
              <a:t>データの取得に使用する </a:t>
            </a:r>
            <a:r>
              <a:rPr lang="en-US" altLang="ja-JP" sz="1100" dirty="0">
                <a:latin typeface="Meiryo UI" panose="020B0604030504040204" pitchFamily="50" charset="-128"/>
                <a:ea typeface="Meiryo UI" panose="020B0604030504040204" pitchFamily="50" charset="-128"/>
              </a:rPr>
              <a:t>CADDE</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API</a:t>
            </a:r>
            <a:r>
              <a:rPr lang="ja-JP" altLang="en-US" sz="1100" dirty="0">
                <a:latin typeface="Meiryo UI" panose="020B0604030504040204" pitchFamily="50" charset="-128"/>
                <a:ea typeface="Meiryo UI" panose="020B0604030504040204" pitchFamily="50" charset="-128"/>
              </a:rPr>
              <a:t>では、以下のようにカタログ項目を使用します。</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① リクエストヘッダに指定する </a:t>
            </a:r>
            <a:r>
              <a:rPr lang="en-US" altLang="ja-JP" sz="1100" dirty="0">
                <a:latin typeface="Meiryo UI" panose="020B0604030504040204" pitchFamily="50" charset="-128"/>
                <a:ea typeface="Meiryo UI" panose="020B0604030504040204" pitchFamily="50" charset="-128"/>
              </a:rPr>
              <a:t>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-resource-</a:t>
            </a:r>
            <a:r>
              <a:rPr lang="en-US" altLang="ja-JP" sz="1100" dirty="0" err="1">
                <a:latin typeface="Meiryo UI" panose="020B0604030504040204" pitchFamily="50" charset="-128"/>
                <a:ea typeface="Meiryo UI" panose="020B0604030504040204" pitchFamily="50" charset="-128"/>
              </a:rPr>
              <a:t>url</a:t>
            </a:r>
            <a:r>
              <a:rPr lang="ja-JP" altLang="en-US" sz="1100" dirty="0">
                <a:latin typeface="Meiryo UI" panose="020B0604030504040204" pitchFamily="50" charset="-128"/>
                <a:ea typeface="Meiryo UI" panose="020B0604030504040204" pitchFamily="50" charset="-128"/>
              </a:rPr>
              <a:t>の値を「</a:t>
            </a:r>
            <a:r>
              <a:rPr lang="en-US" altLang="ja-JP" sz="1100" dirty="0">
                <a:latin typeface="Meiryo UI" panose="020B0604030504040204" pitchFamily="50" charset="-128"/>
                <a:ea typeface="Meiryo UI" panose="020B0604030504040204" pitchFamily="50" charset="-128"/>
              </a:rPr>
              <a:t>#21110 </a:t>
            </a:r>
            <a:r>
              <a:rPr lang="ja-JP" altLang="en-US" sz="1100" dirty="0">
                <a:latin typeface="Meiryo UI" panose="020B0604030504040204" pitchFamily="50" charset="-128"/>
                <a:ea typeface="Meiryo UI" panose="020B0604030504040204" pitchFamily="50" charset="-128"/>
              </a:rPr>
              <a:t>配信のアクセス</a:t>
            </a:r>
            <a:r>
              <a:rPr lang="en-US" altLang="ja-JP" sz="1100" dirty="0">
                <a:latin typeface="Meiryo UI" panose="020B0604030504040204" pitchFamily="50" charset="-128"/>
                <a:ea typeface="Meiryo UI" panose="020B0604030504040204" pitchFamily="50" charset="-128"/>
              </a:rPr>
              <a:t>URL</a:t>
            </a:r>
            <a:r>
              <a:rPr lang="ja-JP" altLang="en-US" sz="1100" dirty="0">
                <a:latin typeface="Meiryo UI" panose="020B0604030504040204" pitchFamily="50" charset="-128"/>
                <a:ea typeface="Meiryo UI" panose="020B0604030504040204" pitchFamily="50" charset="-128"/>
              </a:rPr>
              <a:t>」と「</a:t>
            </a:r>
            <a:r>
              <a:rPr lang="en-US" altLang="ja-JP" sz="1100" dirty="0">
                <a:latin typeface="Meiryo UI" panose="020B0604030504040204" pitchFamily="50" charset="-128"/>
                <a:ea typeface="Meiryo UI" panose="020B0604030504040204" pitchFamily="50" charset="-128"/>
              </a:rPr>
              <a:t>#22050 NGSI</a:t>
            </a:r>
            <a:r>
              <a:rPr lang="ja-JP" altLang="en-US" sz="1100" dirty="0">
                <a:latin typeface="Meiryo UI" panose="020B0604030504040204" pitchFamily="50" charset="-128"/>
                <a:ea typeface="Meiryo UI" panose="020B0604030504040204" pitchFamily="50" charset="-128"/>
              </a:rPr>
              <a:t>データ種別」の項目で決定します。</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#21110 </a:t>
            </a:r>
            <a:r>
              <a:rPr lang="ja-JP" altLang="en-US" sz="1100" dirty="0">
                <a:latin typeface="Meiryo UI" panose="020B0604030504040204" pitchFamily="50" charset="-128"/>
                <a:ea typeface="Meiryo UI" panose="020B0604030504040204" pitchFamily="50" charset="-128"/>
              </a:rPr>
              <a:t>配信のアクセス</a:t>
            </a:r>
            <a:r>
              <a:rPr lang="en-US" altLang="ja-JP" sz="1100" dirty="0">
                <a:latin typeface="Meiryo UI" panose="020B0604030504040204" pitchFamily="50" charset="-128"/>
                <a:ea typeface="Meiryo UI" panose="020B0604030504040204" pitchFamily="50" charset="-128"/>
              </a:rPr>
              <a:t>URL</a:t>
            </a:r>
            <a:r>
              <a:rPr lang="ja-JP" altLang="en-US" sz="1100" dirty="0">
                <a:latin typeface="Meiryo UI" panose="020B0604030504040204" pitchFamily="50" charset="-128"/>
                <a:ea typeface="Meiryo UI" panose="020B0604030504040204" pitchFamily="50" charset="-128"/>
              </a:rPr>
              <a:t>」にはエンティティデータを取得する</a:t>
            </a:r>
            <a:r>
              <a:rPr lang="en-US" altLang="ja-JP" sz="1100" dirty="0">
                <a:latin typeface="Meiryo UI" panose="020B0604030504040204" pitchFamily="50" charset="-128"/>
                <a:ea typeface="Meiryo UI" panose="020B0604030504040204" pitchFamily="50" charset="-128"/>
              </a:rPr>
              <a:t>API</a:t>
            </a:r>
            <a:r>
              <a:rPr lang="ja-JP" altLang="en-US" sz="1100" dirty="0">
                <a:latin typeface="Meiryo UI" panose="020B0604030504040204" pitchFamily="50" charset="-128"/>
                <a:ea typeface="Meiryo UI" panose="020B0604030504040204" pitchFamily="50" charset="-128"/>
              </a:rPr>
              <a:t>の</a:t>
            </a:r>
            <a:r>
              <a:rPr lang="en-US" altLang="ja-JP" sz="1100" dirty="0">
                <a:latin typeface="Meiryo UI" panose="020B0604030504040204" pitchFamily="50" charset="-128"/>
                <a:ea typeface="Meiryo UI" panose="020B0604030504040204" pitchFamily="50" charset="-128"/>
              </a:rPr>
              <a:t>URL</a:t>
            </a:r>
            <a:r>
              <a:rPr lang="ja-JP" altLang="en-US" sz="1100" dirty="0">
                <a:latin typeface="Meiryo UI" panose="020B0604030504040204" pitchFamily="50" charset="-128"/>
                <a:ea typeface="Meiryo UI" panose="020B0604030504040204" pitchFamily="50" charset="-128"/>
              </a:rPr>
              <a:t>を</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#22050 NGSI</a:t>
            </a:r>
            <a:r>
              <a:rPr lang="ja-JP" altLang="en-US" sz="1100" dirty="0">
                <a:latin typeface="Meiryo UI" panose="020B0604030504040204" pitchFamily="50" charset="-128"/>
                <a:ea typeface="Meiryo UI" panose="020B0604030504040204" pitchFamily="50" charset="-128"/>
              </a:rPr>
              <a:t>データ種別」には提供するデータのエンティティタイプを設定します。</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② 「</a:t>
            </a:r>
            <a:r>
              <a:rPr lang="en-US" altLang="ja-JP" sz="1100" dirty="0">
                <a:latin typeface="Meiryo UI" panose="020B0604030504040204" pitchFamily="50" charset="-128"/>
                <a:ea typeface="Meiryo UI" panose="020B0604030504040204" pitchFamily="50" charset="-128"/>
              </a:rPr>
              <a:t>#22030 NGSI</a:t>
            </a:r>
            <a:r>
              <a:rPr lang="ja-JP" altLang="en-US" sz="1100" dirty="0">
                <a:latin typeface="Meiryo UI" panose="020B0604030504040204" pitchFamily="50" charset="-128"/>
                <a:ea typeface="Meiryo UI" panose="020B0604030504040204" pitchFamily="50" charset="-128"/>
              </a:rPr>
              <a:t>テナント」と「</a:t>
            </a:r>
            <a:r>
              <a:rPr lang="en-US" altLang="ja-JP" sz="1100" dirty="0">
                <a:latin typeface="Meiryo UI" panose="020B0604030504040204" pitchFamily="50" charset="-128"/>
                <a:ea typeface="Meiryo UI" panose="020B0604030504040204" pitchFamily="50" charset="-128"/>
              </a:rPr>
              <a:t>#22040 NGSI</a:t>
            </a:r>
            <a:r>
              <a:rPr lang="ja-JP" altLang="en-US" sz="1100" dirty="0">
                <a:latin typeface="Meiryo UI" panose="020B0604030504040204" pitchFamily="50" charset="-128"/>
                <a:ea typeface="Meiryo UI" panose="020B0604030504040204" pitchFamily="50" charset="-128"/>
              </a:rPr>
              <a:t>サービスパス」の項目を使用して、リクエストヘッダ　</a:t>
            </a:r>
            <a:r>
              <a:rPr lang="en-US" altLang="ja-JP" sz="1100" dirty="0">
                <a:latin typeface="Meiryo UI" panose="020B0604030504040204" pitchFamily="50" charset="-128"/>
                <a:ea typeface="Meiryo UI" panose="020B0604030504040204" pitchFamily="50" charset="-128"/>
              </a:rPr>
              <a:t>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-options</a:t>
            </a:r>
            <a:r>
              <a:rPr lang="ja-JP" altLang="en-US" sz="1100" dirty="0">
                <a:latin typeface="Meiryo UI" panose="020B0604030504040204" pitchFamily="50" charset="-128"/>
                <a:ea typeface="Meiryo UI" panose="020B0604030504040204" pitchFamily="50" charset="-128"/>
              </a:rPr>
              <a:t>で領域を指定します。（</a:t>
            </a:r>
            <a:r>
              <a:rPr lang="en-US" altLang="ja-JP" sz="1100" dirty="0">
                <a:latin typeface="Meiryo UI" panose="020B0604030504040204" pitchFamily="50" charset="-128"/>
                <a:ea typeface="Meiryo UI" panose="020B0604030504040204" pitchFamily="50" charset="-128"/>
              </a:rPr>
              <a:t>TIPS-28</a:t>
            </a:r>
            <a:r>
              <a:rPr lang="ja-JP" altLang="en-US" sz="1100" dirty="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③ 「</a:t>
            </a:r>
            <a:r>
              <a:rPr lang="en-US" altLang="ja-JP" sz="1100" dirty="0">
                <a:latin typeface="Meiryo UI" panose="020B0604030504040204" pitchFamily="50" charset="-128"/>
                <a:ea typeface="Meiryo UI" panose="020B0604030504040204" pitchFamily="50" charset="-128"/>
              </a:rPr>
              <a:t>#2206 NGSI</a:t>
            </a:r>
            <a:r>
              <a:rPr lang="ja-JP" altLang="en-US" sz="1100" dirty="0">
                <a:latin typeface="Meiryo UI" panose="020B0604030504040204" pitchFamily="50" charset="-128"/>
                <a:ea typeface="Meiryo UI" panose="020B0604030504040204" pitchFamily="50" charset="-128"/>
              </a:rPr>
              <a:t>データモデル」の項目を参照することで、データの取得前にデータ形式（項目やデータ型）を判断することができます。（</a:t>
            </a:r>
            <a:r>
              <a:rPr lang="en-US" altLang="ja-JP" sz="1100" dirty="0">
                <a:latin typeface="Meiryo UI" panose="020B0604030504040204" pitchFamily="50" charset="-128"/>
                <a:ea typeface="Meiryo UI" panose="020B0604030504040204" pitchFamily="50" charset="-128"/>
              </a:rPr>
              <a:t>TIPS-29</a:t>
            </a:r>
            <a:r>
              <a:rPr lang="ja-JP" altLang="en-US" sz="1100" dirty="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p:txBody>
      </p:sp>
      <p:sp>
        <p:nvSpPr>
          <p:cNvPr id="49" name="四角形: 角を丸くする 11">
            <a:extLst>
              <a:ext uri="{FF2B5EF4-FFF2-40B4-BE49-F238E27FC236}">
                <a16:creationId xmlns:a16="http://schemas.microsoft.com/office/drawing/2014/main" id="{19F2234B-357A-4DFF-9A26-833916EE8229}"/>
              </a:ext>
            </a:extLst>
          </p:cNvPr>
          <p:cNvSpPr/>
          <p:nvPr/>
        </p:nvSpPr>
        <p:spPr>
          <a:xfrm>
            <a:off x="219732" y="1192266"/>
            <a:ext cx="11649067" cy="505554"/>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22030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テナント」</a:t>
            </a:r>
            <a:endParaRPr lang="en-US" altLang="ja-JP" sz="1200" dirty="0">
              <a:latin typeface="Meiryo UI"/>
              <a:ea typeface="Meiryo UI"/>
            </a:endParaRPr>
          </a:p>
          <a:p>
            <a:r>
              <a:rPr lang="ja-JP" altLang="en-US" sz="1200" b="1" dirty="0">
                <a:latin typeface="Meiryo UI"/>
                <a:ea typeface="Meiryo UI"/>
              </a:rPr>
              <a:t>定義：</a:t>
            </a:r>
            <a:r>
              <a:rPr lang="en-US" altLang="ja-JP" sz="1200" dirty="0">
                <a:latin typeface="Meiryo UI"/>
                <a:ea typeface="Meiryo UI"/>
              </a:rPr>
              <a:t>NGSI</a:t>
            </a:r>
            <a:r>
              <a:rPr lang="ja-JP" altLang="en-US" sz="1200" dirty="0">
                <a:latin typeface="Meiryo UI"/>
                <a:ea typeface="Meiryo UI"/>
              </a:rPr>
              <a:t>形式のデータを</a:t>
            </a:r>
            <a:r>
              <a:rPr lang="en-US" altLang="ja-JP" sz="1200" dirty="0">
                <a:latin typeface="Meiryo UI"/>
                <a:ea typeface="Meiryo UI"/>
              </a:rPr>
              <a:t>API</a:t>
            </a:r>
            <a:r>
              <a:rPr lang="ja-JP" altLang="en-US" sz="1200" dirty="0">
                <a:latin typeface="Meiryo UI"/>
                <a:ea typeface="Meiryo UI"/>
              </a:rPr>
              <a:t>で取得する際に、この値を</a:t>
            </a:r>
            <a:r>
              <a:rPr lang="en-US" altLang="ja-JP" sz="1200" dirty="0">
                <a:latin typeface="Meiryo UI"/>
                <a:ea typeface="Meiryo UI"/>
              </a:rPr>
              <a:t>Fiware-Service</a:t>
            </a:r>
            <a:r>
              <a:rPr lang="ja-JP" altLang="en-US" sz="1200" dirty="0">
                <a:latin typeface="Meiryo UI"/>
                <a:ea typeface="Meiryo UI"/>
              </a:rPr>
              <a:t>として使用することで、テナントを指定してデータを取得する。</a:t>
            </a:r>
            <a:endParaRPr lang="en-US" altLang="ja-JP" sz="1200" dirty="0">
              <a:latin typeface="Meiryo UI" panose="020B0604030504040204" pitchFamily="50" charset="-128"/>
              <a:ea typeface="Meiryo UI" panose="020B0604030504040204" pitchFamily="50" charset="-128"/>
            </a:endParaRPr>
          </a:p>
        </p:txBody>
      </p:sp>
      <p:sp>
        <p:nvSpPr>
          <p:cNvPr id="50" name="四角形: 角を丸くする 31">
            <a:extLst>
              <a:ext uri="{FF2B5EF4-FFF2-40B4-BE49-F238E27FC236}">
                <a16:creationId xmlns:a16="http://schemas.microsoft.com/office/drawing/2014/main" id="{067E8791-E52D-4B21-8AD4-B8E04DB2BC5F}"/>
              </a:ext>
            </a:extLst>
          </p:cNvPr>
          <p:cNvSpPr/>
          <p:nvPr/>
        </p:nvSpPr>
        <p:spPr>
          <a:xfrm>
            <a:off x="219732" y="1748401"/>
            <a:ext cx="11660364" cy="505555"/>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22040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サービスパス」</a:t>
            </a:r>
            <a:endParaRPr lang="en-US" altLang="ja-JP" sz="1200" dirty="0">
              <a:latin typeface="Meiryo UI"/>
              <a:ea typeface="Meiryo UI"/>
            </a:endParaRPr>
          </a:p>
          <a:p>
            <a:r>
              <a:rPr lang="ja-JP" altLang="en-US" sz="1200" b="1" dirty="0">
                <a:latin typeface="Meiryo UI"/>
                <a:ea typeface="Meiryo UI"/>
              </a:rPr>
              <a:t>定義：</a:t>
            </a:r>
            <a:r>
              <a:rPr lang="en-US" altLang="ja-JP" sz="1200" dirty="0">
                <a:latin typeface="Meiryo UI"/>
                <a:ea typeface="Meiryo UI"/>
              </a:rPr>
              <a:t>NGSI</a:t>
            </a:r>
            <a:r>
              <a:rPr lang="ja-JP" altLang="en-US" sz="1200" dirty="0">
                <a:latin typeface="Meiryo UI"/>
                <a:ea typeface="Meiryo UI"/>
              </a:rPr>
              <a:t>形式のデータを</a:t>
            </a:r>
            <a:r>
              <a:rPr lang="en-US" altLang="ja-JP" sz="1200" dirty="0">
                <a:latin typeface="Meiryo UI"/>
                <a:ea typeface="Meiryo UI"/>
              </a:rPr>
              <a:t>API</a:t>
            </a:r>
            <a:r>
              <a:rPr lang="ja-JP" altLang="en-US" sz="1200" dirty="0">
                <a:latin typeface="Meiryo UI"/>
                <a:ea typeface="Meiryo UI"/>
              </a:rPr>
              <a:t>で取得する際に、この値を</a:t>
            </a:r>
            <a:r>
              <a:rPr lang="en-US" altLang="ja-JP" sz="1200" dirty="0">
                <a:latin typeface="Meiryo UI"/>
                <a:ea typeface="Meiryo UI"/>
              </a:rPr>
              <a:t>Fiware-ServicePath</a:t>
            </a:r>
            <a:r>
              <a:rPr lang="ja-JP" altLang="en-US" sz="1200" dirty="0">
                <a:latin typeface="Meiryo UI"/>
                <a:ea typeface="Meiryo UI"/>
              </a:rPr>
              <a:t>として使用することで、サービスを指定してデータを取得する。</a:t>
            </a:r>
            <a:endParaRPr lang="en-US" altLang="ja-JP" sz="1200" dirty="0">
              <a:latin typeface="Meiryo UI" panose="020B0604030504040204" pitchFamily="50" charset="-128"/>
              <a:ea typeface="Meiryo UI" panose="020B0604030504040204" pitchFamily="50" charset="-128"/>
            </a:endParaRPr>
          </a:p>
        </p:txBody>
      </p:sp>
      <p:sp>
        <p:nvSpPr>
          <p:cNvPr id="51" name="四角形: 角を丸くする 31">
            <a:extLst>
              <a:ext uri="{FF2B5EF4-FFF2-40B4-BE49-F238E27FC236}">
                <a16:creationId xmlns:a16="http://schemas.microsoft.com/office/drawing/2014/main" id="{067E8791-E52D-4B21-8AD4-B8E04DB2BC5F}"/>
              </a:ext>
            </a:extLst>
          </p:cNvPr>
          <p:cNvSpPr/>
          <p:nvPr/>
        </p:nvSpPr>
        <p:spPr>
          <a:xfrm>
            <a:off x="219732" y="2304538"/>
            <a:ext cx="11660364" cy="50283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200" b="1" dirty="0">
                <a:latin typeface="Meiryo UI"/>
                <a:ea typeface="Meiryo UI"/>
              </a:rPr>
              <a:t>項目</a:t>
            </a:r>
            <a:r>
              <a:rPr lang="en-US" altLang="ja-JP" sz="1200" b="1" dirty="0">
                <a:latin typeface="Meiryo UI"/>
                <a:ea typeface="Meiryo UI"/>
              </a:rPr>
              <a:t>No</a:t>
            </a:r>
            <a:r>
              <a:rPr lang="ja-JP" altLang="en-US" sz="1200" b="1" dirty="0">
                <a:latin typeface="Meiryo UI"/>
                <a:ea typeface="Meiryo UI"/>
              </a:rPr>
              <a:t>：</a:t>
            </a:r>
            <a:r>
              <a:rPr lang="en-US" altLang="ja-JP" sz="1200" b="1" dirty="0">
                <a:latin typeface="Meiryo UI"/>
                <a:ea typeface="Meiryo UI"/>
              </a:rPr>
              <a:t>#</a:t>
            </a:r>
            <a:r>
              <a:rPr lang="en-US" altLang="ja-JP" sz="1200" dirty="0">
                <a:latin typeface="Meiryo UI"/>
                <a:ea typeface="Meiryo UI"/>
              </a:rPr>
              <a:t>22060 </a:t>
            </a:r>
            <a:r>
              <a:rPr lang="ja-JP" altLang="en-US" sz="1200" dirty="0">
                <a:latin typeface="Meiryo UI"/>
                <a:ea typeface="Meiryo UI"/>
              </a:rPr>
              <a:t>「</a:t>
            </a:r>
            <a:r>
              <a:rPr lang="en-US" altLang="ja-JP" sz="1200" dirty="0">
                <a:latin typeface="Meiryo UI"/>
                <a:ea typeface="Meiryo UI"/>
              </a:rPr>
              <a:t>NGSI</a:t>
            </a:r>
            <a:r>
              <a:rPr lang="ja-JP" altLang="en-US" sz="1200" dirty="0">
                <a:latin typeface="Meiryo UI"/>
                <a:ea typeface="Meiryo UI"/>
              </a:rPr>
              <a:t>データモデル」</a:t>
            </a:r>
            <a:endParaRPr lang="en-US" altLang="ja-JP" sz="1200" dirty="0">
              <a:latin typeface="Meiryo UI"/>
              <a:ea typeface="Meiryo UI"/>
            </a:endParaRPr>
          </a:p>
          <a:p>
            <a:r>
              <a:rPr lang="ja-JP" altLang="en-US" sz="1200" b="1" dirty="0">
                <a:latin typeface="Meiryo UI"/>
                <a:ea typeface="Meiryo UI"/>
              </a:rPr>
              <a:t>定義：</a:t>
            </a:r>
            <a:r>
              <a:rPr lang="ja-JP" altLang="en-US" sz="1200" dirty="0">
                <a:latin typeface="Meiryo UI"/>
                <a:ea typeface="Meiryo UI"/>
              </a:rPr>
              <a:t>配信データのデータモデル。配信データにどのような項目が含まれるか、項目のデータ型などの取得できるデータの補足情報。</a:t>
            </a:r>
            <a:endParaRPr lang="en-US" altLang="ja-JP" sz="1200" dirty="0">
              <a:latin typeface="Meiryo UI" panose="020B0604030504040204" pitchFamily="50" charset="-128"/>
              <a:ea typeface="Meiryo UI" panose="020B0604030504040204" pitchFamily="50" charset="-128"/>
            </a:endParaRPr>
          </a:p>
        </p:txBody>
      </p:sp>
      <p:sp>
        <p:nvSpPr>
          <p:cNvPr id="52" name="四角形: 角を丸くする 18">
            <a:extLst>
              <a:ext uri="{FF2B5EF4-FFF2-40B4-BE49-F238E27FC236}">
                <a16:creationId xmlns:a16="http://schemas.microsoft.com/office/drawing/2014/main" id="{B7EDDBFB-E433-4221-8881-C3EAC697E647}"/>
              </a:ext>
            </a:extLst>
          </p:cNvPr>
          <p:cNvSpPr/>
          <p:nvPr/>
        </p:nvSpPr>
        <p:spPr>
          <a:xfrm>
            <a:off x="237941" y="2857959"/>
            <a:ext cx="8693674" cy="372526"/>
          </a:xfrm>
          <a:prstGeom prst="roundRect">
            <a:avLst>
              <a:gd name="adj" fmla="val 1929"/>
            </a:avLst>
          </a:prstGeom>
          <a:noFill/>
          <a:ln w="19050">
            <a:noFill/>
          </a:ln>
          <a:effectLst/>
        </p:spPr>
        <p:style>
          <a:lnRef idx="2">
            <a:schemeClr val="accent2"/>
          </a:lnRef>
          <a:fillRef idx="1">
            <a:schemeClr val="lt1"/>
          </a:fillRef>
          <a:effectRef idx="0">
            <a:schemeClr val="accent2"/>
          </a:effectRef>
          <a:fontRef idx="minor">
            <a:schemeClr val="dk1"/>
          </a:fontRef>
        </p:style>
        <p:txBody>
          <a:bodyPr rtlCol="0" anchor="ctr"/>
          <a:lstStyle/>
          <a:p>
            <a:pPr marL="879253" indent="-879253"/>
            <a:r>
              <a:rPr lang="en-US" altLang="ja-JP" sz="1400" b="1" dirty="0">
                <a:solidFill>
                  <a:prstClr val="black"/>
                </a:solidFill>
                <a:latin typeface="Meiryo UI" panose="020B0604030504040204" pitchFamily="50" charset="-128"/>
                <a:ea typeface="Meiryo UI" panose="020B0604030504040204" pitchFamily="50" charset="-128"/>
              </a:rPr>
              <a:t>NGSI</a:t>
            </a:r>
            <a:r>
              <a:rPr lang="ja-JP" altLang="en-US" sz="1400" b="1" dirty="0">
                <a:solidFill>
                  <a:prstClr val="black"/>
                </a:solidFill>
                <a:latin typeface="Meiryo UI" panose="020B0604030504040204" pitchFamily="50" charset="-128"/>
                <a:ea typeface="Meiryo UI" panose="020B0604030504040204" pitchFamily="50" charset="-128"/>
              </a:rPr>
              <a:t>データにおけるカタログ項目と </a:t>
            </a:r>
            <a:r>
              <a:rPr lang="en-US" altLang="ja-JP" sz="1400" b="1" dirty="0">
                <a:solidFill>
                  <a:prstClr val="black"/>
                </a:solidFill>
                <a:latin typeface="Meiryo UI" panose="020B0604030504040204" pitchFamily="50" charset="-128"/>
                <a:ea typeface="Meiryo UI" panose="020B0604030504040204" pitchFamily="50" charset="-128"/>
              </a:rPr>
              <a:t>CADDE API</a:t>
            </a:r>
            <a:r>
              <a:rPr lang="ja-JP" altLang="en-US" sz="1400" b="1" dirty="0">
                <a:solidFill>
                  <a:prstClr val="black"/>
                </a:solidFill>
                <a:latin typeface="Meiryo UI" panose="020B0604030504040204" pitchFamily="50" charset="-128"/>
                <a:ea typeface="Meiryo UI" panose="020B0604030504040204" pitchFamily="50" charset="-128"/>
              </a:rPr>
              <a:t>の関係</a:t>
            </a:r>
            <a:endParaRPr lang="en-US" altLang="ja-JP" sz="1400" b="1" dirty="0">
              <a:solidFill>
                <a:prstClr val="black"/>
              </a:solidFill>
              <a:latin typeface="Meiryo UI" panose="020B0604030504040204" pitchFamily="50" charset="-128"/>
              <a:ea typeface="Meiryo UI" panose="020B0604030504040204" pitchFamily="50" charset="-128"/>
            </a:endParaRPr>
          </a:p>
        </p:txBody>
      </p:sp>
      <p:graphicFrame>
        <p:nvGraphicFramePr>
          <p:cNvPr id="53" name="表 52">
            <a:extLst>
              <a:ext uri="{FF2B5EF4-FFF2-40B4-BE49-F238E27FC236}">
                <a16:creationId xmlns:a16="http://schemas.microsoft.com/office/drawing/2014/main" id="{2F9D1B72-D372-46CD-80A2-41089F2E3602}"/>
              </a:ext>
            </a:extLst>
          </p:cNvPr>
          <p:cNvGraphicFramePr>
            <a:graphicFrameLocks noGrp="1"/>
          </p:cNvGraphicFramePr>
          <p:nvPr>
            <p:extLst>
              <p:ext uri="{D42A27DB-BD31-4B8C-83A1-F6EECF244321}">
                <p14:modId xmlns:p14="http://schemas.microsoft.com/office/powerpoint/2010/main" val="3557019898"/>
              </p:ext>
            </p:extLst>
          </p:nvPr>
        </p:nvGraphicFramePr>
        <p:xfrm>
          <a:off x="8048002" y="4306324"/>
          <a:ext cx="3728137" cy="2317323"/>
        </p:xfrm>
        <a:graphic>
          <a:graphicData uri="http://schemas.openxmlformats.org/drawingml/2006/table">
            <a:tbl>
              <a:tblPr>
                <a:tableStyleId>{BC89EF96-8CEA-46FF-86C4-4CE0E7609802}</a:tableStyleId>
              </a:tblPr>
              <a:tblGrid>
                <a:gridCol w="700694">
                  <a:extLst>
                    <a:ext uri="{9D8B030D-6E8A-4147-A177-3AD203B41FA5}">
                      <a16:colId xmlns:a16="http://schemas.microsoft.com/office/drawing/2014/main" val="1580386725"/>
                    </a:ext>
                  </a:extLst>
                </a:gridCol>
                <a:gridCol w="1248810">
                  <a:extLst>
                    <a:ext uri="{9D8B030D-6E8A-4147-A177-3AD203B41FA5}">
                      <a16:colId xmlns:a16="http://schemas.microsoft.com/office/drawing/2014/main" val="3043131246"/>
                    </a:ext>
                  </a:extLst>
                </a:gridCol>
                <a:gridCol w="1778633">
                  <a:extLst>
                    <a:ext uri="{9D8B030D-6E8A-4147-A177-3AD203B41FA5}">
                      <a16:colId xmlns:a16="http://schemas.microsoft.com/office/drawing/2014/main" val="834270018"/>
                    </a:ext>
                  </a:extLst>
                </a:gridCol>
              </a:tblGrid>
              <a:tr h="231146">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項目</a:t>
                      </a:r>
                      <a:r>
                        <a:rPr lang="en-US" altLang="ja-JP" sz="1100" b="1" i="0" u="none" strike="noStrike" dirty="0">
                          <a:solidFill>
                            <a:schemeClr val="bg1"/>
                          </a:solidFill>
                          <a:effectLst/>
                          <a:latin typeface="Meiryo UI" panose="020B0604030504040204" pitchFamily="50" charset="-128"/>
                          <a:ea typeface="Meiryo UI" panose="020B0604030504040204" pitchFamily="50" charset="-128"/>
                        </a:rPr>
                        <a:t>No</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1100" b="1" i="0" u="none" strike="noStrike" dirty="0">
                        <a:solidFill>
                          <a:schemeClr val="bg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57067">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#14010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provider1@dataex.jp</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394364">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#21110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配信のアクセス</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dirty="0">
                          <a:solidFill>
                            <a:schemeClr val="tx1"/>
                          </a:solidFill>
                          <a:latin typeface="Meiryo UI" panose="020B0604030504040204" pitchFamily="50" charset="-128"/>
                          <a:ea typeface="Meiryo UI" panose="020B0604030504040204" pitchFamily="50" charset="-128"/>
                        </a:rPr>
                        <a:t>https://closed.XX.go.jo/v2/entities</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241970">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#22030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テナント</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err="1">
                          <a:solidFill>
                            <a:schemeClr val="tx1"/>
                          </a:solidFill>
                          <a:effectLst/>
                          <a:latin typeface="Meiryo UI" panose="020B0604030504040204" pitchFamily="50" charset="-128"/>
                          <a:ea typeface="Meiryo UI" panose="020B0604030504040204" pitchFamily="50" charset="-128"/>
                        </a:rPr>
                        <a:t>shinnihon</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259052">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#22040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サービスパス</a:t>
                      </a:r>
                    </a:p>
                  </a:txBody>
                  <a:tcPr marL="98420" marR="13020" marT="130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a:t>
                      </a:r>
                      <a:r>
                        <a:rPr lang="en-US" sz="1100" b="0" i="0" u="none" strike="noStrike" dirty="0" err="1">
                          <a:solidFill>
                            <a:schemeClr val="tx1"/>
                          </a:solidFill>
                          <a:effectLst/>
                          <a:latin typeface="Meiryo UI" panose="020B0604030504040204" pitchFamily="50" charset="-128"/>
                          <a:ea typeface="Meiryo UI" panose="020B0604030504040204" pitchFamily="50" charset="-128"/>
                        </a:rPr>
                        <a:t>shisetsu</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3671657"/>
                  </a:ext>
                </a:extLst>
              </a:tr>
              <a:tr h="227738">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#22050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NGSI</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データ種別</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err="1">
                          <a:solidFill>
                            <a:schemeClr val="tx1"/>
                          </a:solidFill>
                          <a:effectLst/>
                          <a:latin typeface="Meiryo UI" panose="020B0604030504040204" pitchFamily="50" charset="-128"/>
                          <a:ea typeface="Meiryo UI" panose="020B0604030504040204" pitchFamily="50" charset="-128"/>
                        </a:rPr>
                        <a:t>Publicfacility</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491553"/>
                  </a:ext>
                </a:extLst>
              </a:tr>
              <a:tr h="352993">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#23010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err="1">
                          <a:solidFill>
                            <a:schemeClr val="tx1"/>
                          </a:solidFill>
                          <a:effectLst/>
                          <a:latin typeface="Meiryo UI" panose="020B0604030504040204" pitchFamily="50" charset="-128"/>
                          <a:ea typeface="Meiryo UI" panose="020B0604030504040204" pitchFamily="50" charset="-128"/>
                        </a:rPr>
                        <a:t>api</a:t>
                      </a:r>
                      <a:r>
                        <a:rPr lang="en-US" sz="1100" b="0" i="0" u="none" strike="noStrike" dirty="0">
                          <a:solidFill>
                            <a:schemeClr val="tx1"/>
                          </a:solidFill>
                          <a:effectLst/>
                          <a:latin typeface="Meiryo UI" panose="020B0604030504040204" pitchFamily="50" charset="-128"/>
                          <a:ea typeface="Meiryo UI" panose="020B0604030504040204" pitchFamily="50" charset="-128"/>
                        </a:rPr>
                        <a:t>/</a:t>
                      </a:r>
                      <a:r>
                        <a:rPr lang="en-US" sz="1100" b="0" i="0" u="none" strike="noStrike" dirty="0" err="1">
                          <a:solidFill>
                            <a:schemeClr val="tx1"/>
                          </a:solidFill>
                          <a:effectLst/>
                          <a:latin typeface="Meiryo UI" panose="020B0604030504040204" pitchFamily="50" charset="-128"/>
                          <a:ea typeface="Meiryo UI" panose="020B0604030504040204" pitchFamily="50" charset="-128"/>
                        </a:rPr>
                        <a:t>ngsi</a:t>
                      </a:r>
                      <a:endParaRPr 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0763498"/>
                  </a:ext>
                </a:extLst>
              </a:tr>
              <a:tr h="352993">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#23020</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契約確認の要否</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required</a:t>
                      </a:r>
                    </a:p>
                  </a:txBody>
                  <a:tcPr marL="98420" marR="5436" marT="5436"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145283"/>
                  </a:ext>
                </a:extLst>
              </a:tr>
            </a:tbl>
          </a:graphicData>
        </a:graphic>
      </p:graphicFrame>
      <p:sp>
        <p:nvSpPr>
          <p:cNvPr id="20" name="正方形/長方形 19">
            <a:extLst>
              <a:ext uri="{FF2B5EF4-FFF2-40B4-BE49-F238E27FC236}">
                <a16:creationId xmlns:a16="http://schemas.microsoft.com/office/drawing/2014/main" id="{E0B8D0E1-4D97-4983-BC3F-D29A7FC553F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TIPS-27</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NGSI</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カタログ項目の使い分け</a:t>
            </a:r>
          </a:p>
        </p:txBody>
      </p:sp>
      <p:sp>
        <p:nvSpPr>
          <p:cNvPr id="21" name="タイトル 4">
            <a:extLst>
              <a:ext uri="{FF2B5EF4-FFF2-40B4-BE49-F238E27FC236}">
                <a16:creationId xmlns:a16="http://schemas.microsoft.com/office/drawing/2014/main" id="{954DEB8D-F873-4EB1-9682-561D0D3E5FC1}"/>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5.5 NGSI</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関連するカタログ情報</a:t>
            </a:r>
          </a:p>
        </p:txBody>
      </p:sp>
      <p:sp>
        <p:nvSpPr>
          <p:cNvPr id="18" name="正方形/長方形 17">
            <a:extLst>
              <a:ext uri="{FF2B5EF4-FFF2-40B4-BE49-F238E27FC236}">
                <a16:creationId xmlns:a16="http://schemas.microsoft.com/office/drawing/2014/main" id="{C3882776-FED1-4A16-B394-8FBED8E0505B}"/>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9840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DD2C059E-3F09-42A9-80A9-94CB29665018}"/>
              </a:ext>
            </a:extLst>
          </p:cNvPr>
          <p:cNvSpPr/>
          <p:nvPr/>
        </p:nvSpPr>
        <p:spPr>
          <a:xfrm>
            <a:off x="226646" y="673365"/>
            <a:ext cx="11660364" cy="900000"/>
          </a:xfrm>
          <a:prstGeom prst="roundRect">
            <a:avLst>
              <a:gd name="adj" fmla="val 11552"/>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対象項目：</a:t>
            </a:r>
            <a:r>
              <a:rPr lang="ja-JP" altLang="en-US" sz="1600" dirty="0">
                <a:latin typeface="Meiryo UI"/>
                <a:ea typeface="Meiryo UI"/>
              </a:rPr>
              <a:t>データカタログ部</a:t>
            </a:r>
            <a:r>
              <a:rPr lang="en-US" altLang="ja-JP" sz="1600" dirty="0">
                <a:latin typeface="Meiryo UI"/>
                <a:ea typeface="Meiryo UI"/>
              </a:rPr>
              <a:t>(</a:t>
            </a:r>
            <a:r>
              <a:rPr lang="en-US" altLang="ja-JP" sz="1600" dirty="0" err="1">
                <a:latin typeface="Meiryo UI"/>
                <a:ea typeface="Meiryo UI"/>
              </a:rPr>
              <a:t>dcat:Catalog</a:t>
            </a:r>
            <a:r>
              <a:rPr lang="ja-JP" altLang="en-US" sz="1600" dirty="0">
                <a:latin typeface="Meiryo UI"/>
                <a:ea typeface="Meiryo UI"/>
              </a:rPr>
              <a:t>クラス</a:t>
            </a:r>
            <a:r>
              <a:rPr lang="en-US" altLang="ja-JP" sz="1600" dirty="0">
                <a:latin typeface="Meiryo UI"/>
                <a:ea typeface="Meiryo UI"/>
              </a:rPr>
              <a:t>)</a:t>
            </a:r>
            <a:r>
              <a:rPr lang="ja-JP" altLang="en-US" sz="1600" dirty="0">
                <a:latin typeface="Meiryo UI"/>
                <a:ea typeface="Meiryo UI"/>
              </a:rPr>
              <a:t>の項目</a:t>
            </a:r>
            <a:endParaRPr lang="en-US" altLang="ja-JP" sz="1600" b="1" dirty="0">
              <a:latin typeface="Meiryo UI"/>
              <a:ea typeface="Meiryo UI"/>
            </a:endParaRPr>
          </a:p>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10010</a:t>
            </a:r>
            <a:r>
              <a:rPr lang="ja-JP" altLang="en-US" sz="1600" dirty="0">
                <a:latin typeface="Meiryo UI"/>
                <a:ea typeface="Meiryo UI"/>
              </a:rPr>
              <a:t>「カタログのタイトル」、</a:t>
            </a:r>
            <a:r>
              <a:rPr lang="en-US" altLang="ja-JP" sz="1600" b="1" dirty="0">
                <a:latin typeface="Meiryo UI"/>
                <a:ea typeface="Meiryo UI"/>
              </a:rPr>
              <a:t>#</a:t>
            </a:r>
            <a:r>
              <a:rPr lang="en-US" altLang="ja-JP" sz="1600" dirty="0">
                <a:latin typeface="Meiryo UI"/>
                <a:ea typeface="Meiryo UI"/>
              </a:rPr>
              <a:t>10020</a:t>
            </a:r>
            <a:r>
              <a:rPr lang="ja-JP" altLang="en-US" sz="1600" dirty="0">
                <a:latin typeface="Meiryo UI"/>
                <a:ea typeface="Meiryo UI"/>
              </a:rPr>
              <a:t>「カタログの説明」、</a:t>
            </a:r>
            <a:r>
              <a:rPr lang="en-US" altLang="ja-JP" sz="1600" b="1" dirty="0">
                <a:latin typeface="Meiryo UI"/>
                <a:ea typeface="Meiryo UI"/>
              </a:rPr>
              <a:t>#</a:t>
            </a:r>
            <a:r>
              <a:rPr lang="en-US" altLang="ja-JP" sz="1600" dirty="0">
                <a:latin typeface="Meiryo UI"/>
                <a:ea typeface="Meiryo UI"/>
              </a:rPr>
              <a:t>10030</a:t>
            </a:r>
            <a:r>
              <a:rPr lang="ja-JP" altLang="en-US" sz="1600" dirty="0">
                <a:latin typeface="Meiryo UI"/>
                <a:ea typeface="Meiryo UI"/>
              </a:rPr>
              <a:t>「カタログ記載のホームページ」、</a:t>
            </a:r>
            <a:br>
              <a:rPr lang="en-US" altLang="ja-JP" sz="1600" dirty="0">
                <a:latin typeface="Meiryo UI"/>
                <a:ea typeface="Meiryo UI"/>
              </a:rPr>
            </a:br>
            <a:r>
              <a:rPr lang="ja-JP" altLang="en-US" sz="1600" dirty="0">
                <a:latin typeface="Meiryo UI"/>
                <a:ea typeface="Meiryo UI"/>
              </a:rPr>
              <a:t>　　　　　　　</a:t>
            </a:r>
            <a:r>
              <a:rPr lang="en-US" altLang="ja-JP" sz="1600" b="1" dirty="0">
                <a:latin typeface="Meiryo UI"/>
                <a:ea typeface="Meiryo UI"/>
              </a:rPr>
              <a:t>#</a:t>
            </a:r>
            <a:r>
              <a:rPr lang="en-US" altLang="ja-JP" sz="1600" dirty="0">
                <a:latin typeface="Meiryo UI"/>
                <a:ea typeface="Meiryo UI"/>
              </a:rPr>
              <a:t>10040</a:t>
            </a:r>
            <a:r>
              <a:rPr lang="ja-JP" altLang="en-US" sz="1600" dirty="0">
                <a:latin typeface="Meiryo UI"/>
                <a:ea typeface="Meiryo UI"/>
              </a:rPr>
              <a:t>「カタログの公開者（説明）」、</a:t>
            </a:r>
            <a:r>
              <a:rPr lang="en-US" altLang="ja-JP" sz="1600" b="1" dirty="0">
                <a:latin typeface="Meiryo UI"/>
                <a:ea typeface="Meiryo UI"/>
              </a:rPr>
              <a:t>#</a:t>
            </a:r>
            <a:r>
              <a:rPr lang="en-US" altLang="ja-JP" sz="1600" dirty="0">
                <a:latin typeface="Meiryo UI"/>
                <a:ea typeface="Meiryo UI"/>
              </a:rPr>
              <a:t>10050</a:t>
            </a:r>
            <a:r>
              <a:rPr lang="ja-JP" altLang="en-US" sz="1600" dirty="0">
                <a:latin typeface="Meiryo UI"/>
                <a:ea typeface="Meiryo UI"/>
              </a:rPr>
              <a:t>「カタログの公開者」</a:t>
            </a:r>
          </a:p>
        </p:txBody>
      </p:sp>
      <p:sp>
        <p:nvSpPr>
          <p:cNvPr id="22" name="正方形/長方形 21">
            <a:extLst>
              <a:ext uri="{FF2B5EF4-FFF2-40B4-BE49-F238E27FC236}">
                <a16:creationId xmlns:a16="http://schemas.microsoft.com/office/drawing/2014/main" id="{4577E2B8-3E96-49B4-8824-0B887ED0343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TIPS-28</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：データカタログ部の</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への設定について</a:t>
            </a:r>
          </a:p>
        </p:txBody>
      </p:sp>
      <p:sp>
        <p:nvSpPr>
          <p:cNvPr id="23" name="タイトル 4">
            <a:extLst>
              <a:ext uri="{FF2B5EF4-FFF2-40B4-BE49-F238E27FC236}">
                <a16:creationId xmlns:a16="http://schemas.microsoft.com/office/drawing/2014/main" id="{566C4F14-0205-4DDA-AD9C-CB03CD9B1062}"/>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5.6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データカタログのカタログクラスの項目の扱いについて</a:t>
            </a:r>
          </a:p>
        </p:txBody>
      </p:sp>
      <p:sp>
        <p:nvSpPr>
          <p:cNvPr id="25" name="四角形: 角を丸くする 24">
            <a:extLst>
              <a:ext uri="{FF2B5EF4-FFF2-40B4-BE49-F238E27FC236}">
                <a16:creationId xmlns:a16="http://schemas.microsoft.com/office/drawing/2014/main" id="{DC5862E3-D872-4FDA-A9FE-21F157E8D7B7}"/>
              </a:ext>
            </a:extLst>
          </p:cNvPr>
          <p:cNvSpPr/>
          <p:nvPr/>
        </p:nvSpPr>
        <p:spPr>
          <a:xfrm>
            <a:off x="227013" y="1682496"/>
            <a:ext cx="11660362" cy="1188000"/>
          </a:xfrm>
          <a:prstGeom prst="roundRect">
            <a:avLst>
              <a:gd name="adj" fmla="val 9143"/>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データカタログ部の項目は、データカタログシステムの管理者が</a:t>
            </a:r>
            <a:r>
              <a:rPr lang="en-US" altLang="ja-JP" sz="1600" dirty="0">
                <a:latin typeface="Meiryo UI"/>
                <a:ea typeface="Meiryo UI"/>
              </a:rPr>
              <a:t>CKAN</a:t>
            </a:r>
            <a:r>
              <a:rPr lang="ja-JP" altLang="en-US" sz="1600" dirty="0">
                <a:latin typeface="Meiryo UI"/>
                <a:ea typeface="Meiryo UI"/>
              </a:rPr>
              <a:t>の設定ファイルへ設定する項目</a:t>
            </a:r>
            <a:r>
              <a:rPr lang="en-US" altLang="ja-JP" sz="1600" dirty="0">
                <a:latin typeface="Meiryo UI"/>
                <a:ea typeface="Meiryo UI"/>
              </a:rPr>
              <a:t>(CKAN</a:t>
            </a:r>
            <a:r>
              <a:rPr lang="ja-JP" altLang="en-US" sz="1600" dirty="0">
                <a:latin typeface="Meiryo UI"/>
                <a:ea typeface="Meiryo UI"/>
              </a:rPr>
              <a:t>設定ファイル項目</a:t>
            </a:r>
            <a:r>
              <a:rPr lang="en-US" altLang="ja-JP" sz="1600" dirty="0">
                <a:latin typeface="Meiryo UI"/>
                <a:ea typeface="Meiryo UI"/>
              </a:rPr>
              <a:t>)</a:t>
            </a:r>
            <a:r>
              <a:rPr lang="ja-JP" altLang="en-US" sz="1600" dirty="0">
                <a:latin typeface="Meiryo UI"/>
                <a:ea typeface="Meiryo UI"/>
              </a:rPr>
              <a:t>と、</a:t>
            </a:r>
            <a:br>
              <a:rPr lang="en-US" altLang="ja-JP" sz="1600" dirty="0">
                <a:latin typeface="Meiryo UI"/>
                <a:ea typeface="Meiryo UI"/>
              </a:rPr>
            </a:br>
            <a:r>
              <a:rPr lang="ja-JP" altLang="en-US" sz="1600" dirty="0">
                <a:latin typeface="Meiryo UI"/>
                <a:ea typeface="Meiryo UI"/>
              </a:rPr>
              <a:t>横断検索サイトの登録申請時の申請項目として記載する項目（横断検索申請書項目）に分かれます。</a:t>
            </a:r>
            <a:endParaRPr lang="en-US" altLang="ja-JP" sz="1600" dirty="0">
              <a:latin typeface="Meiryo UI"/>
              <a:ea typeface="Meiryo UI"/>
            </a:endParaRPr>
          </a:p>
          <a:p>
            <a:pPr marL="630238" indent="-273050">
              <a:buFont typeface="+mj-ea"/>
              <a:buAutoNum type="circleNumDbPlain"/>
            </a:pPr>
            <a:r>
              <a:rPr lang="en-US" altLang="ja-JP" sz="1600" dirty="0">
                <a:latin typeface="Meiryo UI"/>
                <a:ea typeface="Meiryo UI"/>
              </a:rPr>
              <a:t>CKAN</a:t>
            </a:r>
            <a:r>
              <a:rPr lang="ja-JP" altLang="en-US" sz="1600" dirty="0">
                <a:latin typeface="Meiryo UI"/>
                <a:ea typeface="Meiryo UI"/>
              </a:rPr>
              <a:t>設定ファイル項目：</a:t>
            </a:r>
            <a:r>
              <a:rPr lang="en-US" altLang="ja-JP" sz="1600" dirty="0">
                <a:latin typeface="Meiryo UI"/>
                <a:ea typeface="Meiryo UI"/>
              </a:rPr>
              <a:t>#10010</a:t>
            </a:r>
            <a:r>
              <a:rPr lang="ja-JP" altLang="en-US" sz="1600" dirty="0">
                <a:latin typeface="Meiryo UI"/>
                <a:ea typeface="Meiryo UI"/>
              </a:rPr>
              <a:t>「カタログのタイトル」、</a:t>
            </a:r>
            <a:r>
              <a:rPr lang="en-US" altLang="ja-JP" sz="1600" dirty="0">
                <a:latin typeface="Meiryo UI"/>
                <a:ea typeface="Meiryo UI"/>
              </a:rPr>
              <a:t>#10020</a:t>
            </a:r>
            <a:r>
              <a:rPr lang="ja-JP" altLang="en-US" sz="1600" dirty="0">
                <a:latin typeface="Meiryo UI"/>
                <a:ea typeface="Meiryo UI"/>
              </a:rPr>
              <a:t>「カタログの説明」、</a:t>
            </a:r>
            <a:r>
              <a:rPr lang="en-US" altLang="ja-JP" sz="1600" dirty="0">
                <a:latin typeface="Meiryo UI"/>
                <a:ea typeface="Meiryo UI"/>
              </a:rPr>
              <a:t>#10030</a:t>
            </a:r>
            <a:r>
              <a:rPr lang="ja-JP" altLang="en-US" sz="1600" dirty="0">
                <a:latin typeface="Meiryo UI"/>
                <a:ea typeface="Meiryo UI"/>
              </a:rPr>
              <a:t>「カタログ記載のホームページ」</a:t>
            </a:r>
            <a:endParaRPr lang="en-US" altLang="ja-JP" sz="1600" dirty="0">
              <a:latin typeface="Meiryo UI"/>
              <a:ea typeface="Meiryo UI"/>
            </a:endParaRPr>
          </a:p>
          <a:p>
            <a:pPr marL="630238" indent="-273050">
              <a:buFont typeface="+mj-ea"/>
              <a:buAutoNum type="circleNumDbPlain"/>
            </a:pPr>
            <a:r>
              <a:rPr lang="ja-JP" altLang="en-US" sz="1600" dirty="0">
                <a:latin typeface="Meiryo UI"/>
                <a:ea typeface="Meiryo UI"/>
              </a:rPr>
              <a:t>横断検索申請書項目：</a:t>
            </a:r>
            <a:r>
              <a:rPr lang="en-US" altLang="ja-JP" sz="1600" b="1" dirty="0">
                <a:latin typeface="Meiryo UI"/>
                <a:ea typeface="Meiryo UI"/>
              </a:rPr>
              <a:t>#</a:t>
            </a:r>
            <a:r>
              <a:rPr lang="en-US" altLang="ja-JP" sz="1600" dirty="0">
                <a:latin typeface="Meiryo UI"/>
                <a:ea typeface="Meiryo UI"/>
              </a:rPr>
              <a:t>10040</a:t>
            </a:r>
            <a:r>
              <a:rPr lang="ja-JP" altLang="en-US" sz="1600" dirty="0">
                <a:latin typeface="Meiryo UI"/>
                <a:ea typeface="Meiryo UI"/>
              </a:rPr>
              <a:t>「カタログの公開者（説明）」、</a:t>
            </a:r>
            <a:r>
              <a:rPr lang="en-US" altLang="ja-JP" sz="1600" b="1" dirty="0">
                <a:latin typeface="Meiryo UI"/>
                <a:ea typeface="Meiryo UI"/>
              </a:rPr>
              <a:t>#</a:t>
            </a:r>
            <a:r>
              <a:rPr lang="en-US" altLang="ja-JP" sz="1600" dirty="0">
                <a:latin typeface="Meiryo UI"/>
                <a:ea typeface="Meiryo UI"/>
              </a:rPr>
              <a:t>10050</a:t>
            </a:r>
            <a:r>
              <a:rPr lang="ja-JP" altLang="en-US" sz="1600" dirty="0">
                <a:latin typeface="Meiryo UI"/>
                <a:ea typeface="Meiryo UI"/>
              </a:rPr>
              <a:t>「カタログの公開者」</a:t>
            </a:r>
            <a:endParaRPr lang="en-US" altLang="ja-JP" sz="1600" dirty="0">
              <a:latin typeface="Meiryo UI"/>
              <a:ea typeface="Meiryo UI"/>
            </a:endParaRPr>
          </a:p>
          <a:p>
            <a:pPr>
              <a:lnSpc>
                <a:spcPts val="738"/>
              </a:lnSpc>
            </a:pPr>
            <a:r>
              <a:rPr lang="en-US" altLang="ja-JP" sz="1600" dirty="0">
                <a:latin typeface="Meiryo UI"/>
                <a:ea typeface="Meiryo UI"/>
              </a:rPr>
              <a:t> </a:t>
            </a:r>
          </a:p>
        </p:txBody>
      </p:sp>
      <p:sp>
        <p:nvSpPr>
          <p:cNvPr id="27" name="四角形: 角を丸くする 26">
            <a:extLst>
              <a:ext uri="{FF2B5EF4-FFF2-40B4-BE49-F238E27FC236}">
                <a16:creationId xmlns:a16="http://schemas.microsoft.com/office/drawing/2014/main" id="{0A545F65-2198-4078-8E01-5D5C97E5E830}"/>
              </a:ext>
            </a:extLst>
          </p:cNvPr>
          <p:cNvSpPr/>
          <p:nvPr/>
        </p:nvSpPr>
        <p:spPr>
          <a:xfrm>
            <a:off x="226646" y="2990088"/>
            <a:ext cx="11660362" cy="3595028"/>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b="1" dirty="0">
                <a:latin typeface="Meiryo UI" panose="020B0604030504040204" pitchFamily="50" charset="-128"/>
                <a:ea typeface="Meiryo UI" panose="020B0604030504040204" pitchFamily="50" charset="-128"/>
              </a:rPr>
              <a:t>　データカタログ部項目別の設定・記載方法</a:t>
            </a:r>
          </a:p>
        </p:txBody>
      </p:sp>
      <p:graphicFrame>
        <p:nvGraphicFramePr>
          <p:cNvPr id="29" name="表 11">
            <a:extLst>
              <a:ext uri="{FF2B5EF4-FFF2-40B4-BE49-F238E27FC236}">
                <a16:creationId xmlns:a16="http://schemas.microsoft.com/office/drawing/2014/main" id="{B3829E93-C14F-4D82-ABAA-8805E21AE8DC}"/>
              </a:ext>
            </a:extLst>
          </p:cNvPr>
          <p:cNvGraphicFramePr>
            <a:graphicFrameLocks noGrp="1"/>
          </p:cNvGraphicFramePr>
          <p:nvPr>
            <p:extLst>
              <p:ext uri="{D42A27DB-BD31-4B8C-83A1-F6EECF244321}">
                <p14:modId xmlns:p14="http://schemas.microsoft.com/office/powerpoint/2010/main" val="3081662369"/>
              </p:ext>
            </p:extLst>
          </p:nvPr>
        </p:nvGraphicFramePr>
        <p:xfrm>
          <a:off x="475488" y="3430941"/>
          <a:ext cx="11146534" cy="2942427"/>
        </p:xfrm>
        <a:graphic>
          <a:graphicData uri="http://schemas.openxmlformats.org/drawingml/2006/table">
            <a:tbl>
              <a:tblPr bandRow="1">
                <a:tableStyleId>{5C22544A-7EE6-4342-B048-85BDC9FD1C3A}</a:tableStyleId>
              </a:tblPr>
              <a:tblGrid>
                <a:gridCol w="430514">
                  <a:extLst>
                    <a:ext uri="{9D8B030D-6E8A-4147-A177-3AD203B41FA5}">
                      <a16:colId xmlns:a16="http://schemas.microsoft.com/office/drawing/2014/main" val="3968787389"/>
                    </a:ext>
                  </a:extLst>
                </a:gridCol>
                <a:gridCol w="886222">
                  <a:extLst>
                    <a:ext uri="{9D8B030D-6E8A-4147-A177-3AD203B41FA5}">
                      <a16:colId xmlns:a16="http://schemas.microsoft.com/office/drawing/2014/main" val="2413749631"/>
                    </a:ext>
                  </a:extLst>
                </a:gridCol>
                <a:gridCol w="2194560">
                  <a:extLst>
                    <a:ext uri="{9D8B030D-6E8A-4147-A177-3AD203B41FA5}">
                      <a16:colId xmlns:a16="http://schemas.microsoft.com/office/drawing/2014/main" val="3354605490"/>
                    </a:ext>
                  </a:extLst>
                </a:gridCol>
                <a:gridCol w="1609344">
                  <a:extLst>
                    <a:ext uri="{9D8B030D-6E8A-4147-A177-3AD203B41FA5}">
                      <a16:colId xmlns:a16="http://schemas.microsoft.com/office/drawing/2014/main" val="3424414076"/>
                    </a:ext>
                  </a:extLst>
                </a:gridCol>
                <a:gridCol w="2084832">
                  <a:extLst>
                    <a:ext uri="{9D8B030D-6E8A-4147-A177-3AD203B41FA5}">
                      <a16:colId xmlns:a16="http://schemas.microsoft.com/office/drawing/2014/main" val="3932426137"/>
                    </a:ext>
                  </a:extLst>
                </a:gridCol>
                <a:gridCol w="3941062">
                  <a:extLst>
                    <a:ext uri="{9D8B030D-6E8A-4147-A177-3AD203B41FA5}">
                      <a16:colId xmlns:a16="http://schemas.microsoft.com/office/drawing/2014/main" val="798775831"/>
                    </a:ext>
                  </a:extLst>
                </a:gridCol>
              </a:tblGrid>
              <a:tr h="351826">
                <a:tc>
                  <a:txBody>
                    <a:bodyP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項目</a:t>
                      </a:r>
                      <a:r>
                        <a:rPr kumimoji="1" lang="en-US" altLang="ja-JP" sz="1400" b="1" dirty="0">
                          <a:solidFill>
                            <a:schemeClr val="bg1"/>
                          </a:solidFill>
                          <a:latin typeface="Meiryo UI" panose="020B0604030504040204" pitchFamily="50" charset="-128"/>
                          <a:ea typeface="Meiryo UI" panose="020B0604030504040204" pitchFamily="50" charset="-128"/>
                        </a:rPr>
                        <a:t>No.</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カタログ項目名</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設定・記載先</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設定・記載箇所</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項目値の例</a:t>
                      </a:r>
                    </a:p>
                  </a:txBody>
                  <a:tcPr marL="112542" marR="112542" marT="56271" marB="56271"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723236"/>
                  </a:ext>
                </a:extLst>
              </a:tr>
              <a:tr h="453031">
                <a:tc>
                  <a:txBody>
                    <a:bodyPr/>
                    <a:lstStyle/>
                    <a:p>
                      <a:pPr algn="ctr"/>
                      <a:r>
                        <a:rPr kumimoji="1" lang="en-US" altLang="ja-JP" sz="1400" dirty="0">
                          <a:latin typeface="Meiryo UI" panose="020B0604030504040204" pitchFamily="50" charset="-128"/>
                          <a:ea typeface="Meiryo UI" panose="020B0604030504040204" pitchFamily="50" charset="-128"/>
                        </a:rPr>
                        <a:t>1</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10010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カタログのタイトル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a:latin typeface="Meiryo UI"/>
                          <a:ea typeface="Meiryo UI"/>
                        </a:rPr>
                        <a:t>ckan.site_title</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Data Catalog Site of Example ORG</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441435">
                <a:tc>
                  <a:txBody>
                    <a:bodyPr/>
                    <a:lstStyle/>
                    <a:p>
                      <a:pPr algn="ctr"/>
                      <a:r>
                        <a:rPr kumimoji="1" lang="en-US" altLang="ja-JP" sz="1400" dirty="0">
                          <a:latin typeface="Meiryo UI" panose="020B0604030504040204" pitchFamily="50" charset="-128"/>
                          <a:ea typeface="Meiryo UI" panose="020B0604030504040204" pitchFamily="50" charset="-128"/>
                        </a:rPr>
                        <a:t>2</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10020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カタログの説明</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a:latin typeface="Meiryo UI"/>
                          <a:ea typeface="Meiryo UI"/>
                        </a:rPr>
                        <a:t>ckan.site_description</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のデータカタログサイトです。</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531817">
                <a:tc>
                  <a:txBody>
                    <a:bodyPr/>
                    <a:lstStyle/>
                    <a:p>
                      <a:pPr algn="ctr"/>
                      <a:r>
                        <a:rPr kumimoji="1" lang="en-US" altLang="ja-JP" sz="1400" dirty="0">
                          <a:latin typeface="Meiryo UI" panose="020B0604030504040204" pitchFamily="50" charset="-128"/>
                          <a:ea typeface="Meiryo UI" panose="020B0604030504040204" pitchFamily="50" charset="-128"/>
                        </a:rPr>
                        <a:t>3</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10030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カタログ記載のホームページ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CKAN</a:t>
                      </a:r>
                      <a:r>
                        <a:rPr lang="ja-JP" altLang="en-US" sz="1400" dirty="0">
                          <a:latin typeface="Meiryo UI"/>
                          <a:ea typeface="Meiryo UI"/>
                        </a:rPr>
                        <a:t>設定ファイル</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a:latin typeface="Meiryo UI"/>
                          <a:ea typeface="Meiryo UI"/>
                        </a:rPr>
                        <a:t>ckan.site_url</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https://ckan.example.org</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r h="582159">
                <a:tc>
                  <a:txBody>
                    <a:bodyPr/>
                    <a:lstStyle/>
                    <a:p>
                      <a:pPr algn="ctr"/>
                      <a:r>
                        <a:rPr kumimoji="1" lang="en-US" altLang="ja-JP" sz="1400" dirty="0">
                          <a:latin typeface="Meiryo UI" panose="020B0604030504040204" pitchFamily="50" charset="-128"/>
                          <a:ea typeface="Meiryo UI" panose="020B0604030504040204" pitchFamily="50" charset="-128"/>
                        </a:rPr>
                        <a:t>4</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10040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カタログの公開者（説明）</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横断検索申請書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サイトの説明</a:t>
                      </a: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(Description</a:t>
                      </a:r>
                      <a:r>
                        <a:rPr lang="en-US" altLang="ja-JP" sz="1400" b="0" i="0" u="none" strike="noStrike" dirty="0">
                          <a:solidFill>
                            <a:srgbClr val="000000"/>
                          </a:solidFill>
                          <a:effectLst/>
                          <a:latin typeface="Meiryo UI"/>
                          <a:ea typeface="Meiryo UI"/>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管理組織は、さまざまなサンプルデータに関するカタログを管理・公開を担っています。</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33222533"/>
                  </a:ext>
                </a:extLst>
              </a:tr>
              <a:tr h="582159">
                <a:tc>
                  <a:txBody>
                    <a:bodyPr/>
                    <a:lstStyle/>
                    <a:p>
                      <a:pPr algn="ctr"/>
                      <a:r>
                        <a:rPr kumimoji="1" lang="en-US" altLang="ja-JP" sz="1400" dirty="0">
                          <a:latin typeface="Meiryo UI" panose="020B0604030504040204" pitchFamily="50" charset="-128"/>
                          <a:ea typeface="Meiryo UI" panose="020B0604030504040204" pitchFamily="50" charset="-128"/>
                        </a:rPr>
                        <a:t>5</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10050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カタログの公開者</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横断検索申請書</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サイトの公開者</a:t>
                      </a:r>
                    </a:p>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(Publisher)</a:t>
                      </a: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latin typeface="Meiryo UI" panose="020B0604030504040204" pitchFamily="50" charset="-128"/>
                          <a:ea typeface="Meiryo UI" panose="020B0604030504040204" pitchFamily="50" charset="-128"/>
                        </a:rPr>
                        <a:t>Example ORG</a:t>
                      </a:r>
                      <a:r>
                        <a:rPr lang="ja-JP" altLang="en-US" sz="1400" dirty="0">
                          <a:solidFill>
                            <a:schemeClr val="tx1"/>
                          </a:solidFill>
                          <a:latin typeface="Meiryo UI" panose="020B0604030504040204" pitchFamily="50" charset="-128"/>
                          <a:ea typeface="Meiryo UI" panose="020B0604030504040204" pitchFamily="50" charset="-128"/>
                        </a:rPr>
                        <a:t>管理組織</a:t>
                      </a:r>
                      <a:endParaRPr lang="ja-JP" altLang="en-US" sz="1400" dirty="0">
                        <a:latin typeface="Meiryo UI"/>
                        <a:ea typeface="Meiryo UI"/>
                      </a:endParaRPr>
                    </a:p>
                  </a:txBody>
                  <a:tcPr marL="112542" marR="112542" marT="56271" marB="5627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049620"/>
                  </a:ext>
                </a:extLst>
              </a:tr>
            </a:tbl>
          </a:graphicData>
        </a:graphic>
      </p:graphicFrame>
      <p:sp>
        <p:nvSpPr>
          <p:cNvPr id="14" name="正方形/長方形 13">
            <a:extLst>
              <a:ext uri="{FF2B5EF4-FFF2-40B4-BE49-F238E27FC236}">
                <a16:creationId xmlns:a16="http://schemas.microsoft.com/office/drawing/2014/main" id="{873D1C8A-3040-496B-81ED-6CB6D05C7CC9}"/>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システム管理者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561888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89E7EDA7-60E2-460E-8E13-BB423BD41F7C}"/>
              </a:ext>
            </a:extLst>
          </p:cNvPr>
          <p:cNvSpPr/>
          <p:nvPr/>
        </p:nvSpPr>
        <p:spPr>
          <a:xfrm>
            <a:off x="266170" y="698621"/>
            <a:ext cx="11556000" cy="898163"/>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en-US" altLang="ja-JP" sz="1600" dirty="0">
                <a:latin typeface="Meiryo UI"/>
                <a:ea typeface="Meiryo UI"/>
              </a:rPr>
              <a:t>CKAN</a:t>
            </a:r>
            <a:r>
              <a:rPr lang="ja-JP" altLang="en-US" sz="1600" dirty="0">
                <a:latin typeface="Meiryo UI"/>
                <a:ea typeface="Meiryo UI"/>
              </a:rPr>
              <a:t>にはフィルタ検索（ファセット検索）機能があり、画面の左側に配置されています。</a:t>
            </a:r>
            <a:endParaRPr lang="en-US" altLang="ja-JP" sz="1600" dirty="0">
              <a:latin typeface="Meiryo UI"/>
              <a:ea typeface="Meiryo UI"/>
            </a:endParaRPr>
          </a:p>
          <a:p>
            <a:pPr marL="285750" indent="-285750">
              <a:buFont typeface="Wingdings" panose="05000000000000000000" pitchFamily="2" charset="2"/>
              <a:buChar char="ü"/>
            </a:pPr>
            <a:r>
              <a:rPr lang="ja-JP" altLang="en-US" sz="1600" dirty="0">
                <a:latin typeface="Meiryo UI"/>
                <a:ea typeface="Meiryo UI"/>
              </a:rPr>
              <a:t>「組織」、「グループ」、「タグ」、「フォーマット」、「ライセンス」の</a:t>
            </a:r>
            <a:r>
              <a:rPr lang="en-US" altLang="ja-JP" sz="1600" dirty="0">
                <a:latin typeface="Meiryo UI"/>
                <a:ea typeface="Meiryo UI"/>
              </a:rPr>
              <a:t>5</a:t>
            </a:r>
            <a:r>
              <a:rPr lang="ja-JP" altLang="en-US" sz="1600" dirty="0">
                <a:latin typeface="Meiryo UI"/>
                <a:ea typeface="Meiryo UI"/>
              </a:rPr>
              <a:t>項目がフィルタ検索の対象項目です。</a:t>
            </a:r>
          </a:p>
          <a:p>
            <a:pPr marL="285750" indent="-285750">
              <a:buFont typeface="Wingdings" panose="05000000000000000000" pitchFamily="2" charset="2"/>
              <a:buChar char="ü"/>
            </a:pPr>
            <a:r>
              <a:rPr lang="ja-JP" altLang="en-US" sz="1600" dirty="0">
                <a:latin typeface="Meiryo UI"/>
                <a:ea typeface="Meiryo UI"/>
              </a:rPr>
              <a:t>「組織」と「グループ」は</a:t>
            </a:r>
            <a:r>
              <a:rPr lang="en-US" altLang="ja-JP" sz="1600" dirty="0">
                <a:latin typeface="Meiryo UI"/>
                <a:ea typeface="Meiryo UI"/>
              </a:rPr>
              <a:t>CKAN</a:t>
            </a:r>
            <a:r>
              <a:rPr lang="ja-JP" altLang="en-US" sz="1600" dirty="0">
                <a:latin typeface="Meiryo UI"/>
                <a:ea typeface="Meiryo UI"/>
              </a:rPr>
              <a:t>独自の機能であり管理者が管理しますが、それ以外は</a:t>
            </a:r>
            <a:r>
              <a:rPr lang="en-US" altLang="ja-JP" sz="1600" dirty="0">
                <a:latin typeface="Meiryo UI"/>
                <a:ea typeface="Meiryo UI"/>
              </a:rPr>
              <a:t>SIP</a:t>
            </a:r>
            <a:r>
              <a:rPr lang="ja-JP" altLang="en-US" sz="1600" dirty="0">
                <a:latin typeface="Meiryo UI"/>
                <a:ea typeface="Meiryo UI"/>
              </a:rPr>
              <a:t>データカタログ項目仕様の項目に対応しています。</a:t>
            </a:r>
          </a:p>
        </p:txBody>
      </p:sp>
      <p:sp>
        <p:nvSpPr>
          <p:cNvPr id="8" name="四角形: 角を丸くする 7">
            <a:extLst>
              <a:ext uri="{FF2B5EF4-FFF2-40B4-BE49-F238E27FC236}">
                <a16:creationId xmlns:a16="http://schemas.microsoft.com/office/drawing/2014/main" id="{942A59FA-C666-4184-B86C-D46E9714B017}"/>
              </a:ext>
            </a:extLst>
          </p:cNvPr>
          <p:cNvSpPr/>
          <p:nvPr/>
        </p:nvSpPr>
        <p:spPr>
          <a:xfrm>
            <a:off x="266170" y="1704050"/>
            <a:ext cx="11556000" cy="4999646"/>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ja-JP" altLang="en-US" sz="1600" b="1" dirty="0">
                <a:latin typeface="Meiryo UI"/>
                <a:ea typeface="Meiryo UI"/>
              </a:rPr>
              <a:t>「タグ」、「フォーマット」、「ライセンス」の３項目</a:t>
            </a:r>
            <a:endParaRPr lang="en-US" altLang="ja-JP" sz="800" b="1" dirty="0">
              <a:latin typeface="Meiryo UI"/>
              <a:ea typeface="Meiryo UI"/>
            </a:endParaRPr>
          </a:p>
          <a:p>
            <a:pPr marL="877888" indent="-612775"/>
            <a:r>
              <a:rPr lang="ja-JP" altLang="en-US" sz="1600" dirty="0">
                <a:latin typeface="Meiryo UI"/>
                <a:ea typeface="Meiryo UI"/>
              </a:rPr>
              <a:t>「タグ」、「フォーマット」、「ライセンス」の３項目については、</a:t>
            </a:r>
            <a:endParaRPr lang="en-US" altLang="ja-JP" sz="1600" dirty="0">
              <a:latin typeface="Meiryo UI"/>
              <a:ea typeface="Meiryo UI"/>
            </a:endParaRPr>
          </a:p>
          <a:p>
            <a:pPr marL="877888" indent="-612775"/>
            <a:r>
              <a:rPr lang="en-US" altLang="ja-JP" sz="1600" dirty="0">
                <a:latin typeface="Meiryo UI"/>
                <a:ea typeface="Meiryo UI"/>
              </a:rPr>
              <a:t>SIP</a:t>
            </a:r>
            <a:r>
              <a:rPr lang="ja-JP" altLang="en-US" sz="1600" dirty="0">
                <a:latin typeface="Meiryo UI"/>
                <a:ea typeface="Meiryo UI"/>
              </a:rPr>
              <a:t>データカタログ項目仕様の各項目に、下表のとおり対応しており、</a:t>
            </a:r>
            <a:endParaRPr lang="en-US" altLang="ja-JP" sz="1600" dirty="0">
              <a:latin typeface="Meiryo UI"/>
              <a:ea typeface="Meiryo UI"/>
            </a:endParaRPr>
          </a:p>
          <a:p>
            <a:pPr marL="877888" indent="-612775"/>
            <a:r>
              <a:rPr lang="en-US" altLang="ja-JP" sz="1600" dirty="0">
                <a:latin typeface="Meiryo UI"/>
                <a:ea typeface="Meiryo UI"/>
              </a:rPr>
              <a:t>CKAN</a:t>
            </a:r>
            <a:r>
              <a:rPr lang="ja-JP" altLang="en-US" sz="1600" dirty="0">
                <a:latin typeface="Meiryo UI"/>
                <a:ea typeface="Meiryo UI"/>
              </a:rPr>
              <a:t>独自の事前設定等を行う必要はありません。</a:t>
            </a:r>
          </a:p>
          <a:p>
            <a:pPr marL="879253" indent="-879253"/>
            <a:endParaRPr lang="ja-JP" altLang="en-US" sz="1600"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grpSp>
        <p:nvGrpSpPr>
          <p:cNvPr id="10" name="グループ化 9">
            <a:extLst>
              <a:ext uri="{FF2B5EF4-FFF2-40B4-BE49-F238E27FC236}">
                <a16:creationId xmlns:a16="http://schemas.microsoft.com/office/drawing/2014/main" id="{674D4E0B-FC48-4346-BBBB-86A9F7548F69}"/>
              </a:ext>
            </a:extLst>
          </p:cNvPr>
          <p:cNvGrpSpPr>
            <a:grpSpLocks noChangeAspect="1"/>
          </p:cNvGrpSpPr>
          <p:nvPr/>
        </p:nvGrpSpPr>
        <p:grpSpPr>
          <a:xfrm>
            <a:off x="7414931" y="2091797"/>
            <a:ext cx="4232205" cy="4464000"/>
            <a:chOff x="3596870" y="1403928"/>
            <a:chExt cx="4542259" cy="4983018"/>
          </a:xfrm>
        </p:grpSpPr>
        <p:pic>
          <p:nvPicPr>
            <p:cNvPr id="11" name="図 10" descr="グラフィカル ユーザー インターフェイス, アプリケーション, メール&#10;&#10;自動的に生成された説明">
              <a:extLst>
                <a:ext uri="{FF2B5EF4-FFF2-40B4-BE49-F238E27FC236}">
                  <a16:creationId xmlns:a16="http://schemas.microsoft.com/office/drawing/2014/main" id="{B5F860AA-E69C-43C5-BCA3-4AA04957AB43}"/>
                </a:ext>
              </a:extLst>
            </p:cNvPr>
            <p:cNvPicPr>
              <a:picLocks noChangeAspect="1"/>
            </p:cNvPicPr>
            <p:nvPr/>
          </p:nvPicPr>
          <p:blipFill>
            <a:blip r:embed="rId3"/>
            <a:stretch>
              <a:fillRect/>
            </a:stretch>
          </p:blipFill>
          <p:spPr>
            <a:xfrm>
              <a:off x="3596870" y="1403928"/>
              <a:ext cx="4542259" cy="4983018"/>
            </a:xfrm>
            <a:prstGeom prst="rect">
              <a:avLst/>
            </a:prstGeom>
            <a:effectLst>
              <a:outerShdw blurRad="50800" dist="38100" dir="2700000" algn="tl" rotWithShape="0">
                <a:prstClr val="black">
                  <a:alpha val="40000"/>
                </a:prstClr>
              </a:outerShdw>
            </a:effectLst>
          </p:spPr>
        </p:pic>
        <p:sp>
          <p:nvSpPr>
            <p:cNvPr id="12" name="正方形/長方形 11">
              <a:extLst>
                <a:ext uri="{FF2B5EF4-FFF2-40B4-BE49-F238E27FC236}">
                  <a16:creationId xmlns:a16="http://schemas.microsoft.com/office/drawing/2014/main" id="{9A1C92FF-A50C-489C-92E2-53F88029D0CB}"/>
                </a:ext>
              </a:extLst>
            </p:cNvPr>
            <p:cNvSpPr/>
            <p:nvPr/>
          </p:nvSpPr>
          <p:spPr>
            <a:xfrm>
              <a:off x="3596870" y="1921164"/>
              <a:ext cx="1196803" cy="44657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sp>
        <p:nvSpPr>
          <p:cNvPr id="17" name="テキスト ボックス 16">
            <a:extLst>
              <a:ext uri="{FF2B5EF4-FFF2-40B4-BE49-F238E27FC236}">
                <a16:creationId xmlns:a16="http://schemas.microsoft.com/office/drawing/2014/main" id="{6F9BF88A-1AEF-4250-B077-35068CEC17E4}"/>
              </a:ext>
            </a:extLst>
          </p:cNvPr>
          <p:cNvSpPr txBox="1"/>
          <p:nvPr/>
        </p:nvSpPr>
        <p:spPr>
          <a:xfrm>
            <a:off x="8520180" y="1753243"/>
            <a:ext cx="2021707"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rPr>
              <a:t>の検索フィルタ</a:t>
            </a:r>
          </a:p>
        </p:txBody>
      </p:sp>
      <p:sp>
        <p:nvSpPr>
          <p:cNvPr id="16" name="正方形/長方形 15">
            <a:extLst>
              <a:ext uri="{FF2B5EF4-FFF2-40B4-BE49-F238E27FC236}">
                <a16:creationId xmlns:a16="http://schemas.microsoft.com/office/drawing/2014/main" id="{2F77EB51-5C16-492A-97FF-1CD431C0FA11}"/>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4">
            <a:extLst>
              <a:ext uri="{FF2B5EF4-FFF2-40B4-BE49-F238E27FC236}">
                <a16:creationId xmlns:a16="http://schemas.microsoft.com/office/drawing/2014/main" id="{2B003B3B-A4E0-43B8-AA22-3C788CE34BE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a:t>
            </a:r>
          </a:p>
        </p:txBody>
      </p:sp>
      <p:graphicFrame>
        <p:nvGraphicFramePr>
          <p:cNvPr id="22" name="表 11">
            <a:extLst>
              <a:ext uri="{FF2B5EF4-FFF2-40B4-BE49-F238E27FC236}">
                <a16:creationId xmlns:a16="http://schemas.microsoft.com/office/drawing/2014/main" id="{1F12EABA-5B2D-4823-8133-DB43F0ADA6C7}"/>
              </a:ext>
            </a:extLst>
          </p:cNvPr>
          <p:cNvGraphicFramePr>
            <a:graphicFrameLocks noGrp="1"/>
          </p:cNvGraphicFramePr>
          <p:nvPr>
            <p:extLst>
              <p:ext uri="{D42A27DB-BD31-4B8C-83A1-F6EECF244321}">
                <p14:modId xmlns:p14="http://schemas.microsoft.com/office/powerpoint/2010/main" val="3658317011"/>
              </p:ext>
            </p:extLst>
          </p:nvPr>
        </p:nvGraphicFramePr>
        <p:xfrm>
          <a:off x="389416" y="2961596"/>
          <a:ext cx="6836733" cy="2086296"/>
        </p:xfrm>
        <a:graphic>
          <a:graphicData uri="http://schemas.openxmlformats.org/drawingml/2006/table">
            <a:tbl>
              <a:tblPr bandRow="1">
                <a:tableStyleId>{5C22544A-7EE6-4342-B048-85BDC9FD1C3A}</a:tableStyleId>
              </a:tblPr>
              <a:tblGrid>
                <a:gridCol w="396415">
                  <a:extLst>
                    <a:ext uri="{9D8B030D-6E8A-4147-A177-3AD203B41FA5}">
                      <a16:colId xmlns:a16="http://schemas.microsoft.com/office/drawing/2014/main" val="3968787389"/>
                    </a:ext>
                  </a:extLst>
                </a:gridCol>
                <a:gridCol w="1253281">
                  <a:extLst>
                    <a:ext uri="{9D8B030D-6E8A-4147-A177-3AD203B41FA5}">
                      <a16:colId xmlns:a16="http://schemas.microsoft.com/office/drawing/2014/main" val="3354605490"/>
                    </a:ext>
                  </a:extLst>
                </a:gridCol>
                <a:gridCol w="1088136">
                  <a:extLst>
                    <a:ext uri="{9D8B030D-6E8A-4147-A177-3AD203B41FA5}">
                      <a16:colId xmlns:a16="http://schemas.microsoft.com/office/drawing/2014/main" val="1932485781"/>
                    </a:ext>
                  </a:extLst>
                </a:gridCol>
                <a:gridCol w="2084832">
                  <a:extLst>
                    <a:ext uri="{9D8B030D-6E8A-4147-A177-3AD203B41FA5}">
                      <a16:colId xmlns:a16="http://schemas.microsoft.com/office/drawing/2014/main" val="3890764325"/>
                    </a:ext>
                  </a:extLst>
                </a:gridCol>
                <a:gridCol w="2014069">
                  <a:extLst>
                    <a:ext uri="{9D8B030D-6E8A-4147-A177-3AD203B41FA5}">
                      <a16:colId xmlns:a16="http://schemas.microsoft.com/office/drawing/2014/main" val="3367149020"/>
                    </a:ext>
                  </a:extLst>
                </a:gridCol>
              </a:tblGrid>
              <a:tr h="238804">
                <a:tc rowSpan="2">
                  <a:txBody>
                    <a:bodyPr/>
                    <a:lstStyle/>
                    <a:p>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rowSpan="2">
                  <a:txBody>
                    <a:bodyPr/>
                    <a:lstStyle/>
                    <a:p>
                      <a:r>
                        <a:rPr kumimoji="1" lang="en-US" altLang="ja-JP" sz="1400" b="1" dirty="0">
                          <a:solidFill>
                            <a:schemeClr val="bg1"/>
                          </a:solidFill>
                          <a:latin typeface="Meiryo UI" panose="020B0604030504040204" pitchFamily="50" charset="-128"/>
                          <a:ea typeface="Meiryo UI" panose="020B0604030504040204" pitchFamily="50" charset="-128"/>
                        </a:rPr>
                        <a:t>CKAN</a:t>
                      </a:r>
                      <a:r>
                        <a:rPr kumimoji="1" lang="ja-JP" altLang="en-US" sz="1400" b="1" dirty="0">
                          <a:solidFill>
                            <a:schemeClr val="bg1"/>
                          </a:solidFill>
                          <a:latin typeface="Meiryo UI" panose="020B0604030504040204" pitchFamily="50" charset="-128"/>
                          <a:ea typeface="Meiryo UI" panose="020B0604030504040204" pitchFamily="50" charset="-128"/>
                        </a:rPr>
                        <a:t>検索</a:t>
                      </a:r>
                      <a:endParaRPr kumimoji="1" lang="en-US" altLang="ja-JP" sz="1400" b="1" dirty="0">
                        <a:solidFill>
                          <a:schemeClr val="bg1"/>
                        </a:solidFill>
                        <a:latin typeface="Meiryo UI" panose="020B0604030504040204" pitchFamily="50" charset="-128"/>
                        <a:ea typeface="Meiryo UI" panose="020B0604030504040204" pitchFamily="50" charset="-128"/>
                      </a:endParaRPr>
                    </a:p>
                    <a:p>
                      <a:r>
                        <a:rPr kumimoji="1" lang="ja-JP" altLang="en-US" sz="1400" b="1" dirty="0">
                          <a:solidFill>
                            <a:schemeClr val="bg1"/>
                          </a:solidFill>
                          <a:latin typeface="Meiryo UI" panose="020B0604030504040204" pitchFamily="50" charset="-128"/>
                          <a:ea typeface="Meiryo UI" panose="020B0604030504040204" pitchFamily="50" charset="-128"/>
                        </a:rPr>
                        <a:t>フィルタ項目</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gridSpan="3">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対応する</a:t>
                      </a:r>
                      <a:r>
                        <a:rPr lang="en-US" altLang="ja-JP" sz="1400" b="1" dirty="0">
                          <a:solidFill>
                            <a:schemeClr val="bg1"/>
                          </a:solidFill>
                          <a:latin typeface="Meiryo UI"/>
                          <a:ea typeface="Meiryo UI"/>
                        </a:rPr>
                        <a:t>SIP</a:t>
                      </a:r>
                      <a:r>
                        <a:rPr lang="ja-JP" altLang="en-US" sz="1400" b="1" dirty="0">
                          <a:solidFill>
                            <a:schemeClr val="bg1"/>
                          </a:solidFill>
                          <a:latin typeface="Meiryo UI"/>
                          <a:ea typeface="Meiryo UI"/>
                        </a:rPr>
                        <a:t>データカタログ項目</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5723236"/>
                  </a:ext>
                </a:extLst>
              </a:tr>
              <a:tr h="193525">
                <a:tc vMerge="1">
                  <a:txBody>
                    <a:bodyPr/>
                    <a:lstStyle/>
                    <a:p>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marL="112542" marR="112542" marT="56271" marB="56271">
                    <a:solidFill>
                      <a:schemeClr val="accent1"/>
                    </a:solidFill>
                  </a:tcPr>
                </a:tc>
                <a:tc vMerge="1">
                  <a:txBody>
                    <a:bodyPr/>
                    <a:lstStyle/>
                    <a:p>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marL="112542" marR="112542" marT="56271" marB="56271">
                    <a:solidFill>
                      <a:schemeClr val="accent1"/>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項目</a:t>
                      </a:r>
                      <a:r>
                        <a:rPr kumimoji="1" lang="en-US" altLang="ja-JP" sz="1400" b="1" dirty="0">
                          <a:solidFill>
                            <a:schemeClr val="bg1"/>
                          </a:solidFill>
                          <a:latin typeface="Meiryo UI" panose="020B0604030504040204" pitchFamily="50" charset="-128"/>
                          <a:ea typeface="Meiryo UI" panose="020B0604030504040204" pitchFamily="50" charset="-128"/>
                        </a:rPr>
                        <a:t>No.</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カタログ項目名</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r>
                        <a:rPr kumimoji="1" lang="ja-JP" altLang="en-US" sz="1400" b="1" dirty="0">
                          <a:solidFill>
                            <a:schemeClr val="bg1"/>
                          </a:solidFill>
                          <a:latin typeface="Meiryo UI" panose="020B0604030504040204" pitchFamily="50" charset="-128"/>
                          <a:ea typeface="Meiryo UI" panose="020B0604030504040204" pitchFamily="50" charset="-128"/>
                        </a:rPr>
                        <a:t>変数名</a:t>
                      </a:r>
                      <a:r>
                        <a:rPr kumimoji="1" lang="en-US" altLang="ja-JP" sz="1400" b="1" dirty="0">
                          <a:solidFill>
                            <a:schemeClr val="bg1"/>
                          </a:solidFill>
                          <a:latin typeface="Meiryo UI" panose="020B0604030504040204" pitchFamily="50" charset="-128"/>
                          <a:ea typeface="Meiryo UI" panose="020B0604030504040204" pitchFamily="50" charset="-128"/>
                        </a:rPr>
                        <a:t>(CKAN)</a:t>
                      </a:r>
                    </a:p>
                  </a:txBody>
                  <a:tcPr marL="112542" marR="112542" marT="56271" marB="5627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338725018"/>
                  </a:ext>
                </a:extLst>
              </a:tr>
              <a:tr h="447615">
                <a:tc>
                  <a:txBody>
                    <a:bodyPr/>
                    <a:lstStyle/>
                    <a:p>
                      <a:r>
                        <a:rPr kumimoji="1" lang="en-US" altLang="ja-JP" sz="1400" dirty="0">
                          <a:latin typeface="Meiryo UI" panose="020B0604030504040204" pitchFamily="50" charset="-128"/>
                          <a:ea typeface="Meiryo UI" panose="020B0604030504040204" pitchFamily="50" charset="-128"/>
                        </a:rPr>
                        <a:t>1</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タグ</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#11200</a:t>
                      </a:r>
                      <a:endParaRPr kumimoji="1" lang="ja-JP" altLang="en-US" sz="1400" kern="1200" dirty="0">
                        <a:solidFill>
                          <a:schemeClr val="tx1"/>
                        </a:solidFill>
                        <a:effectLst/>
                        <a:latin typeface="Meiryo UI" panose="020B0604030504040204" pitchFamily="50" charset="-128"/>
                        <a:ea typeface="Meiryo UI" panose="020B0604030504040204" pitchFamily="50" charset="-128"/>
                        <a:cs typeface="+mn-cs"/>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データセットのキーワード</a:t>
                      </a:r>
                      <a:endParaRPr kumimoji="1" lang="ja-JP" altLang="en-US" sz="1400" kern="1200" dirty="0">
                        <a:solidFill>
                          <a:schemeClr val="tx1"/>
                        </a:solidFill>
                        <a:effectLst/>
                        <a:latin typeface="Meiryo UI" panose="020B0604030504040204" pitchFamily="50" charset="-128"/>
                        <a:ea typeface="Meiryo UI" panose="020B0604030504040204" pitchFamily="50" charset="-128"/>
                        <a:cs typeface="+mn-cs"/>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400" dirty="0">
                          <a:latin typeface="Meiryo UI"/>
                          <a:ea typeface="Meiryo UI"/>
                        </a:rPr>
                        <a:t>tags</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3915122"/>
                  </a:ext>
                </a:extLst>
              </a:tr>
              <a:tr h="447615">
                <a:tc>
                  <a:txBody>
                    <a:bodyPr/>
                    <a:lstStyle/>
                    <a:p>
                      <a:r>
                        <a:rPr kumimoji="1" lang="en-US" altLang="ja-JP" sz="1400" dirty="0">
                          <a:latin typeface="Meiryo UI" panose="020B0604030504040204" pitchFamily="50" charset="-128"/>
                          <a:ea typeface="Meiryo UI" panose="020B0604030504040204" pitchFamily="50" charset="-128"/>
                        </a:rPr>
                        <a:t>2</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フォーマット</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#21150</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ja-JP" altLang="en-US" sz="1400" dirty="0">
                          <a:latin typeface="Meiryo UI"/>
                          <a:ea typeface="Meiryo UI"/>
                        </a:rPr>
                        <a:t>配信のファイル形式</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err="1">
                          <a:latin typeface="Meiryo UI"/>
                          <a:ea typeface="Meiryo UI"/>
                        </a:rPr>
                        <a:t>resources:format</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839141"/>
                  </a:ext>
                </a:extLst>
              </a:tr>
              <a:tr h="447615">
                <a:tc>
                  <a:txBody>
                    <a:bodyPr/>
                    <a:lstStyle/>
                    <a:p>
                      <a:r>
                        <a:rPr kumimoji="1" lang="en-US" altLang="ja-JP" sz="1400" dirty="0">
                          <a:latin typeface="Meiryo UI" panose="020B0604030504040204" pitchFamily="50" charset="-128"/>
                          <a:ea typeface="Meiryo UI" panose="020B0604030504040204" pitchFamily="50" charset="-128"/>
                        </a:rPr>
                        <a:t>3</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ライセンス</a:t>
                      </a: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r>
                        <a:rPr lang="en-US" altLang="ja-JP" sz="1400" dirty="0">
                          <a:latin typeface="Meiryo UI"/>
                          <a:ea typeface="Meiryo UI"/>
                        </a:rPr>
                        <a:t>#11250</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ja-JP" altLang="en-US" sz="1400" dirty="0">
                          <a:latin typeface="Meiryo UI"/>
                          <a:ea typeface="Meiryo UI"/>
                        </a:rPr>
                        <a:t>データセットのライセンス（説明）</a:t>
                      </a:r>
                      <a:endParaRPr kumimoji="1" lang="ja-JP" altLang="en-US" sz="1400" dirty="0">
                        <a:latin typeface="Meiryo UI" panose="020B0604030504040204" pitchFamily="50" charset="-128"/>
                        <a:ea typeface="Meiryo UI" panose="020B0604030504040204" pitchFamily="50" charset="-128"/>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altLang="ja-JP" sz="1400" dirty="0" err="1">
                          <a:latin typeface="Meiryo UI"/>
                          <a:ea typeface="Meiryo UI"/>
                        </a:rPr>
                        <a:t>license_title</a:t>
                      </a:r>
                      <a:endParaRPr lang="ja-JP" altLang="en-US" sz="1400" dirty="0">
                        <a:latin typeface="Meiryo UI"/>
                        <a:ea typeface="Meiryo UI"/>
                      </a:endParaRPr>
                    </a:p>
                  </a:txBody>
                  <a:tcPr marL="112542" marR="112542" marT="56271" marB="5627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767789"/>
                  </a:ext>
                </a:extLst>
              </a:tr>
            </a:tbl>
          </a:graphicData>
        </a:graphic>
      </p:graphicFrame>
      <p:sp>
        <p:nvSpPr>
          <p:cNvPr id="18" name="正方形/長方形 17">
            <a:extLst>
              <a:ext uri="{FF2B5EF4-FFF2-40B4-BE49-F238E27FC236}">
                <a16:creationId xmlns:a16="http://schemas.microsoft.com/office/drawing/2014/main" id="{3E63F0DB-FCE9-4CEC-919C-A3793450A9E5}"/>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222415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89E7EDA7-60E2-460E-8E13-BB423BD41F7C}"/>
              </a:ext>
            </a:extLst>
          </p:cNvPr>
          <p:cNvSpPr/>
          <p:nvPr/>
        </p:nvSpPr>
        <p:spPr>
          <a:xfrm>
            <a:off x="275317" y="669077"/>
            <a:ext cx="11592000" cy="910430"/>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CKAN</a:t>
            </a:r>
            <a:r>
              <a:rPr lang="ja-JP" altLang="en-US" sz="1600" b="1" dirty="0">
                <a:latin typeface="Meiryo UI"/>
                <a:ea typeface="Meiryo UI"/>
              </a:rPr>
              <a:t>の組織</a:t>
            </a:r>
            <a:endParaRPr lang="en-US" altLang="ja-JP" sz="1600" b="1" dirty="0">
              <a:latin typeface="Meiryo UI"/>
              <a:ea typeface="Meiryo UI"/>
            </a:endParaRPr>
          </a:p>
          <a:p>
            <a:r>
              <a:rPr lang="ja-JP" altLang="en-US" sz="1600" dirty="0">
                <a:latin typeface="Meiryo UI" panose="020B0604030504040204" pitchFamily="50" charset="-128"/>
                <a:ea typeface="Meiryo UI" panose="020B0604030504040204" pitchFamily="50" charset="-128"/>
                <a:cs typeface="Meiryo UI" panose="020B0604030504040204" pitchFamily="50" charset="-128"/>
              </a:rPr>
              <a:t>　「組織」には</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のユーザを紐づけられますが、</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SIP</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データカタログ項目仕様には対応する項目がないため、提供者ごとに適宜</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のサイト</a:t>
            </a:r>
            <a:br>
              <a:rPr lang="en-US" altLang="ja-JP" sz="1600" dirty="0">
                <a:latin typeface="Meiryo UI" panose="020B0604030504040204" pitchFamily="50" charset="-128"/>
                <a:ea typeface="Meiryo UI" panose="020B0604030504040204" pitchFamily="50" charset="-128"/>
                <a:cs typeface="Meiryo UI" panose="020B0604030504040204" pitchFamily="50" charset="-128"/>
              </a:rPr>
            </a:br>
            <a:r>
              <a:rPr lang="ja-JP" altLang="en-US" sz="1600" dirty="0">
                <a:latin typeface="Meiryo UI" panose="020B0604030504040204" pitchFamily="50" charset="-128"/>
                <a:ea typeface="Meiryo UI" panose="020B0604030504040204" pitchFamily="50" charset="-128"/>
                <a:cs typeface="Meiryo UI" panose="020B0604030504040204" pitchFamily="50" charset="-128"/>
              </a:rPr>
              <a:t>管理者が設定することになります。データセットは、データセットを作成した</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ユーザの属する組織に紐づけられます。</a:t>
            </a:r>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 name="グループ化 1">
            <a:extLst>
              <a:ext uri="{FF2B5EF4-FFF2-40B4-BE49-F238E27FC236}">
                <a16:creationId xmlns:a16="http://schemas.microsoft.com/office/drawing/2014/main" id="{06FA9AE5-B84E-4AED-B9CB-6636BDB49B57}"/>
              </a:ext>
            </a:extLst>
          </p:cNvPr>
          <p:cNvGrpSpPr/>
          <p:nvPr/>
        </p:nvGrpSpPr>
        <p:grpSpPr>
          <a:xfrm>
            <a:off x="275317" y="1681159"/>
            <a:ext cx="11592000" cy="5037141"/>
            <a:chOff x="114593" y="1173159"/>
            <a:chExt cx="11842535" cy="6076150"/>
          </a:xfrm>
        </p:grpSpPr>
        <p:sp>
          <p:nvSpPr>
            <p:cNvPr id="8" name="四角形: 角を丸くする 7">
              <a:extLst>
                <a:ext uri="{FF2B5EF4-FFF2-40B4-BE49-F238E27FC236}">
                  <a16:creationId xmlns:a16="http://schemas.microsoft.com/office/drawing/2014/main" id="{942A59FA-C666-4184-B86C-D46E9714B017}"/>
                </a:ext>
              </a:extLst>
            </p:cNvPr>
            <p:cNvSpPr/>
            <p:nvPr/>
          </p:nvSpPr>
          <p:spPr>
            <a:xfrm>
              <a:off x="114593" y="1173159"/>
              <a:ext cx="11842535" cy="60761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en-US" altLang="ja-JP" sz="1723" dirty="0">
                <a:latin typeface="Meiryo UI" panose="020B0604030504040204" pitchFamily="50" charset="-128"/>
                <a:ea typeface="Meiryo UI" panose="020B0604030504040204" pitchFamily="50" charset="-128"/>
                <a:cs typeface="Meiryo UI" panose="020B0604030504040204" pitchFamily="50" charset="-128"/>
              </a:endParaRPr>
            </a:p>
            <a:p>
              <a:pPr marL="879253" indent="-879253"/>
              <a:endParaRPr lang="en-US" altLang="ja-JP" sz="1723" b="1"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pic>
          <p:nvPicPr>
            <p:cNvPr id="20" name="図 19" descr="グラフィカル ユーザー インターフェイス, アプリケーション&#10;&#10;自動的に生成された説明">
              <a:extLst>
                <a:ext uri="{FF2B5EF4-FFF2-40B4-BE49-F238E27FC236}">
                  <a16:creationId xmlns:a16="http://schemas.microsoft.com/office/drawing/2014/main" id="{7D52174E-AB52-4B0D-8CA7-0A33102F7DC0}"/>
                </a:ext>
              </a:extLst>
            </p:cNvPr>
            <p:cNvPicPr>
              <a:picLocks noChangeAspect="1"/>
            </p:cNvPicPr>
            <p:nvPr/>
          </p:nvPicPr>
          <p:blipFill>
            <a:blip r:embed="rId3"/>
            <a:stretch>
              <a:fillRect/>
            </a:stretch>
          </p:blipFill>
          <p:spPr>
            <a:xfrm>
              <a:off x="5524307" y="1274568"/>
              <a:ext cx="5218523" cy="2619742"/>
            </a:xfrm>
            <a:prstGeom prst="rect">
              <a:avLst/>
            </a:prstGeom>
            <a:effectLst>
              <a:outerShdw blurRad="50800" dist="38100" dir="2700000" algn="tl" rotWithShape="0">
                <a:prstClr val="black">
                  <a:alpha val="40000"/>
                </a:prstClr>
              </a:outerShdw>
            </a:effectLst>
          </p:spPr>
        </p:pic>
        <p:pic>
          <p:nvPicPr>
            <p:cNvPr id="21" name="図 20" descr="グラフィカル ユーザー インターフェイス, テキスト, アプリケーション, メール&#10;&#10;自動的に生成された説明">
              <a:extLst>
                <a:ext uri="{FF2B5EF4-FFF2-40B4-BE49-F238E27FC236}">
                  <a16:creationId xmlns:a16="http://schemas.microsoft.com/office/drawing/2014/main" id="{784D997C-9049-43AF-8CF3-B5C0A87FBFF9}"/>
                </a:ext>
              </a:extLst>
            </p:cNvPr>
            <p:cNvPicPr>
              <a:picLocks noChangeAspect="1"/>
            </p:cNvPicPr>
            <p:nvPr/>
          </p:nvPicPr>
          <p:blipFill rotWithShape="1">
            <a:blip r:embed="rId4"/>
            <a:srcRect b="14850"/>
            <a:stretch/>
          </p:blipFill>
          <p:spPr>
            <a:xfrm>
              <a:off x="6683368" y="3571777"/>
              <a:ext cx="4756564" cy="3569100"/>
            </a:xfrm>
            <a:prstGeom prst="rect">
              <a:avLst/>
            </a:prstGeom>
            <a:effectLst>
              <a:outerShdw blurRad="50800" dist="38100" dir="2700000" algn="tl" rotWithShape="0">
                <a:prstClr val="black">
                  <a:alpha val="40000"/>
                </a:prstClr>
              </a:outerShdw>
            </a:effectLst>
          </p:spPr>
        </p:pic>
        <p:sp>
          <p:nvSpPr>
            <p:cNvPr id="22" name="正方形/長方形 21">
              <a:extLst>
                <a:ext uri="{FF2B5EF4-FFF2-40B4-BE49-F238E27FC236}">
                  <a16:creationId xmlns:a16="http://schemas.microsoft.com/office/drawing/2014/main" id="{D3AF5BE1-0FC1-4D11-B15B-D371A5E7AF30}"/>
                </a:ext>
              </a:extLst>
            </p:cNvPr>
            <p:cNvSpPr/>
            <p:nvPr/>
          </p:nvSpPr>
          <p:spPr>
            <a:xfrm>
              <a:off x="7971692" y="6534793"/>
              <a:ext cx="3368432" cy="303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24" name="テキスト ボックス 23">
              <a:extLst>
                <a:ext uri="{FF2B5EF4-FFF2-40B4-BE49-F238E27FC236}">
                  <a16:creationId xmlns:a16="http://schemas.microsoft.com/office/drawing/2014/main" id="{657261C2-5E9D-4479-BE52-1E5C680E8392}"/>
                </a:ext>
              </a:extLst>
            </p:cNvPr>
            <p:cNvSpPr txBox="1"/>
            <p:nvPr/>
          </p:nvSpPr>
          <p:spPr>
            <a:xfrm>
              <a:off x="5104089" y="2926362"/>
              <a:ext cx="1681871"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組織のユーザ一覧</a:t>
              </a:r>
              <a:endParaRPr lang="en-US" altLang="ja-JP" sz="16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BD7F7876-0875-41BC-87C7-19FBEB317196}"/>
                </a:ext>
              </a:extLst>
            </p:cNvPr>
            <p:cNvSpPr txBox="1"/>
            <p:nvPr/>
          </p:nvSpPr>
          <p:spPr>
            <a:xfrm>
              <a:off x="5508633" y="6066499"/>
              <a:ext cx="3895618"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データセット入力時の組織の選択（赤枠内）</a:t>
              </a:r>
              <a:endParaRPr lang="en-US" altLang="ja-JP" sz="1600" dirty="0">
                <a:latin typeface="Meiryo UI" panose="020B0604030504040204" pitchFamily="50" charset="-128"/>
                <a:ea typeface="Meiryo UI" panose="020B0604030504040204" pitchFamily="50" charset="-128"/>
              </a:endParaRPr>
            </a:p>
          </p:txBody>
        </p:sp>
        <p:pic>
          <p:nvPicPr>
            <p:cNvPr id="26" name="図 25" descr="スクリーンショットの画面&#10;&#10;自動的に生成された説明">
              <a:extLst>
                <a:ext uri="{FF2B5EF4-FFF2-40B4-BE49-F238E27FC236}">
                  <a16:creationId xmlns:a16="http://schemas.microsoft.com/office/drawing/2014/main" id="{D5D363AF-54CF-4C96-B529-BCA9348EBA79}"/>
                </a:ext>
              </a:extLst>
            </p:cNvPr>
            <p:cNvPicPr>
              <a:picLocks noChangeAspect="1"/>
            </p:cNvPicPr>
            <p:nvPr/>
          </p:nvPicPr>
          <p:blipFill>
            <a:blip r:embed="rId5"/>
            <a:stretch>
              <a:fillRect/>
            </a:stretch>
          </p:blipFill>
          <p:spPr>
            <a:xfrm>
              <a:off x="544280" y="1270087"/>
              <a:ext cx="4399366" cy="5198166"/>
            </a:xfrm>
            <a:prstGeom prst="rect">
              <a:avLst/>
            </a:prstGeom>
            <a:effectLst>
              <a:outerShdw blurRad="50800" dist="38100" dir="2700000" algn="tl" rotWithShape="0">
                <a:prstClr val="black">
                  <a:alpha val="40000"/>
                </a:prstClr>
              </a:outerShdw>
            </a:effectLst>
          </p:spPr>
        </p:pic>
        <p:sp>
          <p:nvSpPr>
            <p:cNvPr id="27" name="テキスト ボックス 26">
              <a:extLst>
                <a:ext uri="{FF2B5EF4-FFF2-40B4-BE49-F238E27FC236}">
                  <a16:creationId xmlns:a16="http://schemas.microsoft.com/office/drawing/2014/main" id="{E35DE527-F676-4CB4-A58A-7134767F5EE8}"/>
                </a:ext>
              </a:extLst>
            </p:cNvPr>
            <p:cNvSpPr txBox="1"/>
            <p:nvPr/>
          </p:nvSpPr>
          <p:spPr>
            <a:xfrm>
              <a:off x="544281" y="6534794"/>
              <a:ext cx="2712602" cy="584775"/>
            </a:xfrm>
            <a:prstGeom prst="rect">
              <a:avLst/>
            </a:prstGeom>
            <a:noFill/>
          </p:spPr>
          <p:txBody>
            <a:bodyPr wrap="none" rtlCol="0">
              <a:spAutoFit/>
            </a:bodyPr>
            <a:lstStyle/>
            <a:p>
              <a:r>
                <a:rPr lang="ja-JP" altLang="en-US" sz="1600" b="1" dirty="0">
                  <a:latin typeface="Meiryo UI" panose="020B0604030504040204" pitchFamily="50" charset="-128"/>
                  <a:ea typeface="Meiryo UI" panose="020B0604030504040204" pitchFamily="50" charset="-128"/>
                </a:rPr>
                <a:t>東京都の</a:t>
              </a:r>
              <a:r>
                <a:rPr lang="en-US" altLang="ja-JP" sz="1600" b="1" dirty="0">
                  <a:latin typeface="Meiryo UI" panose="020B0604030504040204" pitchFamily="50" charset="-128"/>
                  <a:ea typeface="Meiryo UI" panose="020B0604030504040204" pitchFamily="50" charset="-128"/>
                </a:rPr>
                <a:t>CKAN</a:t>
              </a:r>
              <a:r>
                <a:rPr lang="ja-JP" altLang="en-US" sz="1600" b="1" dirty="0">
                  <a:latin typeface="Meiryo UI" panose="020B0604030504040204" pitchFamily="50" charset="-128"/>
                  <a:ea typeface="Meiryo UI" panose="020B0604030504040204" pitchFamily="50" charset="-128"/>
                </a:rPr>
                <a:t>の組織</a:t>
              </a:r>
              <a:endParaRPr lang="en-US" altLang="ja-JP" sz="1600" b="1"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23</a:t>
              </a:r>
              <a:r>
                <a:rPr lang="ja-JP" altLang="en-US" sz="1600" dirty="0">
                  <a:latin typeface="Meiryo UI" panose="020B0604030504040204" pitchFamily="50" charset="-128"/>
                  <a:ea typeface="Meiryo UI" panose="020B0604030504040204" pitchFamily="50" charset="-128"/>
                </a:rPr>
                <a:t>区、市町村、部局など</a:t>
              </a:r>
              <a:r>
                <a:rPr lang="en-US" altLang="ja-JP" sz="1600" dirty="0">
                  <a:latin typeface="Meiryo UI" panose="020B0604030504040204" pitchFamily="50" charset="-128"/>
                  <a:ea typeface="Meiryo UI" panose="020B0604030504040204" pitchFamily="50" charset="-128"/>
                </a:rPr>
                <a:t>60</a:t>
              </a:r>
              <a:r>
                <a:rPr lang="ja-JP" altLang="en-US" sz="1600" dirty="0">
                  <a:latin typeface="Meiryo UI" panose="020B0604030504040204" pitchFamily="50" charset="-128"/>
                  <a:ea typeface="Meiryo UI" panose="020B0604030504040204" pitchFamily="50" charset="-128"/>
                </a:rPr>
                <a:t>件</a:t>
              </a:r>
            </a:p>
          </p:txBody>
        </p:sp>
      </p:grpSp>
      <p:sp>
        <p:nvSpPr>
          <p:cNvPr id="16" name="正方形/長方形 15">
            <a:extLst>
              <a:ext uri="{FF2B5EF4-FFF2-40B4-BE49-F238E27FC236}">
                <a16:creationId xmlns:a16="http://schemas.microsoft.com/office/drawing/2014/main" id="{A84ACE64-69ED-468C-87AB-C7E8A97FF2E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タイトル 4">
            <a:extLst>
              <a:ext uri="{FF2B5EF4-FFF2-40B4-BE49-F238E27FC236}">
                <a16:creationId xmlns:a16="http://schemas.microsoft.com/office/drawing/2014/main" id="{CF4DAA87-D2E2-4D1E-8307-6CD3D4C78AA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a:t>
            </a:r>
          </a:p>
        </p:txBody>
      </p:sp>
      <p:sp>
        <p:nvSpPr>
          <p:cNvPr id="29" name="正方形/長方形 28">
            <a:extLst>
              <a:ext uri="{FF2B5EF4-FFF2-40B4-BE49-F238E27FC236}">
                <a16:creationId xmlns:a16="http://schemas.microsoft.com/office/drawing/2014/main" id="{81EB1CC5-A5F5-4903-9112-B4A40AEADA3B}"/>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75456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B2ECE3F8-AAFD-45E0-8301-9F5C3A5AE7B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TIPS-29</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タイトル 4">
            <a:extLst>
              <a:ext uri="{FF2B5EF4-FFF2-40B4-BE49-F238E27FC236}">
                <a16:creationId xmlns:a16="http://schemas.microsoft.com/office/drawing/2014/main" id="{FDAE9782-2167-434A-A0EB-4B4C99F111DC}"/>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5.7 CKAN</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の検索フィルタとカタログ項目との関係</a:t>
            </a:r>
          </a:p>
        </p:txBody>
      </p:sp>
      <p:sp>
        <p:nvSpPr>
          <p:cNvPr id="29" name="四角形: 角を丸くする 28">
            <a:extLst>
              <a:ext uri="{FF2B5EF4-FFF2-40B4-BE49-F238E27FC236}">
                <a16:creationId xmlns:a16="http://schemas.microsoft.com/office/drawing/2014/main" id="{A3E39558-FC4C-4809-9F0A-32DCACECE9C7}"/>
              </a:ext>
            </a:extLst>
          </p:cNvPr>
          <p:cNvSpPr/>
          <p:nvPr/>
        </p:nvSpPr>
        <p:spPr>
          <a:xfrm>
            <a:off x="293605" y="1878840"/>
            <a:ext cx="11664000" cy="473786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ja-JP" altLang="en-US" sz="1723" dirty="0">
              <a:latin typeface="Meiryo UI"/>
              <a:ea typeface="Meiryo UI"/>
            </a:endParaRPr>
          </a:p>
          <a:p>
            <a:pPr marL="879253" indent="-879253"/>
            <a:endParaRPr lang="en-US" altLang="ja-JP" sz="1723" dirty="0">
              <a:latin typeface="Meiryo UI"/>
              <a:ea typeface="Meiryo UI"/>
            </a:endParaRPr>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C35F3EE4-AB58-4F85-98B4-76181002AD42}"/>
              </a:ext>
            </a:extLst>
          </p:cNvPr>
          <p:cNvPicPr>
            <a:picLocks noChangeAspect="1"/>
          </p:cNvPicPr>
          <p:nvPr/>
        </p:nvPicPr>
        <p:blipFill rotWithShape="1">
          <a:blip r:embed="rId3"/>
          <a:srcRect l="11995" t="20309" r="11430" b="4385"/>
          <a:stretch/>
        </p:blipFill>
        <p:spPr>
          <a:xfrm>
            <a:off x="427840" y="2007831"/>
            <a:ext cx="4565217" cy="2544078"/>
          </a:xfrm>
          <a:prstGeom prst="rect">
            <a:avLst/>
          </a:prstGeom>
          <a:effectLst>
            <a:outerShdw blurRad="50800" dist="38100" dir="2700000" algn="tl" rotWithShape="0">
              <a:prstClr val="black">
                <a:alpha val="40000"/>
              </a:prstClr>
            </a:outerShdw>
          </a:effectLst>
        </p:spPr>
      </p:pic>
      <p:pic>
        <p:nvPicPr>
          <p:cNvPr id="31" name="図 30" descr="グラフィカル ユーザー インターフェイス, アプリケーション&#10;&#10;自動的に生成された説明">
            <a:extLst>
              <a:ext uri="{FF2B5EF4-FFF2-40B4-BE49-F238E27FC236}">
                <a16:creationId xmlns:a16="http://schemas.microsoft.com/office/drawing/2014/main" id="{4E231308-6A06-4B5E-BDE7-EB6FB1DBA347}"/>
              </a:ext>
            </a:extLst>
          </p:cNvPr>
          <p:cNvPicPr>
            <a:picLocks noChangeAspect="1"/>
          </p:cNvPicPr>
          <p:nvPr/>
        </p:nvPicPr>
        <p:blipFill rotWithShape="1">
          <a:blip r:embed="rId4"/>
          <a:srcRect b="10086"/>
          <a:stretch/>
        </p:blipFill>
        <p:spPr>
          <a:xfrm>
            <a:off x="3723745" y="3512181"/>
            <a:ext cx="3712944" cy="2925802"/>
          </a:xfrm>
          <a:prstGeom prst="rect">
            <a:avLst/>
          </a:prstGeom>
          <a:effectLst>
            <a:outerShdw blurRad="50800" dist="38100" dir="2700000" algn="tl" rotWithShape="0">
              <a:prstClr val="black">
                <a:alpha val="40000"/>
              </a:prstClr>
            </a:outerShdw>
          </a:effectLst>
        </p:spPr>
      </p:pic>
      <p:pic>
        <p:nvPicPr>
          <p:cNvPr id="32" name="図 31" descr="グラフィカル ユーザー インターフェイス, テキスト, アプリケーション, メール&#10;&#10;自動的に生成された説明">
            <a:extLst>
              <a:ext uri="{FF2B5EF4-FFF2-40B4-BE49-F238E27FC236}">
                <a16:creationId xmlns:a16="http://schemas.microsoft.com/office/drawing/2014/main" id="{B1F43BB0-998D-4ED6-9CA8-D3375BB24127}"/>
              </a:ext>
            </a:extLst>
          </p:cNvPr>
          <p:cNvPicPr>
            <a:picLocks noChangeAspect="1"/>
          </p:cNvPicPr>
          <p:nvPr/>
        </p:nvPicPr>
        <p:blipFill>
          <a:blip r:embed="rId5"/>
          <a:stretch>
            <a:fillRect/>
          </a:stretch>
        </p:blipFill>
        <p:spPr>
          <a:xfrm>
            <a:off x="7415552" y="2007831"/>
            <a:ext cx="4421929" cy="3186455"/>
          </a:xfrm>
          <a:prstGeom prst="rect">
            <a:avLst/>
          </a:prstGeom>
          <a:effectLst>
            <a:outerShdw blurRad="50800" dist="38100" dir="2700000" algn="tl" rotWithShape="0">
              <a:prstClr val="black">
                <a:alpha val="40000"/>
              </a:prstClr>
            </a:outerShdw>
          </a:effectLst>
        </p:spPr>
      </p:pic>
      <p:sp>
        <p:nvSpPr>
          <p:cNvPr id="33" name="テキスト ボックス 32">
            <a:extLst>
              <a:ext uri="{FF2B5EF4-FFF2-40B4-BE49-F238E27FC236}">
                <a16:creationId xmlns:a16="http://schemas.microsoft.com/office/drawing/2014/main" id="{56583CF6-84A5-486D-A035-C67642BC13B8}"/>
              </a:ext>
            </a:extLst>
          </p:cNvPr>
          <p:cNvSpPr txBox="1"/>
          <p:nvPr/>
        </p:nvSpPr>
        <p:spPr>
          <a:xfrm>
            <a:off x="427839" y="4189770"/>
            <a:ext cx="1414170"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グループの作成</a:t>
            </a:r>
            <a:endParaRPr lang="en-US" altLang="ja-JP" sz="1600"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EEAD32F4-93CC-49DB-9CE0-2E087F48A4CB}"/>
              </a:ext>
            </a:extLst>
          </p:cNvPr>
          <p:cNvSpPr txBox="1"/>
          <p:nvPr/>
        </p:nvSpPr>
        <p:spPr>
          <a:xfrm>
            <a:off x="2748585" y="5655797"/>
            <a:ext cx="1245854"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グループ一覧</a:t>
            </a:r>
            <a:endParaRPr lang="en-US" altLang="ja-JP" sz="16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C9B7EE0A-D910-4137-9228-610241EF08E0}"/>
              </a:ext>
            </a:extLst>
          </p:cNvPr>
          <p:cNvSpPr txBox="1"/>
          <p:nvPr/>
        </p:nvSpPr>
        <p:spPr>
          <a:xfrm>
            <a:off x="8570948" y="4375036"/>
            <a:ext cx="2794355" cy="338554"/>
          </a:xfrm>
          <a:prstGeom prst="rect">
            <a:avLst/>
          </a:prstGeom>
          <a:solidFill>
            <a:schemeClr val="accent4">
              <a:lumMod val="20000"/>
              <a:lumOff val="80000"/>
            </a:schemeClr>
          </a:solidFill>
        </p:spPr>
        <p:txBody>
          <a:bodyPr wrap="none" rtlCol="0">
            <a:spAutoFit/>
          </a:bodyPr>
          <a:lstStyle/>
          <a:p>
            <a:r>
              <a:rPr lang="ja-JP" altLang="en-US" sz="1600" dirty="0">
                <a:latin typeface="Meiryo UI" panose="020B0604030504040204" pitchFamily="50" charset="-128"/>
                <a:ea typeface="Meiryo UI" panose="020B0604030504040204" pitchFamily="50" charset="-128"/>
              </a:rPr>
              <a:t>データセットへのグループの紐づけ</a:t>
            </a:r>
            <a:endParaRPr lang="en-US" altLang="ja-JP" sz="1600" dirty="0">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687D315D-434A-494C-8647-536F45547CCE}"/>
              </a:ext>
            </a:extLst>
          </p:cNvPr>
          <p:cNvSpPr/>
          <p:nvPr/>
        </p:nvSpPr>
        <p:spPr>
          <a:xfrm>
            <a:off x="293605" y="669077"/>
            <a:ext cx="11664000" cy="1092092"/>
          </a:xfrm>
          <a:prstGeom prst="roundRect">
            <a:avLst>
              <a:gd name="adj" fmla="val 6987"/>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a:r>
              <a:rPr lang="en-US" altLang="ja-JP" sz="1600" b="1" dirty="0">
                <a:latin typeface="Meiryo UI"/>
                <a:ea typeface="Meiryo UI"/>
              </a:rPr>
              <a:t>CKAN</a:t>
            </a:r>
            <a:r>
              <a:rPr lang="ja-JP" altLang="en-US" sz="1600" b="1" dirty="0">
                <a:latin typeface="Meiryo UI"/>
                <a:ea typeface="Meiryo UI"/>
              </a:rPr>
              <a:t>のグループ</a:t>
            </a:r>
          </a:p>
          <a:p>
            <a:r>
              <a:rPr lang="ja-JP" altLang="en-US" sz="1600" dirty="0">
                <a:latin typeface="Meiryo UI"/>
                <a:ea typeface="Meiryo UI"/>
              </a:rPr>
              <a:t>　「グループ」は、「特定のプロジェクトやチームあるいは特定のテーマ」などに分類して使用することができるため、サイトによって使用方法が大きく</a:t>
            </a:r>
            <a:br>
              <a:rPr lang="en-US" altLang="ja-JP" sz="1600" dirty="0">
                <a:latin typeface="Meiryo UI"/>
                <a:ea typeface="Meiryo UI"/>
              </a:rPr>
            </a:br>
            <a:r>
              <a:rPr lang="ja-JP" altLang="en-US" sz="1600" dirty="0">
                <a:latin typeface="Meiryo UI"/>
                <a:ea typeface="Meiryo UI"/>
              </a:rPr>
              <a:t>異なります。データセットには複数のグループを紐づけることができます。（ただし、データセットを作成した</a:t>
            </a:r>
            <a:r>
              <a:rPr lang="en-US" altLang="ja-JP" sz="1600" dirty="0">
                <a:latin typeface="Meiryo UI"/>
                <a:ea typeface="Meiryo UI"/>
              </a:rPr>
              <a:t>CKAN</a:t>
            </a:r>
            <a:r>
              <a:rPr lang="ja-JP" altLang="en-US" sz="1600" dirty="0">
                <a:latin typeface="Meiryo UI"/>
                <a:ea typeface="Meiryo UI"/>
              </a:rPr>
              <a:t>ユーザが属するグループから選択</a:t>
            </a:r>
            <a:br>
              <a:rPr lang="en-US" altLang="ja-JP" sz="1600" dirty="0">
                <a:latin typeface="Meiryo UI"/>
                <a:ea typeface="Meiryo UI"/>
              </a:rPr>
            </a:br>
            <a:r>
              <a:rPr lang="ja-JP" altLang="en-US" sz="1600" dirty="0">
                <a:latin typeface="Meiryo UI"/>
                <a:ea typeface="Meiryo UI"/>
              </a:rPr>
              <a:t>します。）</a:t>
            </a:r>
          </a:p>
        </p:txBody>
      </p:sp>
      <p:sp>
        <p:nvSpPr>
          <p:cNvPr id="38" name="正方形/長方形 37">
            <a:extLst>
              <a:ext uri="{FF2B5EF4-FFF2-40B4-BE49-F238E27FC236}">
                <a16:creationId xmlns:a16="http://schemas.microsoft.com/office/drawing/2014/main" id="{F6BAA569-29C7-479B-87E8-7BA44E42B03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994093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C7175B48-E91F-470F-BFA1-D379B11631F4}"/>
              </a:ext>
            </a:extLst>
          </p:cNvPr>
          <p:cNvGrpSpPr/>
          <p:nvPr/>
        </p:nvGrpSpPr>
        <p:grpSpPr>
          <a:xfrm>
            <a:off x="243168" y="1869448"/>
            <a:ext cx="11721254" cy="4853283"/>
            <a:chOff x="234489" y="1378321"/>
            <a:chExt cx="11791287" cy="5904169"/>
          </a:xfrm>
        </p:grpSpPr>
        <p:sp>
          <p:nvSpPr>
            <p:cNvPr id="72" name="四角形: 角を丸くする 71">
              <a:extLst>
                <a:ext uri="{FF2B5EF4-FFF2-40B4-BE49-F238E27FC236}">
                  <a16:creationId xmlns:a16="http://schemas.microsoft.com/office/drawing/2014/main" id="{5E2D2091-F9A1-4253-A56E-A5F04B9F165C}"/>
                </a:ext>
              </a:extLst>
            </p:cNvPr>
            <p:cNvSpPr/>
            <p:nvPr/>
          </p:nvSpPr>
          <p:spPr>
            <a:xfrm>
              <a:off x="234489" y="1378321"/>
              <a:ext cx="11791287" cy="5904169"/>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121" name="正方形/長方形 120">
              <a:extLst>
                <a:ext uri="{FF2B5EF4-FFF2-40B4-BE49-F238E27FC236}">
                  <a16:creationId xmlns:a16="http://schemas.microsoft.com/office/drawing/2014/main" id="{17DD98C6-5400-4054-A94E-78B6B34E9EE7}"/>
                </a:ext>
              </a:extLst>
            </p:cNvPr>
            <p:cNvSpPr/>
            <p:nvPr/>
          </p:nvSpPr>
          <p:spPr>
            <a:xfrm>
              <a:off x="6982476" y="3312266"/>
              <a:ext cx="4770421" cy="2802887"/>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grpSp>
          <p:nvGrpSpPr>
            <p:cNvPr id="123" name="グループ化 122">
              <a:extLst>
                <a:ext uri="{FF2B5EF4-FFF2-40B4-BE49-F238E27FC236}">
                  <a16:creationId xmlns:a16="http://schemas.microsoft.com/office/drawing/2014/main" id="{5D5C4B86-5839-4D70-BAD1-9AC60EC54251}"/>
                </a:ext>
              </a:extLst>
            </p:cNvPr>
            <p:cNvGrpSpPr/>
            <p:nvPr/>
          </p:nvGrpSpPr>
          <p:grpSpPr>
            <a:xfrm>
              <a:off x="3769137" y="5674665"/>
              <a:ext cx="2880775" cy="1431095"/>
              <a:chOff x="2601046" y="4026538"/>
              <a:chExt cx="2340630" cy="1162765"/>
            </a:xfrm>
            <a:solidFill>
              <a:schemeClr val="bg1"/>
            </a:solidFill>
          </p:grpSpPr>
          <p:sp>
            <p:nvSpPr>
              <p:cNvPr id="124" name="正方形/長方形 123">
                <a:extLst>
                  <a:ext uri="{FF2B5EF4-FFF2-40B4-BE49-F238E27FC236}">
                    <a16:creationId xmlns:a16="http://schemas.microsoft.com/office/drawing/2014/main" id="{D90ED7F5-8450-4C40-8A14-7393D3C09940}"/>
                  </a:ext>
                </a:extLst>
              </p:cNvPr>
              <p:cNvSpPr/>
              <p:nvPr/>
            </p:nvSpPr>
            <p:spPr>
              <a:xfrm>
                <a:off x="2624310" y="4026538"/>
                <a:ext cx="2317366" cy="1160422"/>
              </a:xfrm>
              <a:prstGeom prst="rect">
                <a:avLst/>
              </a:prstGeom>
              <a:grp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A94040A5-6917-438D-9DA0-87637BAA6572}"/>
                  </a:ext>
                </a:extLst>
              </p:cNvPr>
              <p:cNvSpPr txBox="1"/>
              <p:nvPr/>
            </p:nvSpPr>
            <p:spPr>
              <a:xfrm>
                <a:off x="2601046" y="4939130"/>
                <a:ext cx="1913803"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横断検索サービス</a:t>
                </a:r>
                <a:endParaRPr lang="en-US" altLang="ja-JP" sz="1401" dirty="0">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DCAB7380-2A07-4C9B-A83D-B6B77CDBE6F9}"/>
                  </a:ext>
                </a:extLst>
              </p:cNvPr>
              <p:cNvSpPr/>
              <p:nvPr/>
            </p:nvSpPr>
            <p:spPr>
              <a:xfrm>
                <a:off x="3964797" y="4087637"/>
                <a:ext cx="792000" cy="540000"/>
              </a:xfrm>
              <a:prstGeom prst="rect">
                <a:avLst/>
              </a:prstGeom>
              <a:grp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横断検索サーバ</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27" name="正方形/長方形 126">
                <a:extLst>
                  <a:ext uri="{FF2B5EF4-FFF2-40B4-BE49-F238E27FC236}">
                    <a16:creationId xmlns:a16="http://schemas.microsoft.com/office/drawing/2014/main" id="{F78BE0C2-25E2-4C8E-9E2C-A0A8BA80FDED}"/>
                  </a:ext>
                </a:extLst>
              </p:cNvPr>
              <p:cNvSpPr/>
              <p:nvPr/>
            </p:nvSpPr>
            <p:spPr>
              <a:xfrm>
                <a:off x="2809188" y="4087637"/>
                <a:ext cx="792000" cy="540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128" name="円柱 127">
                <a:extLst>
                  <a:ext uri="{FF2B5EF4-FFF2-40B4-BE49-F238E27FC236}">
                    <a16:creationId xmlns:a16="http://schemas.microsoft.com/office/drawing/2014/main" id="{1E035B5E-701F-4796-B64F-8901D7F81CB1}"/>
                  </a:ext>
                </a:extLst>
              </p:cNvPr>
              <p:cNvSpPr/>
              <p:nvPr/>
            </p:nvSpPr>
            <p:spPr>
              <a:xfrm flipH="1">
                <a:off x="3431420" y="4419240"/>
                <a:ext cx="644513" cy="540000"/>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132" name="正方形/長方形 131">
              <a:extLst>
                <a:ext uri="{FF2B5EF4-FFF2-40B4-BE49-F238E27FC236}">
                  <a16:creationId xmlns:a16="http://schemas.microsoft.com/office/drawing/2014/main" id="{69A8B1ED-06BE-4C82-AB27-DA7624387027}"/>
                </a:ext>
              </a:extLst>
            </p:cNvPr>
            <p:cNvSpPr/>
            <p:nvPr/>
          </p:nvSpPr>
          <p:spPr>
            <a:xfrm>
              <a:off x="428255" y="2985073"/>
              <a:ext cx="2656913" cy="275909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143" name="正方形/長方形 142">
              <a:extLst>
                <a:ext uri="{FF2B5EF4-FFF2-40B4-BE49-F238E27FC236}">
                  <a16:creationId xmlns:a16="http://schemas.microsoft.com/office/drawing/2014/main" id="{37B7D542-BCA6-400C-A93E-5E2D7DE73378}"/>
                </a:ext>
              </a:extLst>
            </p:cNvPr>
            <p:cNvSpPr/>
            <p:nvPr/>
          </p:nvSpPr>
          <p:spPr>
            <a:xfrm>
              <a:off x="3038869" y="3405799"/>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144" name="スマイル 143">
              <a:extLst>
                <a:ext uri="{FF2B5EF4-FFF2-40B4-BE49-F238E27FC236}">
                  <a16:creationId xmlns:a16="http://schemas.microsoft.com/office/drawing/2014/main" id="{AC8E9A4C-A943-4794-87E4-83D34C60973B}"/>
                </a:ext>
              </a:extLst>
            </p:cNvPr>
            <p:cNvSpPr/>
            <p:nvPr/>
          </p:nvSpPr>
          <p:spPr>
            <a:xfrm>
              <a:off x="682303" y="420571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170" name="正方形/長方形 169">
              <a:extLst>
                <a:ext uri="{FF2B5EF4-FFF2-40B4-BE49-F238E27FC236}">
                  <a16:creationId xmlns:a16="http://schemas.microsoft.com/office/drawing/2014/main" id="{E5963FE1-5622-4A36-9EF6-404661B5403E}"/>
                </a:ext>
              </a:extLst>
            </p:cNvPr>
            <p:cNvSpPr/>
            <p:nvPr/>
          </p:nvSpPr>
          <p:spPr>
            <a:xfrm>
              <a:off x="2404048" y="3795624"/>
              <a:ext cx="645044" cy="185691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171" name="正方形/長方形 170">
              <a:extLst>
                <a:ext uri="{FF2B5EF4-FFF2-40B4-BE49-F238E27FC236}">
                  <a16:creationId xmlns:a16="http://schemas.microsoft.com/office/drawing/2014/main" id="{0D21FCDA-121B-4B1D-B1AF-16CAA9D6CDE4}"/>
                </a:ext>
              </a:extLst>
            </p:cNvPr>
            <p:cNvSpPr/>
            <p:nvPr/>
          </p:nvSpPr>
          <p:spPr>
            <a:xfrm>
              <a:off x="7039885" y="4246877"/>
              <a:ext cx="645044" cy="1732743"/>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提供者</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コネクタ</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endParaRPr lang="en-US" altLang="ja-JP" sz="1401" dirty="0">
                <a:solidFill>
                  <a:schemeClr val="tx1"/>
                </a:solidFill>
                <a:latin typeface="Meiryo UI" panose="020B0604030504040204" pitchFamily="50" charset="-128"/>
                <a:ea typeface="Meiryo UI" panose="020B0604030504040204" pitchFamily="50" charset="-128"/>
              </a:endParaRPr>
            </a:p>
          </p:txBody>
        </p:sp>
        <p:sp>
          <p:nvSpPr>
            <p:cNvPr id="330" name="正方形/長方形 329">
              <a:extLst>
                <a:ext uri="{FF2B5EF4-FFF2-40B4-BE49-F238E27FC236}">
                  <a16:creationId xmlns:a16="http://schemas.microsoft.com/office/drawing/2014/main" id="{97103B38-AE50-4CE7-90C6-26839866A365}"/>
                </a:ext>
              </a:extLst>
            </p:cNvPr>
            <p:cNvSpPr/>
            <p:nvPr/>
          </p:nvSpPr>
          <p:spPr>
            <a:xfrm>
              <a:off x="9188075" y="3712745"/>
              <a:ext cx="1144502" cy="7708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dirty="0">
                  <a:latin typeface="Meiryo UI" panose="020B0604030504040204" pitchFamily="50" charset="-128"/>
                  <a:ea typeface="Meiryo UI" panose="020B0604030504040204" pitchFamily="50" charset="-128"/>
                </a:rPr>
                <a:t>横断検索用</a:t>
              </a:r>
              <a:r>
                <a:rPr lang="en-US" altLang="ja-JP" sz="1000" dirty="0">
                  <a:latin typeface="Meiryo UI" panose="020B0604030504040204" pitchFamily="50" charset="-128"/>
                  <a:ea typeface="Meiryo UI" panose="020B0604030504040204" pitchFamily="50" charset="-128"/>
                </a:rPr>
                <a:t>CKAN</a:t>
              </a:r>
              <a:endParaRPr lang="ja-JP" altLang="en-US" sz="1000" dirty="0">
                <a:latin typeface="Meiryo UI" panose="020B0604030504040204" pitchFamily="50" charset="-128"/>
                <a:ea typeface="Meiryo UI" panose="020B0604030504040204" pitchFamily="50" charset="-128"/>
              </a:endParaRPr>
            </a:p>
          </p:txBody>
        </p:sp>
        <p:sp>
          <p:nvSpPr>
            <p:cNvPr id="331" name="正方形/長方形 330">
              <a:extLst>
                <a:ext uri="{FF2B5EF4-FFF2-40B4-BE49-F238E27FC236}">
                  <a16:creationId xmlns:a16="http://schemas.microsoft.com/office/drawing/2014/main" id="{26F12455-F6EA-4969-98E4-32A9B2EF3F46}"/>
                </a:ext>
              </a:extLst>
            </p:cNvPr>
            <p:cNvSpPr/>
            <p:nvPr/>
          </p:nvSpPr>
          <p:spPr>
            <a:xfrm>
              <a:off x="9183806" y="4853038"/>
              <a:ext cx="1144502" cy="853148"/>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ja-JP" altLang="en-US" sz="1000" b="1" dirty="0">
                  <a:latin typeface="Meiryo UI" panose="020B0604030504040204" pitchFamily="50" charset="-128"/>
                  <a:ea typeface="Meiryo UI" panose="020B0604030504040204" pitchFamily="50" charset="-128"/>
                </a:rPr>
                <a:t>詳細検索用</a:t>
              </a:r>
              <a:r>
                <a:rPr lang="en-US" altLang="ja-JP" sz="1000" b="1" dirty="0">
                  <a:latin typeface="Meiryo UI" panose="020B0604030504040204" pitchFamily="50" charset="-128"/>
                  <a:ea typeface="Meiryo UI" panose="020B0604030504040204" pitchFamily="50" charset="-128"/>
                </a:rPr>
                <a:t>CKAN</a:t>
              </a:r>
              <a:endParaRPr lang="ja-JP" altLang="en-US" sz="1000" b="1" dirty="0">
                <a:latin typeface="Meiryo UI" panose="020B0604030504040204" pitchFamily="50" charset="-128"/>
                <a:ea typeface="Meiryo UI" panose="020B0604030504040204" pitchFamily="50" charset="-128"/>
              </a:endParaRPr>
            </a:p>
          </p:txBody>
        </p:sp>
        <p:sp>
          <p:nvSpPr>
            <p:cNvPr id="332" name="フローチャート: 書類 331">
              <a:extLst>
                <a:ext uri="{FF2B5EF4-FFF2-40B4-BE49-F238E27FC236}">
                  <a16:creationId xmlns:a16="http://schemas.microsoft.com/office/drawing/2014/main" id="{6172D7B8-5D14-40E7-BDD9-9A08CA2A0BF0}"/>
                </a:ext>
              </a:extLst>
            </p:cNvPr>
            <p:cNvSpPr/>
            <p:nvPr/>
          </p:nvSpPr>
          <p:spPr>
            <a:xfrm>
              <a:off x="9376042" y="4121417"/>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3" name="フローチャート: 書類 332">
              <a:extLst>
                <a:ext uri="{FF2B5EF4-FFF2-40B4-BE49-F238E27FC236}">
                  <a16:creationId xmlns:a16="http://schemas.microsoft.com/office/drawing/2014/main" id="{C6BE4A15-D36C-4563-8CF2-0B52ED305BA4}"/>
                </a:ext>
              </a:extLst>
            </p:cNvPr>
            <p:cNvSpPr/>
            <p:nvPr/>
          </p:nvSpPr>
          <p:spPr>
            <a:xfrm>
              <a:off x="9357581" y="5324001"/>
              <a:ext cx="832254" cy="312721"/>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カタログ</a:t>
              </a:r>
              <a:endParaRPr lang="en-US" altLang="ja-JP" sz="1000" dirty="0">
                <a:latin typeface="Meiryo UI" panose="020B0604030504040204" pitchFamily="50" charset="-128"/>
                <a:ea typeface="Meiryo UI" panose="020B0604030504040204" pitchFamily="50" charset="-128"/>
              </a:endParaRPr>
            </a:p>
          </p:txBody>
        </p:sp>
        <p:sp>
          <p:nvSpPr>
            <p:cNvPr id="334" name="正方形/長方形 333">
              <a:extLst>
                <a:ext uri="{FF2B5EF4-FFF2-40B4-BE49-F238E27FC236}">
                  <a16:creationId xmlns:a16="http://schemas.microsoft.com/office/drawing/2014/main" id="{009996BC-BC2E-437C-BE35-F76B88285584}"/>
                </a:ext>
              </a:extLst>
            </p:cNvPr>
            <p:cNvSpPr/>
            <p:nvPr/>
          </p:nvSpPr>
          <p:spPr>
            <a:xfrm>
              <a:off x="10634312" y="3673535"/>
              <a:ext cx="1014023" cy="1051083"/>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335" name="円柱 334">
              <a:extLst>
                <a:ext uri="{FF2B5EF4-FFF2-40B4-BE49-F238E27FC236}">
                  <a16:creationId xmlns:a16="http://schemas.microsoft.com/office/drawing/2014/main" id="{E9EC7C21-03D0-446B-8905-EEB6890109A9}"/>
                </a:ext>
              </a:extLst>
            </p:cNvPr>
            <p:cNvSpPr/>
            <p:nvPr/>
          </p:nvSpPr>
          <p:spPr>
            <a:xfrm>
              <a:off x="10767478" y="3911157"/>
              <a:ext cx="774725" cy="78831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sp>
          <p:nvSpPr>
            <p:cNvPr id="336" name="正方形/長方形 335">
              <a:extLst>
                <a:ext uri="{FF2B5EF4-FFF2-40B4-BE49-F238E27FC236}">
                  <a16:creationId xmlns:a16="http://schemas.microsoft.com/office/drawing/2014/main" id="{314A8D4D-6431-4C53-8D4A-83304280EDA0}"/>
                </a:ext>
              </a:extLst>
            </p:cNvPr>
            <p:cNvSpPr/>
            <p:nvPr/>
          </p:nvSpPr>
          <p:spPr>
            <a:xfrm>
              <a:off x="10634312" y="4797868"/>
              <a:ext cx="1014023" cy="1051083"/>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非公開</a:t>
              </a:r>
            </a:p>
          </p:txBody>
        </p:sp>
        <p:sp>
          <p:nvSpPr>
            <p:cNvPr id="337" name="円柱 336">
              <a:extLst>
                <a:ext uri="{FF2B5EF4-FFF2-40B4-BE49-F238E27FC236}">
                  <a16:creationId xmlns:a16="http://schemas.microsoft.com/office/drawing/2014/main" id="{C4C5DCC2-6FF8-45D0-A9C1-BE414DFA6902}"/>
                </a:ext>
              </a:extLst>
            </p:cNvPr>
            <p:cNvSpPr/>
            <p:nvPr/>
          </p:nvSpPr>
          <p:spPr>
            <a:xfrm>
              <a:off x="10767478" y="5039734"/>
              <a:ext cx="774725" cy="788312"/>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ja-JP" sz="1000" dirty="0">
                  <a:latin typeface="Meiryo UI" panose="020B0604030504040204" pitchFamily="50" charset="-128"/>
                  <a:ea typeface="Meiryo UI" panose="020B0604030504040204" pitchFamily="50" charset="-128"/>
                </a:rPr>
                <a:t>HTTP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FTP</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algn="ctr"/>
              <a:r>
                <a:rPr lang="en-US" altLang="ja-JP" sz="1000" dirty="0">
                  <a:latin typeface="Meiryo UI" panose="020B0604030504040204" pitchFamily="50" charset="-128"/>
                  <a:ea typeface="Meiryo UI" panose="020B0604030504040204" pitchFamily="50" charset="-128"/>
                </a:rPr>
                <a:t>NGSI</a:t>
              </a: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p:txBody>
        </p:sp>
        <p:cxnSp>
          <p:nvCxnSpPr>
            <p:cNvPr id="342" name="直線矢印コネクタ 341">
              <a:extLst>
                <a:ext uri="{FF2B5EF4-FFF2-40B4-BE49-F238E27FC236}">
                  <a16:creationId xmlns:a16="http://schemas.microsoft.com/office/drawing/2014/main" id="{5A57B1F9-966E-4F5C-827B-DC7BFDD18B5D}"/>
                </a:ext>
              </a:extLst>
            </p:cNvPr>
            <p:cNvCxnSpPr>
              <a:cxnSpLocks/>
              <a:stCxn id="332" idx="3"/>
              <a:endCxn id="335" idx="2"/>
            </p:cNvCxnSpPr>
            <p:nvPr/>
          </p:nvCxnSpPr>
          <p:spPr>
            <a:xfrm>
              <a:off x="10208296" y="4277778"/>
              <a:ext cx="559182" cy="27535"/>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3" name="直線矢印コネクタ 342">
              <a:extLst>
                <a:ext uri="{FF2B5EF4-FFF2-40B4-BE49-F238E27FC236}">
                  <a16:creationId xmlns:a16="http://schemas.microsoft.com/office/drawing/2014/main" id="{D133A37A-D680-4055-B39F-18554AF873AD}"/>
                </a:ext>
              </a:extLst>
            </p:cNvPr>
            <p:cNvCxnSpPr>
              <a:cxnSpLocks/>
              <a:stCxn id="332" idx="3"/>
              <a:endCxn id="337" idx="2"/>
            </p:cNvCxnSpPr>
            <p:nvPr/>
          </p:nvCxnSpPr>
          <p:spPr>
            <a:xfrm>
              <a:off x="10208296" y="4277778"/>
              <a:ext cx="559182" cy="1156112"/>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4" name="直線矢印コネクタ 343">
              <a:extLst>
                <a:ext uri="{FF2B5EF4-FFF2-40B4-BE49-F238E27FC236}">
                  <a16:creationId xmlns:a16="http://schemas.microsoft.com/office/drawing/2014/main" id="{36865C15-217E-444E-ADD2-0245BD72C748}"/>
                </a:ext>
              </a:extLst>
            </p:cNvPr>
            <p:cNvCxnSpPr>
              <a:cxnSpLocks/>
              <a:stCxn id="333" idx="3"/>
              <a:endCxn id="335" idx="2"/>
            </p:cNvCxnSpPr>
            <p:nvPr/>
          </p:nvCxnSpPr>
          <p:spPr>
            <a:xfrm flipV="1">
              <a:off x="10189835" y="4305313"/>
              <a:ext cx="577643" cy="1175048"/>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345" name="直線矢印コネクタ 344">
              <a:extLst>
                <a:ext uri="{FF2B5EF4-FFF2-40B4-BE49-F238E27FC236}">
                  <a16:creationId xmlns:a16="http://schemas.microsoft.com/office/drawing/2014/main" id="{EC7E105C-E249-48C1-A6FB-7F0912D4BB40}"/>
                </a:ext>
              </a:extLst>
            </p:cNvPr>
            <p:cNvCxnSpPr>
              <a:cxnSpLocks/>
              <a:stCxn id="333" idx="3"/>
              <a:endCxn id="337" idx="2"/>
            </p:cNvCxnSpPr>
            <p:nvPr/>
          </p:nvCxnSpPr>
          <p:spPr>
            <a:xfrm flipV="1">
              <a:off x="10189835" y="5433890"/>
              <a:ext cx="577643" cy="46471"/>
            </a:xfrm>
            <a:prstGeom prst="straightConnector1">
              <a:avLst/>
            </a:prstGeom>
            <a:ln>
              <a:prstDash val="dash"/>
              <a:tailEnd type="arrow"/>
            </a:ln>
          </p:spPr>
          <p:style>
            <a:lnRef idx="1">
              <a:schemeClr val="dk1"/>
            </a:lnRef>
            <a:fillRef idx="0">
              <a:schemeClr val="dk1"/>
            </a:fillRef>
            <a:effectRef idx="0">
              <a:schemeClr val="dk1"/>
            </a:effectRef>
            <a:fontRef idx="minor">
              <a:schemeClr val="tx1"/>
            </a:fontRef>
          </p:style>
        </p:cxnSp>
        <p:cxnSp>
          <p:nvCxnSpPr>
            <p:cNvPr id="136" name="直線矢印コネクタ 198">
              <a:extLst>
                <a:ext uri="{FF2B5EF4-FFF2-40B4-BE49-F238E27FC236}">
                  <a16:creationId xmlns:a16="http://schemas.microsoft.com/office/drawing/2014/main" id="{620C3C9F-848E-46E3-9C99-115C99322DDF}"/>
                </a:ext>
              </a:extLst>
            </p:cNvPr>
            <p:cNvCxnSpPr>
              <a:cxnSpLocks/>
              <a:stCxn id="330" idx="1"/>
              <a:endCxn id="126" idx="0"/>
            </p:cNvCxnSpPr>
            <p:nvPr/>
          </p:nvCxnSpPr>
          <p:spPr>
            <a:xfrm rot="10800000" flipV="1">
              <a:off x="5934985" y="4098180"/>
              <a:ext cx="3253090" cy="1651684"/>
            </a:xfrm>
            <a:prstGeom prst="bentConnector2">
              <a:avLst/>
            </a:prstGeom>
            <a:ln w="28575">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7" name="スマイル 346">
              <a:extLst>
                <a:ext uri="{FF2B5EF4-FFF2-40B4-BE49-F238E27FC236}">
                  <a16:creationId xmlns:a16="http://schemas.microsoft.com/office/drawing/2014/main" id="{88A6B397-40E8-49A7-A94B-FE11A832EE4E}"/>
                </a:ext>
              </a:extLst>
            </p:cNvPr>
            <p:cNvSpPr/>
            <p:nvPr/>
          </p:nvSpPr>
          <p:spPr>
            <a:xfrm>
              <a:off x="7762301" y="4449460"/>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348" name="正方形/長方形 347">
              <a:extLst>
                <a:ext uri="{FF2B5EF4-FFF2-40B4-BE49-F238E27FC236}">
                  <a16:creationId xmlns:a16="http://schemas.microsoft.com/office/drawing/2014/main" id="{DD026669-8CA2-4D55-801C-1469FC42854E}"/>
                </a:ext>
              </a:extLst>
            </p:cNvPr>
            <p:cNvSpPr/>
            <p:nvPr/>
          </p:nvSpPr>
          <p:spPr>
            <a:xfrm>
              <a:off x="2926822" y="3441554"/>
              <a:ext cx="974769" cy="252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横断検索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349" name="正方形/長方形 348">
              <a:extLst>
                <a:ext uri="{FF2B5EF4-FFF2-40B4-BE49-F238E27FC236}">
                  <a16:creationId xmlns:a16="http://schemas.microsoft.com/office/drawing/2014/main" id="{F39DD2EA-A6DA-44E0-851F-FBD2F5AB0308}"/>
                </a:ext>
              </a:extLst>
            </p:cNvPr>
            <p:cNvSpPr/>
            <p:nvPr/>
          </p:nvSpPr>
          <p:spPr>
            <a:xfrm>
              <a:off x="2501003" y="4818532"/>
              <a:ext cx="1804554" cy="29140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詳細検索</a:t>
              </a:r>
              <a:endParaRPr lang="en-US" altLang="ja-JP" sz="1100" dirty="0">
                <a:solidFill>
                  <a:schemeClr val="tx1"/>
                </a:solidFill>
                <a:latin typeface="Meiryo UI" panose="020B0604030504040204" pitchFamily="50" charset="-128"/>
                <a:ea typeface="Meiryo UI" panose="020B0604030504040204" pitchFamily="50" charset="-128"/>
              </a:endParaRPr>
            </a:p>
          </p:txBody>
        </p:sp>
        <p:sp>
          <p:nvSpPr>
            <p:cNvPr id="352" name="正方形/長方形 351">
              <a:extLst>
                <a:ext uri="{FF2B5EF4-FFF2-40B4-BE49-F238E27FC236}">
                  <a16:creationId xmlns:a16="http://schemas.microsoft.com/office/drawing/2014/main" id="{668BB177-C697-4502-8A02-0C83814946FB}"/>
                </a:ext>
              </a:extLst>
            </p:cNvPr>
            <p:cNvSpPr/>
            <p:nvPr/>
          </p:nvSpPr>
          <p:spPr>
            <a:xfrm>
              <a:off x="1560301" y="3795634"/>
              <a:ext cx="805547" cy="1856895"/>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schemeClr val="tx1"/>
                  </a:solidFill>
                  <a:latin typeface="Meiryo UI" panose="020B0604030504040204" pitchFamily="50" charset="-128"/>
                  <a:ea typeface="Meiryo UI" panose="020B0604030504040204" pitchFamily="50" charset="-128"/>
                </a:rPr>
                <a:t>利用者側</a:t>
              </a:r>
              <a:endParaRPr lang="en-US" altLang="ja-JP" sz="1401" dirty="0">
                <a:solidFill>
                  <a:schemeClr val="tx1"/>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tx1"/>
                  </a:solidFill>
                  <a:latin typeface="Meiryo UI" panose="020B0604030504040204" pitchFamily="50" charset="-128"/>
                  <a:ea typeface="Meiryo UI" panose="020B0604030504040204" pitchFamily="50" charset="-128"/>
                </a:rPr>
                <a:t>WebApp</a:t>
              </a:r>
            </a:p>
          </p:txBody>
        </p:sp>
        <p:cxnSp>
          <p:nvCxnSpPr>
            <p:cNvPr id="147" name="直線矢印コネクタ 198">
              <a:extLst>
                <a:ext uri="{FF2B5EF4-FFF2-40B4-BE49-F238E27FC236}">
                  <a16:creationId xmlns:a16="http://schemas.microsoft.com/office/drawing/2014/main" id="{1FF672BC-D35E-42D2-B2A6-D29460E82AF2}"/>
                </a:ext>
              </a:extLst>
            </p:cNvPr>
            <p:cNvCxnSpPr>
              <a:cxnSpLocks/>
              <a:stCxn id="144" idx="4"/>
              <a:endCxn id="331" idx="1"/>
            </p:cNvCxnSpPr>
            <p:nvPr/>
          </p:nvCxnSpPr>
          <p:spPr>
            <a:xfrm rot="16200000" flipH="1">
              <a:off x="4730881" y="826688"/>
              <a:ext cx="637681" cy="8268167"/>
            </a:xfrm>
            <a:prstGeom prst="bentConnector2">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コネクタ: カギ線 152">
              <a:extLst>
                <a:ext uri="{FF2B5EF4-FFF2-40B4-BE49-F238E27FC236}">
                  <a16:creationId xmlns:a16="http://schemas.microsoft.com/office/drawing/2014/main" id="{2F7FA306-BA03-464D-9182-7C37CB1FAE79}"/>
                </a:ext>
              </a:extLst>
            </p:cNvPr>
            <p:cNvCxnSpPr>
              <a:cxnSpLocks/>
              <a:stCxn id="127" idx="0"/>
              <a:endCxn id="144" idx="0"/>
            </p:cNvCxnSpPr>
            <p:nvPr/>
          </p:nvCxnSpPr>
          <p:spPr>
            <a:xfrm rot="16200000" flipV="1">
              <a:off x="1942093" y="3179259"/>
              <a:ext cx="1544150" cy="3597059"/>
            </a:xfrm>
            <a:prstGeom prst="bentConnector3">
              <a:avLst>
                <a:gd name="adj1" fmla="val 114804"/>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C9F04D4-CDFA-4019-A9D0-7F5986396559}"/>
                </a:ext>
              </a:extLst>
            </p:cNvPr>
            <p:cNvCxnSpPr>
              <a:cxnSpLocks/>
            </p:cNvCxnSpPr>
            <p:nvPr/>
          </p:nvCxnSpPr>
          <p:spPr bwMode="auto">
            <a:xfrm>
              <a:off x="398954" y="1850283"/>
              <a:ext cx="28800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FB851D83-9A6E-4D54-9C41-78B9977FAE41}"/>
                </a:ext>
              </a:extLst>
            </p:cNvPr>
            <p:cNvCxnSpPr>
              <a:cxnSpLocks/>
            </p:cNvCxnSpPr>
            <p:nvPr/>
          </p:nvCxnSpPr>
          <p:spPr bwMode="auto">
            <a:xfrm>
              <a:off x="6978038" y="1850283"/>
              <a:ext cx="4770421"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48" name="テキスト ボックス 47">
              <a:extLst>
                <a:ext uri="{FF2B5EF4-FFF2-40B4-BE49-F238E27FC236}">
                  <a16:creationId xmlns:a16="http://schemas.microsoft.com/office/drawing/2014/main" id="{0132969E-4307-4ED2-8632-AFDBCEF89091}"/>
                </a:ext>
              </a:extLst>
            </p:cNvPr>
            <p:cNvSpPr txBox="1"/>
            <p:nvPr/>
          </p:nvSpPr>
          <p:spPr>
            <a:xfrm>
              <a:off x="398954" y="1411903"/>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49" name="テキスト ボックス 48">
              <a:extLst>
                <a:ext uri="{FF2B5EF4-FFF2-40B4-BE49-F238E27FC236}">
                  <a16:creationId xmlns:a16="http://schemas.microsoft.com/office/drawing/2014/main" id="{74D7BD8D-DB9F-418E-B93A-54E6AFDC563A}"/>
                </a:ext>
              </a:extLst>
            </p:cNvPr>
            <p:cNvSpPr txBox="1"/>
            <p:nvPr/>
          </p:nvSpPr>
          <p:spPr>
            <a:xfrm>
              <a:off x="418454" y="2973326"/>
              <a:ext cx="1983148" cy="338554"/>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50" name="テキスト ボックス 49">
              <a:extLst>
                <a:ext uri="{FF2B5EF4-FFF2-40B4-BE49-F238E27FC236}">
                  <a16:creationId xmlns:a16="http://schemas.microsoft.com/office/drawing/2014/main" id="{0585946B-F769-4ECD-9EBC-051CD4748E4A}"/>
                </a:ext>
              </a:extLst>
            </p:cNvPr>
            <p:cNvSpPr txBox="1"/>
            <p:nvPr/>
          </p:nvSpPr>
          <p:spPr>
            <a:xfrm>
              <a:off x="6982475" y="3300454"/>
              <a:ext cx="1983148" cy="338554"/>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51" name="正方形/長方形 50">
              <a:extLst>
                <a:ext uri="{FF2B5EF4-FFF2-40B4-BE49-F238E27FC236}">
                  <a16:creationId xmlns:a16="http://schemas.microsoft.com/office/drawing/2014/main" id="{E7EE439F-8011-48FB-9ED2-12093714A254}"/>
                </a:ext>
              </a:extLst>
            </p:cNvPr>
            <p:cNvSpPr/>
            <p:nvPr/>
          </p:nvSpPr>
          <p:spPr>
            <a:xfrm>
              <a:off x="9893492" y="4556645"/>
              <a:ext cx="426479" cy="24906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1050" dirty="0">
                  <a:solidFill>
                    <a:schemeClr val="tx1"/>
                  </a:solidFill>
                  <a:latin typeface="Meiryo UI" panose="020B0604030504040204" pitchFamily="50" charset="-128"/>
                  <a:ea typeface="Meiryo UI" panose="020B0604030504040204" pitchFamily="50" charset="-128"/>
                </a:rPr>
                <a:t>参照</a:t>
              </a:r>
              <a:endParaRPr lang="en-US" altLang="ja-JP" sz="1050" dirty="0">
                <a:solidFill>
                  <a:schemeClr val="tx1"/>
                </a:solidFill>
                <a:latin typeface="Meiryo UI" panose="020B0604030504040204" pitchFamily="50" charset="-128"/>
                <a:ea typeface="Meiryo UI" panose="020B0604030504040204" pitchFamily="50" charset="-128"/>
              </a:endParaRPr>
            </a:p>
          </p:txBody>
        </p:sp>
        <p:sp>
          <p:nvSpPr>
            <p:cNvPr id="54" name="正方形/長方形 53">
              <a:extLst>
                <a:ext uri="{FF2B5EF4-FFF2-40B4-BE49-F238E27FC236}">
                  <a16:creationId xmlns:a16="http://schemas.microsoft.com/office/drawing/2014/main" id="{20EE3D6D-C78B-4DEE-B303-5CE32CAA3A86}"/>
                </a:ext>
              </a:extLst>
            </p:cNvPr>
            <p:cNvSpPr/>
            <p:nvPr/>
          </p:nvSpPr>
          <p:spPr>
            <a:xfrm>
              <a:off x="8292037" y="4246877"/>
              <a:ext cx="475039" cy="853393"/>
            </a:xfrm>
            <a:prstGeom prst="rect">
              <a:avLst/>
            </a:prstGeom>
            <a:ln>
              <a:solidFill>
                <a:srgbClr val="009900"/>
              </a:solidFill>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ja-JP" altLang="en-US" sz="1000" dirty="0">
                  <a:latin typeface="Meiryo UI" panose="020B0604030504040204" pitchFamily="50" charset="-128"/>
                  <a:ea typeface="Meiryo UI" panose="020B0604030504040204" pitchFamily="50" charset="-128"/>
                </a:rPr>
                <a:t>カタログ</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作成</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ツール</a:t>
              </a:r>
            </a:p>
          </p:txBody>
        </p:sp>
        <p:cxnSp>
          <p:nvCxnSpPr>
            <p:cNvPr id="59" name="直線矢印コネクタ 58">
              <a:extLst>
                <a:ext uri="{FF2B5EF4-FFF2-40B4-BE49-F238E27FC236}">
                  <a16:creationId xmlns:a16="http://schemas.microsoft.com/office/drawing/2014/main" id="{9CBFA5AF-5C6B-491F-8AD6-D733F79ADA76}"/>
                </a:ext>
              </a:extLst>
            </p:cNvPr>
            <p:cNvCxnSpPr>
              <a:cxnSpLocks/>
              <a:stCxn id="54" idx="3"/>
              <a:endCxn id="330" idx="2"/>
            </p:cNvCxnSpPr>
            <p:nvPr/>
          </p:nvCxnSpPr>
          <p:spPr>
            <a:xfrm flipV="1">
              <a:off x="8767076" y="4483613"/>
              <a:ext cx="993250" cy="18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線矢印コネクタ 59">
              <a:extLst>
                <a:ext uri="{FF2B5EF4-FFF2-40B4-BE49-F238E27FC236}">
                  <a16:creationId xmlns:a16="http://schemas.microsoft.com/office/drawing/2014/main" id="{A083B7E1-7E64-428D-A592-43E21B47DC2C}"/>
                </a:ext>
              </a:extLst>
            </p:cNvPr>
            <p:cNvCxnSpPr>
              <a:cxnSpLocks/>
              <a:stCxn id="54" idx="3"/>
              <a:endCxn id="331" idx="0"/>
            </p:cNvCxnSpPr>
            <p:nvPr/>
          </p:nvCxnSpPr>
          <p:spPr>
            <a:xfrm>
              <a:off x="8767076" y="4673574"/>
              <a:ext cx="988981" cy="179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四角形: メモ 1">
              <a:extLst>
                <a:ext uri="{FF2B5EF4-FFF2-40B4-BE49-F238E27FC236}">
                  <a16:creationId xmlns:a16="http://schemas.microsoft.com/office/drawing/2014/main" id="{4D5794CD-9688-4621-BB2B-4D4BD468B080}"/>
                </a:ext>
              </a:extLst>
            </p:cNvPr>
            <p:cNvSpPr/>
            <p:nvPr/>
          </p:nvSpPr>
          <p:spPr>
            <a:xfrm>
              <a:off x="515752" y="3485730"/>
              <a:ext cx="961489" cy="50427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横断検索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sp>
          <p:nvSpPr>
            <p:cNvPr id="57" name="四角形: メモ 56">
              <a:extLst>
                <a:ext uri="{FF2B5EF4-FFF2-40B4-BE49-F238E27FC236}">
                  <a16:creationId xmlns:a16="http://schemas.microsoft.com/office/drawing/2014/main" id="{12FAD8AD-C730-4D3D-8F38-47FE21160E0D}"/>
                </a:ext>
              </a:extLst>
            </p:cNvPr>
            <p:cNvSpPr/>
            <p:nvPr/>
          </p:nvSpPr>
          <p:spPr>
            <a:xfrm>
              <a:off x="498715" y="4857636"/>
              <a:ext cx="961489" cy="503644"/>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ja-JP" altLang="en-US" sz="1200" dirty="0">
                  <a:latin typeface="Meiryo UI" panose="020B0604030504040204" pitchFamily="50" charset="-128"/>
                  <a:ea typeface="Meiryo UI" panose="020B0604030504040204" pitchFamily="50" charset="-128"/>
                </a:rPr>
                <a:t>詳細検索</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カタログ</a:t>
              </a:r>
            </a:p>
          </p:txBody>
        </p:sp>
        <p:grpSp>
          <p:nvGrpSpPr>
            <p:cNvPr id="7" name="グループ化 6">
              <a:extLst>
                <a:ext uri="{FF2B5EF4-FFF2-40B4-BE49-F238E27FC236}">
                  <a16:creationId xmlns:a16="http://schemas.microsoft.com/office/drawing/2014/main" id="{1F69E3E0-434A-4EA9-95DA-6895A40F0442}"/>
                </a:ext>
              </a:extLst>
            </p:cNvPr>
            <p:cNvGrpSpPr/>
            <p:nvPr/>
          </p:nvGrpSpPr>
          <p:grpSpPr>
            <a:xfrm>
              <a:off x="6978038" y="1935669"/>
              <a:ext cx="4770421" cy="1282674"/>
              <a:chOff x="5720709" y="5080595"/>
              <a:chExt cx="3875967" cy="1042173"/>
            </a:xfrm>
          </p:grpSpPr>
          <p:sp>
            <p:nvSpPr>
              <p:cNvPr id="61" name="正方形/長方形 60">
                <a:extLst>
                  <a:ext uri="{FF2B5EF4-FFF2-40B4-BE49-F238E27FC236}">
                    <a16:creationId xmlns:a16="http://schemas.microsoft.com/office/drawing/2014/main" id="{6D99677D-2CC1-4A83-86AC-10161255D24C}"/>
                  </a:ext>
                </a:extLst>
              </p:cNvPr>
              <p:cNvSpPr/>
              <p:nvPr/>
            </p:nvSpPr>
            <p:spPr>
              <a:xfrm>
                <a:off x="5720709" y="5090844"/>
                <a:ext cx="3875967" cy="1031924"/>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9E9342EF-0FA8-46B2-B29F-6EBAE9F8E650}"/>
                  </a:ext>
                </a:extLst>
              </p:cNvPr>
              <p:cNvSpPr/>
              <p:nvPr/>
            </p:nvSpPr>
            <p:spPr>
              <a:xfrm>
                <a:off x="7512759" y="5407192"/>
                <a:ext cx="929908" cy="62633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ja-JP" altLang="en-US" sz="985" dirty="0">
                    <a:latin typeface="Meiryo UI" panose="020B0604030504040204" pitchFamily="50" charset="-128"/>
                    <a:ea typeface="Meiryo UI" panose="020B0604030504040204" pitchFamily="50" charset="-128"/>
                  </a:rPr>
                  <a:t>オープンデータ</a:t>
                </a:r>
                <a:endParaRPr lang="en-US" altLang="ja-JP" sz="985" dirty="0">
                  <a:latin typeface="Meiryo UI" panose="020B0604030504040204" pitchFamily="50" charset="-128"/>
                  <a:ea typeface="Meiryo UI" panose="020B0604030504040204" pitchFamily="50" charset="-128"/>
                </a:endParaRPr>
              </a:p>
              <a:p>
                <a:pPr algn="ctr"/>
                <a:r>
                  <a:rPr lang="en-US" altLang="ja-JP" sz="985" dirty="0">
                    <a:latin typeface="Meiryo UI" panose="020B0604030504040204" pitchFamily="50" charset="-128"/>
                    <a:ea typeface="Meiryo UI" panose="020B0604030504040204" pitchFamily="50" charset="-128"/>
                  </a:rPr>
                  <a:t>CKAN</a:t>
                </a:r>
                <a:br>
                  <a:rPr lang="en-US" altLang="ja-JP" sz="985" dirty="0">
                    <a:latin typeface="Meiryo UI" panose="020B0604030504040204" pitchFamily="50" charset="-128"/>
                    <a:ea typeface="Meiryo UI" panose="020B0604030504040204" pitchFamily="50" charset="-128"/>
                  </a:rPr>
                </a:br>
                <a:endParaRPr lang="ja-JP" altLang="en-US" sz="985" dirty="0">
                  <a:latin typeface="Meiryo UI" panose="020B0604030504040204" pitchFamily="50" charset="-128"/>
                  <a:ea typeface="Meiryo UI" panose="020B0604030504040204" pitchFamily="50" charset="-128"/>
                </a:endParaRPr>
              </a:p>
            </p:txBody>
          </p:sp>
          <p:sp>
            <p:nvSpPr>
              <p:cNvPr id="65" name="フローチャート: 書類 64">
                <a:extLst>
                  <a:ext uri="{FF2B5EF4-FFF2-40B4-BE49-F238E27FC236}">
                    <a16:creationId xmlns:a16="http://schemas.microsoft.com/office/drawing/2014/main" id="{45AF774D-4D86-4E41-8D90-DC5B4027D513}"/>
                  </a:ext>
                </a:extLst>
              </p:cNvPr>
              <p:cNvSpPr/>
              <p:nvPr/>
            </p:nvSpPr>
            <p:spPr>
              <a:xfrm>
                <a:off x="7665482" y="5739239"/>
                <a:ext cx="676206" cy="254086"/>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85" dirty="0">
                    <a:latin typeface="Meiryo UI" panose="020B0604030504040204" pitchFamily="50" charset="-128"/>
                    <a:ea typeface="Meiryo UI" panose="020B0604030504040204" pitchFamily="50" charset="-128"/>
                  </a:rPr>
                  <a:t>カタログ</a:t>
                </a:r>
                <a:endParaRPr lang="en-US" altLang="ja-JP" sz="985" dirty="0">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EE37B005-AC12-479D-9F4F-7355D4206C40}"/>
                  </a:ext>
                </a:extLst>
              </p:cNvPr>
              <p:cNvSpPr/>
              <p:nvPr/>
            </p:nvSpPr>
            <p:spPr>
              <a:xfrm>
                <a:off x="8679791" y="5325002"/>
                <a:ext cx="789725" cy="72732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1000" b="1" dirty="0">
                    <a:latin typeface="Meiryo UI" panose="020B0604030504040204" pitchFamily="50" charset="-128"/>
                    <a:ea typeface="Meiryo UI" panose="020B0604030504040204" pitchFamily="50" charset="-128"/>
                  </a:rPr>
                  <a:t>公開</a:t>
                </a:r>
              </a:p>
            </p:txBody>
          </p:sp>
          <p:sp>
            <p:nvSpPr>
              <p:cNvPr id="68" name="円柱 67">
                <a:extLst>
                  <a:ext uri="{FF2B5EF4-FFF2-40B4-BE49-F238E27FC236}">
                    <a16:creationId xmlns:a16="http://schemas.microsoft.com/office/drawing/2014/main" id="{A701DD2D-7C0D-4385-A9F0-2B24A02DE53E}"/>
                  </a:ext>
                </a:extLst>
              </p:cNvPr>
              <p:cNvSpPr/>
              <p:nvPr/>
            </p:nvSpPr>
            <p:spPr>
              <a:xfrm>
                <a:off x="8753190" y="5490684"/>
                <a:ext cx="629464" cy="482058"/>
              </a:xfrm>
              <a:prstGeom prst="can">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en-US" sz="1000" dirty="0">
                    <a:latin typeface="Meiryo UI" panose="020B0604030504040204" pitchFamily="50" charset="-128"/>
                    <a:ea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D5DF987E-C5CA-46A9-BB28-BF403C83ADC4}"/>
                  </a:ext>
                </a:extLst>
              </p:cNvPr>
              <p:cNvSpPr txBox="1"/>
              <p:nvPr/>
            </p:nvSpPr>
            <p:spPr>
              <a:xfrm>
                <a:off x="5720709" y="5080595"/>
                <a:ext cx="1611308" cy="275075"/>
              </a:xfrm>
              <a:prstGeom prst="rect">
                <a:avLst/>
              </a:prstGeom>
              <a:solidFill>
                <a:schemeClr val="accent4">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grpSp>
        <p:sp>
          <p:nvSpPr>
            <p:cNvPr id="84" name="楕円 83">
              <a:extLst>
                <a:ext uri="{FF2B5EF4-FFF2-40B4-BE49-F238E27FC236}">
                  <a16:creationId xmlns:a16="http://schemas.microsoft.com/office/drawing/2014/main" id="{DCBDDBA5-D943-4DA8-BFF8-28CDE89843BB}"/>
                </a:ext>
              </a:extLst>
            </p:cNvPr>
            <p:cNvSpPr/>
            <p:nvPr/>
          </p:nvSpPr>
          <p:spPr>
            <a:xfrm>
              <a:off x="2671668" y="3684371"/>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①</a:t>
              </a:r>
            </a:p>
          </p:txBody>
        </p:sp>
        <p:cxnSp>
          <p:nvCxnSpPr>
            <p:cNvPr id="85" name="直線矢印コネクタ 198">
              <a:extLst>
                <a:ext uri="{FF2B5EF4-FFF2-40B4-BE49-F238E27FC236}">
                  <a16:creationId xmlns:a16="http://schemas.microsoft.com/office/drawing/2014/main" id="{010E5AE0-7FA7-4A86-8535-BA67E7E4B39C}"/>
                </a:ext>
              </a:extLst>
            </p:cNvPr>
            <p:cNvCxnSpPr>
              <a:cxnSpLocks/>
              <a:stCxn id="126" idx="0"/>
              <a:endCxn id="63" idx="1"/>
            </p:cNvCxnSpPr>
            <p:nvPr/>
          </p:nvCxnSpPr>
          <p:spPr>
            <a:xfrm rot="5400000" flipH="1" flipV="1">
              <a:off x="6045917" y="2612144"/>
              <a:ext cx="3026789" cy="3248653"/>
            </a:xfrm>
            <a:prstGeom prst="bentConnector2">
              <a:avLst/>
            </a:prstGeom>
            <a:ln w="28575">
              <a:solidFill>
                <a:schemeClr val="accent5">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楕円 86">
              <a:extLst>
                <a:ext uri="{FF2B5EF4-FFF2-40B4-BE49-F238E27FC236}">
                  <a16:creationId xmlns:a16="http://schemas.microsoft.com/office/drawing/2014/main" id="{5135FD3D-C611-433D-AD62-A802C4F02C30}"/>
                </a:ext>
              </a:extLst>
            </p:cNvPr>
            <p:cNvSpPr/>
            <p:nvPr/>
          </p:nvSpPr>
          <p:spPr>
            <a:xfrm>
              <a:off x="2671668" y="5084144"/>
              <a:ext cx="1443168" cy="36087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②</a:t>
              </a:r>
            </a:p>
          </p:txBody>
        </p:sp>
        <p:sp>
          <p:nvSpPr>
            <p:cNvPr id="64" name="テキスト ボックス 63">
              <a:extLst>
                <a:ext uri="{FF2B5EF4-FFF2-40B4-BE49-F238E27FC236}">
                  <a16:creationId xmlns:a16="http://schemas.microsoft.com/office/drawing/2014/main" id="{58AD1E1D-CDA5-4F2A-81FE-3DB7DA0E551E}"/>
                </a:ext>
              </a:extLst>
            </p:cNvPr>
            <p:cNvSpPr txBox="1"/>
            <p:nvPr/>
          </p:nvSpPr>
          <p:spPr>
            <a:xfrm>
              <a:off x="8122688" y="1411903"/>
              <a:ext cx="264960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grpSp>
      <p:sp>
        <p:nvSpPr>
          <p:cNvPr id="73" name="四角形: 角を丸くする 72">
            <a:extLst>
              <a:ext uri="{FF2B5EF4-FFF2-40B4-BE49-F238E27FC236}">
                <a16:creationId xmlns:a16="http://schemas.microsoft.com/office/drawing/2014/main" id="{8A1A79F4-1137-4ACD-8E62-D26864F1B5BF}"/>
              </a:ext>
            </a:extLst>
          </p:cNvPr>
          <p:cNvSpPr/>
          <p:nvPr/>
        </p:nvSpPr>
        <p:spPr>
          <a:xfrm>
            <a:off x="243168" y="670313"/>
            <a:ext cx="11721254" cy="1118504"/>
          </a:xfrm>
          <a:prstGeom prst="roundRect">
            <a:avLst>
              <a:gd name="adj" fmla="val 854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69875" indent="-269875">
              <a:buFont typeface="Wingdings" panose="05000000000000000000" pitchFamily="2" charset="2"/>
              <a:buChar char="ü"/>
            </a:pPr>
            <a:r>
              <a:rPr lang="ja-JP" altLang="en-US" sz="1600" dirty="0">
                <a:latin typeface="Meiryo UI"/>
                <a:ea typeface="Meiryo UI"/>
              </a:rPr>
              <a:t>利用者コネクタから、「横断検索サービス」および「詳細検索用カタログ」を検索することが可能です。</a:t>
            </a:r>
            <a:endParaRPr lang="en-US" altLang="ja-JP" sz="1600" dirty="0">
              <a:latin typeface="Meiryo UI"/>
              <a:ea typeface="Meiryo UI"/>
            </a:endParaRPr>
          </a:p>
          <a:p>
            <a:pPr marL="269875" indent="-269875">
              <a:buFont typeface="Wingdings" panose="05000000000000000000" pitchFamily="2" charset="2"/>
              <a:buChar char="ü"/>
            </a:pPr>
            <a:r>
              <a:rPr lang="ja-JP" altLang="en-US" sz="1600" dirty="0">
                <a:latin typeface="Meiryo UI"/>
                <a:ea typeface="Meiryo UI"/>
              </a:rPr>
              <a:t>オープンデータのカタログについては、横断検索サービスから検索していただくことが可能です。</a:t>
            </a:r>
            <a:endParaRPr lang="en-US" altLang="ja-JP" sz="1600" dirty="0">
              <a:latin typeface="Meiryo UI"/>
              <a:ea typeface="Meiryo UI"/>
            </a:endParaRPr>
          </a:p>
          <a:p>
            <a:pPr marL="879253" indent="-879253"/>
            <a:r>
              <a:rPr lang="ja-JP" altLang="en-US" sz="1600" dirty="0">
                <a:latin typeface="Meiryo UI"/>
                <a:ea typeface="Meiryo UI"/>
              </a:rPr>
              <a:t>　　　① 横断検索サービス（利用者コネクタ経由）</a:t>
            </a:r>
          </a:p>
          <a:p>
            <a:pPr marL="879253" indent="-879253"/>
            <a:r>
              <a:rPr lang="ja-JP" altLang="en-US" sz="1600" dirty="0">
                <a:latin typeface="Meiryo UI"/>
                <a:ea typeface="Meiryo UI"/>
              </a:rPr>
              <a:t>　　　② 詳細検索用カタログ（利用者・提供者両コネクタ経由）</a:t>
            </a:r>
            <a:endParaRPr lang="en-US" altLang="ja-JP" sz="1600" dirty="0">
              <a:latin typeface="Meiryo UI"/>
              <a:ea typeface="Meiryo UI"/>
            </a:endParaRPr>
          </a:p>
        </p:txBody>
      </p:sp>
      <p:sp>
        <p:nvSpPr>
          <p:cNvPr id="69" name="正方形/長方形 68">
            <a:extLst>
              <a:ext uri="{FF2B5EF4-FFF2-40B4-BE49-F238E27FC236}">
                <a16:creationId xmlns:a16="http://schemas.microsoft.com/office/drawing/2014/main" id="{B4EF20B1-2DD4-4A71-AD25-5D2A1A4E5159}"/>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タイトル 4">
            <a:extLst>
              <a:ext uri="{FF2B5EF4-FFF2-40B4-BE49-F238E27FC236}">
                <a16:creationId xmlns:a16="http://schemas.microsoft.com/office/drawing/2014/main" id="{12496536-5D5B-4F63-9C13-B347A9E763A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66" name="正方形/長方形 65">
            <a:extLst>
              <a:ext uri="{FF2B5EF4-FFF2-40B4-BE49-F238E27FC236}">
                <a16:creationId xmlns:a16="http://schemas.microsoft.com/office/drawing/2014/main" id="{30A80F7C-6443-4BD3-AB43-98AAF2B2CE8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819774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四角形: 角を丸くする 22">
            <a:extLst>
              <a:ext uri="{FF2B5EF4-FFF2-40B4-BE49-F238E27FC236}">
                <a16:creationId xmlns:a16="http://schemas.microsoft.com/office/drawing/2014/main" id="{CAB2D360-0CAC-407C-9F5A-F317353197C8}"/>
              </a:ext>
            </a:extLst>
          </p:cNvPr>
          <p:cNvSpPr/>
          <p:nvPr/>
        </p:nvSpPr>
        <p:spPr>
          <a:xfrm>
            <a:off x="268759" y="2258571"/>
            <a:ext cx="11614670" cy="4210193"/>
          </a:xfrm>
          <a:prstGeom prst="roundRect">
            <a:avLst>
              <a:gd name="adj" fmla="val 255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 name="正方形/長方形 7">
            <a:extLst>
              <a:ext uri="{FF2B5EF4-FFF2-40B4-BE49-F238E27FC236}">
                <a16:creationId xmlns:a16="http://schemas.microsoft.com/office/drawing/2014/main" id="{06BA0A60-AC36-4AA4-8C0A-6000E4D7C3C8}"/>
              </a:ext>
            </a:extLst>
          </p:cNvPr>
          <p:cNvSpPr/>
          <p:nvPr/>
        </p:nvSpPr>
        <p:spPr bwMode="auto">
          <a:xfrm>
            <a:off x="493997" y="2436880"/>
            <a:ext cx="2998060" cy="1912990"/>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EA7D458-187D-4161-B17C-D5A46A6EF171}"/>
              </a:ext>
            </a:extLst>
          </p:cNvPr>
          <p:cNvSpPr/>
          <p:nvPr/>
        </p:nvSpPr>
        <p:spPr>
          <a:xfrm>
            <a:off x="1891959" y="2656814"/>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C8ED2054-65AA-4449-8FE1-FA9A74AD485E}"/>
              </a:ext>
            </a:extLst>
          </p:cNvPr>
          <p:cNvSpPr/>
          <p:nvPr/>
        </p:nvSpPr>
        <p:spPr>
          <a:xfrm>
            <a:off x="1840617" y="5139321"/>
            <a:ext cx="1619166" cy="504000"/>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横断検索コマンド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p>
        </p:txBody>
      </p:sp>
      <p:cxnSp>
        <p:nvCxnSpPr>
          <p:cNvPr id="12" name="直線矢印コネクタ 18">
            <a:extLst>
              <a:ext uri="{FF2B5EF4-FFF2-40B4-BE49-F238E27FC236}">
                <a16:creationId xmlns:a16="http://schemas.microsoft.com/office/drawing/2014/main" id="{59A3E60D-EF61-4C5A-AA02-19E6A2C4589C}"/>
              </a:ext>
            </a:extLst>
          </p:cNvPr>
          <p:cNvCxnSpPr>
            <a:cxnSpLocks/>
            <a:stCxn id="11" idx="0"/>
            <a:endCxn id="9" idx="2"/>
          </p:cNvCxnSpPr>
          <p:nvPr/>
        </p:nvCxnSpPr>
        <p:spPr>
          <a:xfrm flipH="1" flipV="1">
            <a:off x="2642824" y="3160815"/>
            <a:ext cx="0" cy="1978507"/>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43E40E-19D1-44FB-9A49-9EA71F3E735D}"/>
              </a:ext>
            </a:extLst>
          </p:cNvPr>
          <p:cNvSpPr txBox="1"/>
          <p:nvPr/>
        </p:nvSpPr>
        <p:spPr>
          <a:xfrm>
            <a:off x="3963296" y="3303368"/>
            <a:ext cx="7761803" cy="774315"/>
          </a:xfrm>
          <a:prstGeom prst="rect">
            <a:avLst/>
          </a:prstGeom>
          <a:solidFill>
            <a:schemeClr val="bg1"/>
          </a:solidFill>
          <a:ln>
            <a:solidFill>
              <a:schemeClr val="tx1"/>
            </a:solidFill>
          </a:ln>
        </p:spPr>
        <p:txBody>
          <a:bodyPr wrap="square">
            <a:spAutoFit/>
          </a:bodyPr>
          <a:lstStyle/>
          <a:p>
            <a:pPr algn="l"/>
            <a:r>
              <a:rPr lang="en-US" altLang="ja-JP" sz="1100" dirty="0">
                <a:solidFill>
                  <a:srgbClr val="24292E"/>
                </a:solidFill>
                <a:latin typeface="Meiryo UI" panose="020B0604030504040204" pitchFamily="50" charset="-128"/>
                <a:ea typeface="Meiryo UI" panose="020B0604030504040204" pitchFamily="50" charset="-128"/>
              </a:rPr>
              <a:t>$ curl -v -X GET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a:t>
            </a:r>
            <a:r>
              <a:rPr lang="ja-JP" altLang="en-US" sz="1100" dirty="0">
                <a:solidFill>
                  <a:srgbClr val="24292E"/>
                </a:solidFill>
                <a:latin typeface="Meiryo UI" panose="020B0604030504040204" pitchFamily="50" charset="-128"/>
                <a:ea typeface="Meiryo UI" panose="020B0604030504040204" pitchFamily="50" charset="-128"/>
              </a:rPr>
              <a:t>利用者コネクタの</a:t>
            </a:r>
            <a:r>
              <a:rPr lang="en-US" altLang="ja-JP" sz="1100" dirty="0">
                <a:solidFill>
                  <a:srgbClr val="24292E"/>
                </a:solidFill>
                <a:latin typeface="Meiryo UI" panose="020B0604030504040204" pitchFamily="50" charset="-128"/>
                <a:ea typeface="Meiryo UI" panose="020B0604030504040204" pitchFamily="50" charset="-128"/>
              </a:rPr>
              <a:t>FQDN}:{</a:t>
            </a:r>
            <a:r>
              <a:rPr lang="ja-JP" altLang="en-US" sz="1100" dirty="0">
                <a:solidFill>
                  <a:srgbClr val="24292E"/>
                </a:solidFill>
                <a:latin typeface="Meiryo UI" panose="020B0604030504040204" pitchFamily="50" charset="-128"/>
                <a:ea typeface="Meiryo UI" panose="020B0604030504040204" pitchFamily="50" charset="-128"/>
              </a:rPr>
              <a:t>ポート番号</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err="1">
                <a:solidFill>
                  <a:srgbClr val="24292E"/>
                </a:solidFill>
                <a:latin typeface="Meiryo UI" panose="020B0604030504040204" pitchFamily="50" charset="-128"/>
                <a:ea typeface="Meiryo UI" panose="020B0604030504040204" pitchFamily="50" charset="-128"/>
              </a:rPr>
              <a:t>api</a:t>
            </a:r>
            <a:r>
              <a:rPr lang="en-US" altLang="ja-JP" sz="1100" dirty="0">
                <a:solidFill>
                  <a:srgbClr val="24292E"/>
                </a:solidFill>
                <a:latin typeface="Meiryo UI" panose="020B0604030504040204" pitchFamily="50" charset="-128"/>
                <a:ea typeface="Meiryo UI" panose="020B0604030504040204" pitchFamily="50" charset="-128"/>
              </a:rPr>
              <a:t>/3/action/</a:t>
            </a:r>
            <a:r>
              <a:rPr lang="en-US" altLang="ja-JP" sz="1100" dirty="0" err="1">
                <a:solidFill>
                  <a:srgbClr val="24292E"/>
                </a:solidFill>
                <a:latin typeface="Meiryo UI" panose="020B0604030504040204" pitchFamily="50" charset="-128"/>
                <a:ea typeface="Meiryo UI" panose="020B0604030504040204" pitchFamily="50" charset="-128"/>
              </a:rPr>
              <a:t>package_search?q</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横断検索サービスへの検索条件</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"Cache-Control: no-cache"</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a:t>
            </a:r>
            <a:r>
              <a:rPr lang="en-US" altLang="ja-JP" sz="1100" dirty="0" err="1">
                <a:solidFill>
                  <a:srgbClr val="24292E"/>
                </a:solidFill>
                <a:latin typeface="Meiryo UI" panose="020B0604030504040204" pitchFamily="50" charset="-128"/>
                <a:ea typeface="Meiryo UI" panose="020B0604030504040204" pitchFamily="50" charset="-128"/>
              </a:rPr>
              <a:t>cadde</a:t>
            </a:r>
            <a:r>
              <a:rPr lang="en-US" altLang="ja-JP" sz="1100" dirty="0">
                <a:solidFill>
                  <a:srgbClr val="24292E"/>
                </a:solidFill>
                <a:latin typeface="Meiryo UI" panose="020B0604030504040204" pitchFamily="50" charset="-128"/>
                <a:ea typeface="Meiryo UI" panose="020B0604030504040204" pitchFamily="50" charset="-128"/>
              </a:rPr>
              <a:t>-search:</a:t>
            </a:r>
            <a:r>
              <a:rPr lang="ja-JP" altLang="en-US" sz="1100" b="1" dirty="0">
                <a:solidFill>
                  <a:srgbClr val="FF0000"/>
                </a:solidFill>
                <a:latin typeface="Meiryo UI" panose="020B0604030504040204" pitchFamily="50" charset="-128"/>
                <a:ea typeface="Meiryo UI" panose="020B0604030504040204" pitchFamily="50" charset="-128"/>
              </a:rPr>
              <a:t>｛検索種別｝</a:t>
            </a:r>
            <a:r>
              <a:rPr lang="en-US" altLang="ja-JP" sz="1100" dirty="0">
                <a:solidFill>
                  <a:srgbClr val="24292E"/>
                </a:solidFill>
                <a:latin typeface="Meiryo UI" panose="020B0604030504040204" pitchFamily="50" charset="-128"/>
                <a:ea typeface="Meiryo UI" panose="020B0604030504040204" pitchFamily="50" charset="-128"/>
              </a:rPr>
              <a:t>" </a:t>
            </a:r>
          </a:p>
        </p:txBody>
      </p:sp>
      <p:sp>
        <p:nvSpPr>
          <p:cNvPr id="15" name="テキスト ボックス 14">
            <a:extLst>
              <a:ext uri="{FF2B5EF4-FFF2-40B4-BE49-F238E27FC236}">
                <a16:creationId xmlns:a16="http://schemas.microsoft.com/office/drawing/2014/main" id="{6FD87068-8E17-47C5-9BF2-1FC66A3A26D5}"/>
              </a:ext>
            </a:extLst>
          </p:cNvPr>
          <p:cNvSpPr txBox="1"/>
          <p:nvPr/>
        </p:nvSpPr>
        <p:spPr>
          <a:xfrm>
            <a:off x="3963295" y="4352672"/>
            <a:ext cx="7761804" cy="774315"/>
          </a:xfrm>
          <a:prstGeom prst="rect">
            <a:avLst/>
          </a:prstGeom>
          <a:solidFill>
            <a:schemeClr val="bg1"/>
          </a:solidFill>
          <a:ln>
            <a:solidFill>
              <a:schemeClr val="tx1"/>
            </a:solidFill>
          </a:ln>
        </p:spPr>
        <p:txBody>
          <a:bodyPr wrap="square">
            <a:spAutoFit/>
          </a:bodyPr>
          <a:lstStyle/>
          <a:p>
            <a:pPr algn="l"/>
            <a:r>
              <a:rPr lang="ja-JP" altLang="en-US" sz="1100" dirty="0">
                <a:solidFill>
                  <a:srgbClr val="24292E"/>
                </a:solidFill>
                <a:latin typeface="Meiryo UI" panose="020B0604030504040204" pitchFamily="50" charset="-128"/>
                <a:ea typeface="Meiryo UI" panose="020B0604030504040204" pitchFamily="50" charset="-128"/>
              </a:rPr>
              <a:t>実行例</a:t>
            </a:r>
            <a:endParaRPr lang="en-US" altLang="ja-JP" sz="1100" dirty="0">
              <a:solidFill>
                <a:srgbClr val="24292E"/>
              </a:solidFill>
              <a:latin typeface="Meiryo UI" panose="020B0604030504040204" pitchFamily="50" charset="-128"/>
              <a:ea typeface="Meiryo UI" panose="020B0604030504040204" pitchFamily="50" charset="-128"/>
            </a:endParaRPr>
          </a:p>
          <a:p>
            <a:pPr algn="l"/>
            <a:r>
              <a:rPr lang="en-US" altLang="ja-JP" sz="1100" dirty="0">
                <a:solidFill>
                  <a:srgbClr val="24292E"/>
                </a:solidFill>
                <a:latin typeface="Meiryo UI" panose="020B0604030504040204" pitchFamily="50" charset="-128"/>
                <a:ea typeface="Meiryo UI" panose="020B0604030504040204" pitchFamily="50" charset="-128"/>
              </a:rPr>
              <a:t>$ curl -v -X GET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"http://CADDE.Y.co.jp:888/</a:t>
            </a:r>
            <a:r>
              <a:rPr lang="en-US" altLang="ja-JP" sz="1100" dirty="0" err="1">
                <a:solidFill>
                  <a:srgbClr val="24292E"/>
                </a:solidFill>
                <a:latin typeface="Meiryo UI" panose="020B0604030504040204" pitchFamily="50" charset="-128"/>
                <a:ea typeface="Meiryo UI" panose="020B0604030504040204" pitchFamily="50" charset="-128"/>
              </a:rPr>
              <a:t>api</a:t>
            </a:r>
            <a:r>
              <a:rPr lang="en-US" altLang="ja-JP" sz="1100" dirty="0">
                <a:solidFill>
                  <a:srgbClr val="24292E"/>
                </a:solidFill>
                <a:latin typeface="Meiryo UI" panose="020B0604030504040204" pitchFamily="50" charset="-128"/>
                <a:ea typeface="Meiryo UI" panose="020B0604030504040204" pitchFamily="50" charset="-128"/>
              </a:rPr>
              <a:t>/3/action/</a:t>
            </a:r>
            <a:r>
              <a:rPr lang="en-US" altLang="ja-JP" sz="1100" dirty="0" err="1">
                <a:solidFill>
                  <a:srgbClr val="24292E"/>
                </a:solidFill>
                <a:latin typeface="Meiryo UI" panose="020B0604030504040204" pitchFamily="50" charset="-128"/>
                <a:ea typeface="Meiryo UI" panose="020B0604030504040204" pitchFamily="50" charset="-128"/>
              </a:rPr>
              <a:t>package_search?q</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b="1" dirty="0" err="1">
                <a:solidFill>
                  <a:srgbClr val="FF0000"/>
                </a:solidFill>
                <a:latin typeface="Meiryo UI" panose="020B0604030504040204" pitchFamily="50" charset="-128"/>
                <a:ea typeface="Meiryo UI" panose="020B0604030504040204" pitchFamily="50" charset="-128"/>
              </a:rPr>
              <a:t>title:"XX</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a:t>
            </a:r>
            <a:r>
              <a:rPr lang="en-US" altLang="ja-JP" sz="1100" dirty="0" err="1">
                <a:solidFill>
                  <a:srgbClr val="24292E"/>
                </a:solidFill>
                <a:latin typeface="Meiryo UI" panose="020B0604030504040204" pitchFamily="50" charset="-128"/>
                <a:ea typeface="Meiryo UI" panose="020B0604030504040204" pitchFamily="50" charset="-128"/>
              </a:rPr>
              <a:t>cadde</a:t>
            </a:r>
            <a:r>
              <a:rPr lang="en-US" altLang="ja-JP" sz="1100" dirty="0">
                <a:solidFill>
                  <a:srgbClr val="24292E"/>
                </a:solidFill>
                <a:latin typeface="Meiryo UI" panose="020B0604030504040204" pitchFamily="50" charset="-128"/>
                <a:ea typeface="Meiryo UI" panose="020B0604030504040204" pitchFamily="50" charset="-128"/>
              </a:rPr>
              <a:t>-search: </a:t>
            </a:r>
            <a:r>
              <a:rPr lang="en-US" altLang="ja-JP" sz="1100" b="1" dirty="0">
                <a:solidFill>
                  <a:srgbClr val="FF0000"/>
                </a:solidFill>
                <a:latin typeface="Meiryo UI" panose="020B0604030504040204" pitchFamily="50" charset="-128"/>
                <a:ea typeface="Meiryo UI" panose="020B0604030504040204" pitchFamily="50" charset="-128"/>
              </a:rPr>
              <a:t>meta</a:t>
            </a:r>
            <a:r>
              <a:rPr lang="en-US" altLang="ja-JP" sz="1100" dirty="0">
                <a:solidFill>
                  <a:srgbClr val="24292E"/>
                </a:solidFill>
                <a:latin typeface="Meiryo UI" panose="020B0604030504040204" pitchFamily="50" charset="-128"/>
                <a:ea typeface="Meiryo UI" panose="020B0604030504040204" pitchFamily="50" charset="-128"/>
              </a:rPr>
              <a:t>" </a:t>
            </a:r>
          </a:p>
        </p:txBody>
      </p:sp>
      <p:cxnSp>
        <p:nvCxnSpPr>
          <p:cNvPr id="31" name="直線コネクタ 30">
            <a:extLst>
              <a:ext uri="{FF2B5EF4-FFF2-40B4-BE49-F238E27FC236}">
                <a16:creationId xmlns:a16="http://schemas.microsoft.com/office/drawing/2014/main" id="{4349AAA5-45F0-4C7B-BDA8-6D4C481584A1}"/>
              </a:ext>
            </a:extLst>
          </p:cNvPr>
          <p:cNvCxnSpPr>
            <a:cxnSpLocks/>
          </p:cNvCxnSpPr>
          <p:nvPr/>
        </p:nvCxnSpPr>
        <p:spPr>
          <a:xfrm flipH="1">
            <a:off x="3475920" y="3281064"/>
            <a:ext cx="487375" cy="1844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CAC89D3-0C64-4FF1-88CF-F318BA0EB7A7}"/>
              </a:ext>
            </a:extLst>
          </p:cNvPr>
          <p:cNvCxnSpPr>
            <a:cxnSpLocks/>
          </p:cNvCxnSpPr>
          <p:nvPr/>
        </p:nvCxnSpPr>
        <p:spPr>
          <a:xfrm flipH="1">
            <a:off x="3467739" y="5104683"/>
            <a:ext cx="495556" cy="53863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89234F0A-79F4-48CB-9DA6-0352E8865F70}"/>
              </a:ext>
            </a:extLst>
          </p:cNvPr>
          <p:cNvGrpSpPr>
            <a:grpSpLocks noChangeAspect="1"/>
          </p:cNvGrpSpPr>
          <p:nvPr/>
        </p:nvGrpSpPr>
        <p:grpSpPr>
          <a:xfrm>
            <a:off x="2248664" y="5869166"/>
            <a:ext cx="529467" cy="312091"/>
            <a:chOff x="10041164" y="-1374776"/>
            <a:chExt cx="15093951" cy="9607552"/>
          </a:xfrm>
          <a:solidFill>
            <a:schemeClr val="tx1"/>
          </a:solidFill>
        </p:grpSpPr>
        <p:sp>
          <p:nvSpPr>
            <p:cNvPr id="35" name="Oval 6">
              <a:extLst>
                <a:ext uri="{FF2B5EF4-FFF2-40B4-BE49-F238E27FC236}">
                  <a16:creationId xmlns:a16="http://schemas.microsoft.com/office/drawing/2014/main" id="{7A92C299-02E1-4C21-8A61-DC6BCEEDBF8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Freeform 7">
              <a:extLst>
                <a:ext uri="{FF2B5EF4-FFF2-40B4-BE49-F238E27FC236}">
                  <a16:creationId xmlns:a16="http://schemas.microsoft.com/office/drawing/2014/main" id="{45997345-573D-4F22-A917-18A0F261CB9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68759" y="638000"/>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横断検索サービスのデータカタログを検索する場合（パターン①）</a:t>
            </a:r>
          </a:p>
        </p:txBody>
      </p:sp>
      <p:sp>
        <p:nvSpPr>
          <p:cNvPr id="2" name="四角形: メモ 1">
            <a:extLst>
              <a:ext uri="{FF2B5EF4-FFF2-40B4-BE49-F238E27FC236}">
                <a16:creationId xmlns:a16="http://schemas.microsoft.com/office/drawing/2014/main" id="{66365449-2009-4FB1-8A81-81A034CC5093}"/>
              </a:ext>
            </a:extLst>
          </p:cNvPr>
          <p:cNvSpPr/>
          <p:nvPr/>
        </p:nvSpPr>
        <p:spPr>
          <a:xfrm>
            <a:off x="627531" y="2571825"/>
            <a:ext cx="1221050" cy="801012"/>
          </a:xfrm>
          <a:prstGeom prst="foldedCorner">
            <a:avLst>
              <a:gd name="adj" fmla="val 41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Config</a:t>
            </a:r>
          </a:p>
          <a:p>
            <a:pPr algn="ctr"/>
            <a:r>
              <a:rPr lang="ja-JP" altLang="en-US" sz="1000" dirty="0">
                <a:solidFill>
                  <a:schemeClr val="tx1"/>
                </a:solidFill>
                <a:latin typeface="Meiryo UI" panose="020B0604030504040204" pitchFamily="50" charset="-128"/>
                <a:ea typeface="Meiryo UI" panose="020B0604030504040204" pitchFamily="50" charset="-128"/>
              </a:rPr>
              <a:t>ファイル</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en-US" altLang="ja-JP" sz="1000" dirty="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横断検索サイトの</a:t>
            </a:r>
            <a:r>
              <a:rPr lang="en-US" altLang="ja-JP" sz="1000" dirty="0">
                <a:solidFill>
                  <a:schemeClr val="tx1"/>
                </a:solidFill>
                <a:latin typeface="Meiryo UI" panose="020B0604030504040204" pitchFamily="50" charset="-128"/>
                <a:ea typeface="Meiryo UI" panose="020B0604030504040204" pitchFamily="50" charset="-128"/>
              </a:rPr>
              <a:t>URL}</a:t>
            </a:r>
            <a:endParaRPr lang="ja-JP" altLang="en-US" sz="1000" dirty="0">
              <a:solidFill>
                <a:schemeClr val="tx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A1CF3E26-2C06-4C48-A8DF-CC22ADD20050}"/>
              </a:ext>
            </a:extLst>
          </p:cNvPr>
          <p:cNvSpPr txBox="1"/>
          <p:nvPr/>
        </p:nvSpPr>
        <p:spPr>
          <a:xfrm>
            <a:off x="2248664" y="5869166"/>
            <a:ext cx="2650138"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sp>
        <p:nvSpPr>
          <p:cNvPr id="22" name="四角形: 角を丸くする 21">
            <a:extLst>
              <a:ext uri="{FF2B5EF4-FFF2-40B4-BE49-F238E27FC236}">
                <a16:creationId xmlns:a16="http://schemas.microsoft.com/office/drawing/2014/main" id="{7B9AB4CC-1075-4F3D-B59F-8CB487825167}"/>
              </a:ext>
            </a:extLst>
          </p:cNvPr>
          <p:cNvSpPr/>
          <p:nvPr/>
        </p:nvSpPr>
        <p:spPr>
          <a:xfrm>
            <a:off x="268758" y="1040942"/>
            <a:ext cx="11628000" cy="1080000"/>
          </a:xfrm>
          <a:prstGeom prst="roundRect">
            <a:avLst>
              <a:gd name="adj" fmla="val 10668"/>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データ利用者は、利用者コネクタに対して、検索条件を送信することにより、横断検索サービスのデータカタログを検索することが可能です。</a:t>
            </a:r>
          </a:p>
          <a:p>
            <a:pPr marL="285750" indent="-285750">
              <a:buFont typeface="Wingdings" panose="05000000000000000000" pitchFamily="2" charset="2"/>
              <a:buChar char="ü"/>
            </a:pPr>
            <a:r>
              <a:rPr lang="ja-JP" altLang="en-US" sz="1600" dirty="0">
                <a:latin typeface="Meiryo UI"/>
                <a:ea typeface="Meiryo UI"/>
              </a:rPr>
              <a:t>横断検索サービスのデータカタログを検索する場合、利用者コネクタに対して</a:t>
            </a:r>
            <a:r>
              <a:rPr lang="en-US" altLang="ja-JP" sz="1600" dirty="0">
                <a:latin typeface="Meiryo UI"/>
                <a:ea typeface="Meiryo UI"/>
              </a:rPr>
              <a:t>x-</a:t>
            </a:r>
            <a:r>
              <a:rPr lang="en-US" altLang="ja-JP" sz="1600" dirty="0" err="1">
                <a:latin typeface="Meiryo UI"/>
                <a:ea typeface="Meiryo UI"/>
              </a:rPr>
              <a:t>cadde</a:t>
            </a:r>
            <a:r>
              <a:rPr lang="en-US" altLang="ja-JP" sz="1600" dirty="0">
                <a:latin typeface="Meiryo UI"/>
                <a:ea typeface="Meiryo UI"/>
              </a:rPr>
              <a:t>-search</a:t>
            </a:r>
            <a:r>
              <a:rPr lang="ja-JP" altLang="en-US" sz="1600" dirty="0">
                <a:latin typeface="Meiryo UI"/>
                <a:ea typeface="Meiryo UI"/>
              </a:rPr>
              <a:t>という検索種別を指定する引数に対して“</a:t>
            </a:r>
            <a:r>
              <a:rPr lang="en-US" altLang="ja-JP" sz="1600" b="1" dirty="0">
                <a:solidFill>
                  <a:srgbClr val="FF0000"/>
                </a:solidFill>
                <a:latin typeface="Meiryo UI"/>
                <a:ea typeface="Meiryo UI"/>
              </a:rPr>
              <a:t>meta</a:t>
            </a:r>
            <a:r>
              <a:rPr lang="en-US" altLang="ja-JP" sz="1600" dirty="0">
                <a:latin typeface="Meiryo UI"/>
                <a:ea typeface="Meiryo UI"/>
              </a:rPr>
              <a:t>”</a:t>
            </a:r>
            <a:r>
              <a:rPr lang="ja-JP" altLang="en-US" sz="1600" dirty="0">
                <a:latin typeface="Meiryo UI"/>
                <a:ea typeface="Meiryo UI"/>
              </a:rPr>
              <a:t>を指定する必要があります。</a:t>
            </a:r>
          </a:p>
        </p:txBody>
      </p:sp>
      <p:sp>
        <p:nvSpPr>
          <p:cNvPr id="24" name="正方形/長方形 23">
            <a:extLst>
              <a:ext uri="{FF2B5EF4-FFF2-40B4-BE49-F238E27FC236}">
                <a16:creationId xmlns:a16="http://schemas.microsoft.com/office/drawing/2014/main" id="{6449483A-ABFA-4B93-A2F5-6F9A815F3833}"/>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タイトル 4">
            <a:extLst>
              <a:ext uri="{FF2B5EF4-FFF2-40B4-BE49-F238E27FC236}">
                <a16:creationId xmlns:a16="http://schemas.microsoft.com/office/drawing/2014/main" id="{F421914E-6C17-4040-86FF-269A32DE7EA6}"/>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8" name="正方形/長方形 27">
            <a:extLst>
              <a:ext uri="{FF2B5EF4-FFF2-40B4-BE49-F238E27FC236}">
                <a16:creationId xmlns:a16="http://schemas.microsoft.com/office/drawing/2014/main" id="{F6B26F8D-193D-423B-AA69-EE0E03749A4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066865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35132" y="3496097"/>
            <a:ext cx="11616966" cy="3189896"/>
          </a:xfrm>
          <a:prstGeom prst="roundRect">
            <a:avLst>
              <a:gd name="adj" fmla="val 3021"/>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 name="正方形/長方形 7">
            <a:extLst>
              <a:ext uri="{FF2B5EF4-FFF2-40B4-BE49-F238E27FC236}">
                <a16:creationId xmlns:a16="http://schemas.microsoft.com/office/drawing/2014/main" id="{06BA0A60-AC36-4AA4-8C0A-6000E4D7C3C8}"/>
              </a:ext>
            </a:extLst>
          </p:cNvPr>
          <p:cNvSpPr/>
          <p:nvPr/>
        </p:nvSpPr>
        <p:spPr bwMode="auto">
          <a:xfrm>
            <a:off x="567386" y="3794960"/>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EA7D458-187D-4161-B17C-D5A46A6EF171}"/>
              </a:ext>
            </a:extLst>
          </p:cNvPr>
          <p:cNvSpPr/>
          <p:nvPr/>
        </p:nvSpPr>
        <p:spPr>
          <a:xfrm>
            <a:off x="618727" y="3981960"/>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C8ED2054-65AA-4449-8FE1-FA9A74AD485E}"/>
              </a:ext>
            </a:extLst>
          </p:cNvPr>
          <p:cNvSpPr/>
          <p:nvPr/>
        </p:nvSpPr>
        <p:spPr>
          <a:xfrm>
            <a:off x="567384" y="5529243"/>
            <a:ext cx="1619166" cy="504000"/>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400" dirty="0">
                <a:solidFill>
                  <a:prstClr val="black"/>
                </a:solidFill>
                <a:latin typeface="Meiryo UI" panose="020B0604030504040204" pitchFamily="50" charset="-128"/>
                <a:ea typeface="Meiryo UI" panose="020B0604030504040204" pitchFamily="50" charset="-128"/>
              </a:rPr>
              <a:t>詳細検索コマンド</a:t>
            </a:r>
            <a:endParaRPr lang="en-US" altLang="ja-JP" sz="1400" dirty="0">
              <a:solidFill>
                <a:prstClr val="black"/>
              </a:solidFill>
              <a:latin typeface="Meiryo UI" panose="020B0604030504040204" pitchFamily="50" charset="-128"/>
              <a:ea typeface="Meiryo UI" panose="020B0604030504040204" pitchFamily="50" charset="-128"/>
            </a:endParaRPr>
          </a:p>
          <a:p>
            <a:pPr algn="ctr"/>
            <a:r>
              <a:rPr lang="ja-JP" altLang="en-US" sz="1400" dirty="0">
                <a:solidFill>
                  <a:prstClr val="black"/>
                </a:solidFill>
                <a:latin typeface="Meiryo UI" panose="020B0604030504040204" pitchFamily="50" charset="-128"/>
                <a:ea typeface="Meiryo UI" panose="020B0604030504040204" pitchFamily="50" charset="-128"/>
              </a:rPr>
              <a:t>実行</a:t>
            </a:r>
          </a:p>
        </p:txBody>
      </p:sp>
      <p:cxnSp>
        <p:nvCxnSpPr>
          <p:cNvPr id="12" name="直線矢印コネクタ 18">
            <a:extLst>
              <a:ext uri="{FF2B5EF4-FFF2-40B4-BE49-F238E27FC236}">
                <a16:creationId xmlns:a16="http://schemas.microsoft.com/office/drawing/2014/main" id="{59A3E60D-EF61-4C5A-AA02-19E6A2C4589C}"/>
              </a:ext>
            </a:extLst>
          </p:cNvPr>
          <p:cNvCxnSpPr>
            <a:cxnSpLocks/>
            <a:stCxn id="11" idx="0"/>
            <a:endCxn id="9" idx="2"/>
          </p:cNvCxnSpPr>
          <p:nvPr/>
        </p:nvCxnSpPr>
        <p:spPr>
          <a:xfrm flipH="1" flipV="1">
            <a:off x="1369592" y="4485961"/>
            <a:ext cx="0"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43E40E-19D1-44FB-9A49-9EA71F3E735D}"/>
              </a:ext>
            </a:extLst>
          </p:cNvPr>
          <p:cNvSpPr txBox="1"/>
          <p:nvPr/>
        </p:nvSpPr>
        <p:spPr>
          <a:xfrm>
            <a:off x="2768974" y="3784528"/>
            <a:ext cx="6896139" cy="1314142"/>
          </a:xfrm>
          <a:prstGeom prst="rect">
            <a:avLst/>
          </a:prstGeom>
          <a:solidFill>
            <a:schemeClr val="bg1"/>
          </a:solidFill>
          <a:ln>
            <a:solidFill>
              <a:schemeClr val="tx1"/>
            </a:solidFill>
          </a:ln>
        </p:spPr>
        <p:txBody>
          <a:bodyPr wrap="square">
            <a:spAutoFit/>
          </a:bodyPr>
          <a:lstStyle/>
          <a:p>
            <a:pPr algn="l"/>
            <a:r>
              <a:rPr lang="en-US" altLang="ja-JP" sz="1100" dirty="0">
                <a:solidFill>
                  <a:srgbClr val="24292E"/>
                </a:solidFill>
                <a:latin typeface="Meiryo UI" panose="020B0604030504040204" pitchFamily="50" charset="-128"/>
                <a:ea typeface="Meiryo UI" panose="020B0604030504040204" pitchFamily="50" charset="-128"/>
              </a:rPr>
              <a:t>$ curl -v -X GET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a:t>
            </a:r>
            <a:r>
              <a:rPr lang="ja-JP" altLang="en-US" sz="1100" dirty="0">
                <a:solidFill>
                  <a:srgbClr val="24292E"/>
                </a:solidFill>
                <a:latin typeface="Meiryo UI" panose="020B0604030504040204" pitchFamily="50" charset="-128"/>
                <a:ea typeface="Meiryo UI" panose="020B0604030504040204" pitchFamily="50" charset="-128"/>
              </a:rPr>
              <a:t>利用者コネクタの</a:t>
            </a:r>
            <a:r>
              <a:rPr lang="en-US" altLang="ja-JP" sz="1100" dirty="0">
                <a:solidFill>
                  <a:srgbClr val="24292E"/>
                </a:solidFill>
                <a:latin typeface="Meiryo UI" panose="020B0604030504040204" pitchFamily="50" charset="-128"/>
                <a:ea typeface="Meiryo UI" panose="020B0604030504040204" pitchFamily="50" charset="-128"/>
              </a:rPr>
              <a:t>FQDN}:{</a:t>
            </a:r>
            <a:r>
              <a:rPr lang="ja-JP" altLang="en-US" sz="1100" dirty="0">
                <a:solidFill>
                  <a:srgbClr val="24292E"/>
                </a:solidFill>
                <a:latin typeface="Meiryo UI" panose="020B0604030504040204" pitchFamily="50" charset="-128"/>
                <a:ea typeface="Meiryo UI" panose="020B0604030504040204" pitchFamily="50" charset="-128"/>
              </a:rPr>
              <a:t>ポート番号</a:t>
            </a:r>
            <a:r>
              <a:rPr lang="en-US" altLang="ja-JP" sz="1100" dirty="0">
                <a:solidFill>
                  <a:srgbClr val="24292E"/>
                </a:solidFill>
                <a:latin typeface="Meiryo UI" panose="020B0604030504040204" pitchFamily="50" charset="-128"/>
                <a:ea typeface="Meiryo UI" panose="020B0604030504040204" pitchFamily="50" charset="-128"/>
              </a:rPr>
              <a:t>}</a:t>
            </a:r>
            <a:r>
              <a:rPr lang="ja-JP" altLang="en-US" sz="1100" dirty="0">
                <a:solidFill>
                  <a:srgbClr val="24292E"/>
                </a:solidFill>
                <a:latin typeface="Meiryo UI" panose="020B0604030504040204" pitchFamily="50" charset="-128"/>
                <a:ea typeface="Meiryo UI" panose="020B0604030504040204" pitchFamily="50" charset="-128"/>
              </a:rPr>
              <a:t>　</a:t>
            </a:r>
            <a:br>
              <a:rPr lang="en-US" altLang="ja-JP" sz="1100" dirty="0">
                <a:solidFill>
                  <a:srgbClr val="24292E"/>
                </a:solidFill>
                <a:latin typeface="Meiryo UI" panose="020B0604030504040204" pitchFamily="50" charset="-128"/>
                <a:ea typeface="Meiryo UI" panose="020B0604030504040204" pitchFamily="50" charset="-128"/>
              </a:rPr>
            </a:b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err="1">
                <a:solidFill>
                  <a:srgbClr val="24292E"/>
                </a:solidFill>
                <a:latin typeface="Meiryo UI" panose="020B0604030504040204" pitchFamily="50" charset="-128"/>
                <a:ea typeface="Meiryo UI" panose="020B0604030504040204" pitchFamily="50" charset="-128"/>
              </a:rPr>
              <a:t>api</a:t>
            </a:r>
            <a:r>
              <a:rPr lang="en-US" altLang="ja-JP" sz="1100" dirty="0">
                <a:solidFill>
                  <a:srgbClr val="24292E"/>
                </a:solidFill>
                <a:latin typeface="Meiryo UI" panose="020B0604030504040204" pitchFamily="50" charset="-128"/>
                <a:ea typeface="Meiryo UI" panose="020B0604030504040204" pitchFamily="50" charset="-128"/>
              </a:rPr>
              <a:t>/3/action/</a:t>
            </a:r>
            <a:r>
              <a:rPr lang="en-US" altLang="ja-JP" sz="1100" dirty="0" err="1">
                <a:solidFill>
                  <a:srgbClr val="24292E"/>
                </a:solidFill>
                <a:latin typeface="Meiryo UI" panose="020B0604030504040204" pitchFamily="50" charset="-128"/>
                <a:ea typeface="Meiryo UI" panose="020B0604030504040204" pitchFamily="50" charset="-128"/>
              </a:rPr>
              <a:t>package_search</a:t>
            </a:r>
            <a:r>
              <a:rPr lang="en-US" altLang="ja-JP" sz="1100" dirty="0" err="1">
                <a:solidFill>
                  <a:srgbClr val="242424"/>
                </a:solidFill>
                <a:latin typeface="Meiryo UI" panose="020B0604030504040204" pitchFamily="50" charset="-128"/>
                <a:ea typeface="Meiryo UI" panose="020B0604030504040204" pitchFamily="50" charset="-128"/>
              </a:rPr>
              <a:t>?fq</a:t>
            </a:r>
            <a:r>
              <a:rPr lang="en-US" altLang="ja-JP" sz="1100" dirty="0">
                <a:solidFill>
                  <a:srgbClr val="242424"/>
                </a:solidFill>
                <a:latin typeface="Meiryo UI" panose="020B0604030504040204" pitchFamily="50" charset="-128"/>
                <a:ea typeface="Meiryo UI" panose="020B0604030504040204" pitchFamily="50" charset="-128"/>
              </a:rPr>
              <a:t>=</a:t>
            </a:r>
            <a:r>
              <a:rPr lang="en-US" altLang="ja-JP" sz="1100" dirty="0" err="1">
                <a:solidFill>
                  <a:srgbClr val="242424"/>
                </a:solidFill>
                <a:latin typeface="Meiryo UI" panose="020B0604030504040204" pitchFamily="50" charset="-128"/>
                <a:ea typeface="Meiryo UI" panose="020B0604030504040204" pitchFamily="50" charset="-128"/>
              </a:rPr>
              <a:t>caddec_dataset_id_for_detail</a:t>
            </a:r>
            <a:r>
              <a:rPr lang="en-US" altLang="ja-JP" sz="1100" dirty="0">
                <a:solidFill>
                  <a:srgbClr val="242424"/>
                </a:solidFill>
                <a:latin typeface="Meiryo UI" panose="020B0604030504040204" pitchFamily="50" charset="-128"/>
                <a:ea typeface="Meiryo UI" panose="020B0604030504040204" pitchFamily="50" charset="-128"/>
              </a:rPr>
              <a:t>:</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詳細検索用データセット</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"Cache-Control: no-cache"</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a:t>
            </a:r>
            <a:r>
              <a:rPr lang="en-US" altLang="ja-JP" sz="1100" dirty="0" err="1">
                <a:solidFill>
                  <a:srgbClr val="24292E"/>
                </a:solidFill>
                <a:latin typeface="Meiryo UI" panose="020B0604030504040204" pitchFamily="50" charset="-128"/>
                <a:ea typeface="Meiryo UI" panose="020B0604030504040204" pitchFamily="50" charset="-128"/>
              </a:rPr>
              <a:t>cadde</a:t>
            </a:r>
            <a:r>
              <a:rPr lang="en-US" altLang="ja-JP" sz="1100" dirty="0">
                <a:solidFill>
                  <a:srgbClr val="24292E"/>
                </a:solidFill>
                <a:latin typeface="Meiryo UI" panose="020B0604030504040204" pitchFamily="50" charset="-128"/>
                <a:ea typeface="Meiryo UI" panose="020B0604030504040204" pitchFamily="50" charset="-128"/>
              </a:rPr>
              <a:t>-search: </a:t>
            </a:r>
            <a:r>
              <a:rPr lang="ja-JP" altLang="en-US" sz="1100" b="1" dirty="0">
                <a:solidFill>
                  <a:srgbClr val="FF0000"/>
                </a:solidFill>
                <a:latin typeface="Meiryo UI" panose="020B0604030504040204" pitchFamily="50" charset="-128"/>
                <a:ea typeface="Meiryo UI" panose="020B0604030504040204" pitchFamily="50" charset="-128"/>
              </a:rPr>
              <a:t>｛検索種別｝</a:t>
            </a:r>
            <a:r>
              <a:rPr lang="en-US" altLang="ja-JP" sz="1100" dirty="0">
                <a:solidFill>
                  <a:srgbClr val="24292E"/>
                </a:solidFill>
                <a:latin typeface="Meiryo UI" panose="020B0604030504040204" pitchFamily="50" charset="-128"/>
                <a:ea typeface="Meiryo UI" panose="020B0604030504040204" pitchFamily="50" charset="-128"/>
              </a:rPr>
              <a:t>" </a:t>
            </a:r>
          </a:p>
          <a:p>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a:t>
            </a: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"Authorization: Bearer {</a:t>
            </a:r>
            <a:r>
              <a:rPr lang="ja-JP" altLang="en-US" sz="1100" dirty="0">
                <a:solidFill>
                  <a:srgbClr val="24292E"/>
                </a:solidFill>
                <a:latin typeface="Meiryo UI" panose="020B0604030504040204" pitchFamily="50" charset="-128"/>
                <a:ea typeface="Meiryo UI" panose="020B0604030504040204" pitchFamily="50" charset="-128"/>
              </a:rPr>
              <a:t>認証トークン</a:t>
            </a:r>
            <a:r>
              <a:rPr lang="en-US" altLang="ja-JP" sz="1100" dirty="0">
                <a:solidFill>
                  <a:srgbClr val="24292E"/>
                </a:solidFill>
                <a:latin typeface="Meiryo UI" panose="020B0604030504040204" pitchFamily="50" charset="-128"/>
                <a:ea typeface="Meiryo UI" panose="020B0604030504040204" pitchFamily="50" charset="-128"/>
              </a:rPr>
              <a:t>}" </a:t>
            </a:r>
          </a:p>
        </p:txBody>
      </p:sp>
      <p:sp>
        <p:nvSpPr>
          <p:cNvPr id="15" name="テキスト ボックス 14">
            <a:extLst>
              <a:ext uri="{FF2B5EF4-FFF2-40B4-BE49-F238E27FC236}">
                <a16:creationId xmlns:a16="http://schemas.microsoft.com/office/drawing/2014/main" id="{6FD87068-8E17-47C5-9BF2-1FC66A3A26D5}"/>
              </a:ext>
            </a:extLst>
          </p:cNvPr>
          <p:cNvSpPr txBox="1"/>
          <p:nvPr/>
        </p:nvSpPr>
        <p:spPr>
          <a:xfrm>
            <a:off x="2768974" y="5218114"/>
            <a:ext cx="6896139" cy="1143646"/>
          </a:xfrm>
          <a:prstGeom prst="rect">
            <a:avLst/>
          </a:prstGeom>
          <a:solidFill>
            <a:schemeClr val="bg1"/>
          </a:solidFill>
          <a:ln>
            <a:solidFill>
              <a:schemeClr val="tx1"/>
            </a:solidFill>
          </a:ln>
        </p:spPr>
        <p:txBody>
          <a:bodyPr wrap="square">
            <a:spAutoFit/>
          </a:bodyPr>
          <a:lstStyle/>
          <a:p>
            <a:pPr algn="l"/>
            <a:r>
              <a:rPr lang="ja-JP" altLang="en-US" sz="1100" dirty="0">
                <a:solidFill>
                  <a:srgbClr val="24292E"/>
                </a:solidFill>
                <a:latin typeface="Meiryo UI" panose="020B0604030504040204" pitchFamily="50" charset="-128"/>
                <a:ea typeface="Meiryo UI" panose="020B0604030504040204" pitchFamily="50" charset="-128"/>
              </a:rPr>
              <a:t>実行例</a:t>
            </a:r>
            <a:endParaRPr lang="en-US" altLang="ja-JP" sz="1100" dirty="0">
              <a:solidFill>
                <a:srgbClr val="24292E"/>
              </a:solidFill>
              <a:latin typeface="Meiryo UI" panose="020B0604030504040204" pitchFamily="50" charset="-128"/>
              <a:ea typeface="Meiryo UI" panose="020B0604030504040204" pitchFamily="50" charset="-128"/>
            </a:endParaRPr>
          </a:p>
          <a:p>
            <a:pPr algn="l"/>
            <a:r>
              <a:rPr lang="en-US" altLang="ja-JP" sz="1100" dirty="0">
                <a:solidFill>
                  <a:srgbClr val="24292E"/>
                </a:solidFill>
                <a:latin typeface="Meiryo UI" panose="020B0604030504040204" pitchFamily="50" charset="-128"/>
                <a:ea typeface="Meiryo UI" panose="020B0604030504040204" pitchFamily="50" charset="-128"/>
              </a:rPr>
              <a:t>$ curl -v -X GET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"http://CADDE.Y.co.jp:888/</a:t>
            </a:r>
            <a:r>
              <a:rPr lang="en-US" altLang="ja-JP" sz="1100" dirty="0" err="1">
                <a:solidFill>
                  <a:srgbClr val="24292E"/>
                </a:solidFill>
                <a:latin typeface="Meiryo UI" panose="020B0604030504040204" pitchFamily="50" charset="-128"/>
                <a:ea typeface="Meiryo UI" panose="020B0604030504040204" pitchFamily="50" charset="-128"/>
              </a:rPr>
              <a:t>api</a:t>
            </a:r>
            <a:r>
              <a:rPr lang="en-US" altLang="ja-JP" sz="1100" dirty="0">
                <a:solidFill>
                  <a:srgbClr val="24292E"/>
                </a:solidFill>
                <a:latin typeface="Meiryo UI" panose="020B0604030504040204" pitchFamily="50" charset="-128"/>
                <a:ea typeface="Meiryo UI" panose="020B0604030504040204" pitchFamily="50" charset="-128"/>
              </a:rPr>
              <a:t>/3/action/</a:t>
            </a:r>
            <a:r>
              <a:rPr lang="en-US" altLang="ja-JP" sz="1100" dirty="0" err="1">
                <a:solidFill>
                  <a:srgbClr val="24292E"/>
                </a:solidFill>
                <a:latin typeface="Meiryo UI" panose="020B0604030504040204" pitchFamily="50" charset="-128"/>
                <a:ea typeface="Meiryo UI" panose="020B0604030504040204" pitchFamily="50" charset="-128"/>
              </a:rPr>
              <a:t>package_search?</a:t>
            </a:r>
            <a:r>
              <a:rPr lang="en-US" altLang="ja-JP" sz="1100" dirty="0" err="1">
                <a:solidFill>
                  <a:srgbClr val="242424"/>
                </a:solidFill>
                <a:latin typeface="Segoe UI" panose="020B0502040204020203" pitchFamily="34" charset="0"/>
              </a:rPr>
              <a:t>fq</a:t>
            </a:r>
            <a:r>
              <a:rPr lang="en-US" altLang="ja-JP" sz="1100" dirty="0">
                <a:solidFill>
                  <a:srgbClr val="242424"/>
                </a:solidFill>
                <a:latin typeface="Segoe UI" panose="020B0502040204020203" pitchFamily="34" charset="0"/>
              </a:rPr>
              <a:t>=</a:t>
            </a:r>
            <a:r>
              <a:rPr lang="en-US" altLang="ja-JP" sz="1100" dirty="0" err="1">
                <a:solidFill>
                  <a:srgbClr val="242424"/>
                </a:solidFill>
                <a:latin typeface="Segoe UI" panose="020B0502040204020203" pitchFamily="34" charset="0"/>
              </a:rPr>
              <a:t>caddec_dataset_id_for_detail:</a:t>
            </a:r>
            <a:r>
              <a:rPr lang="en-US" altLang="ja-JP" sz="1100" b="1" dirty="0" err="1">
                <a:solidFill>
                  <a:srgbClr val="FF0000"/>
                </a:solidFill>
                <a:latin typeface="Meiryo UI" panose="020B0604030504040204" pitchFamily="50" charset="-128"/>
                <a:ea typeface="Meiryo UI" panose="020B0604030504040204" pitchFamily="50" charset="-128"/>
              </a:rPr>
              <a:t>abc</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solidFill>
                  <a:srgbClr val="24292E"/>
                </a:solidFill>
                <a:latin typeface="Meiryo UI" panose="020B0604030504040204" pitchFamily="50" charset="-128"/>
                <a:ea typeface="Meiryo UI" panose="020B0604030504040204" pitchFamily="50" charset="-128"/>
              </a:rPr>
              <a:t>"</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 "x-</a:t>
            </a:r>
            <a:r>
              <a:rPr lang="en-US" altLang="ja-JP" sz="1100" dirty="0" err="1">
                <a:solidFill>
                  <a:srgbClr val="24292E"/>
                </a:solidFill>
                <a:latin typeface="Meiryo UI" panose="020B0604030504040204" pitchFamily="50" charset="-128"/>
                <a:ea typeface="Meiryo UI" panose="020B0604030504040204" pitchFamily="50" charset="-128"/>
              </a:rPr>
              <a:t>cadde</a:t>
            </a:r>
            <a:r>
              <a:rPr lang="en-US" altLang="ja-JP" sz="1100" dirty="0">
                <a:solidFill>
                  <a:srgbClr val="24292E"/>
                </a:solidFill>
                <a:latin typeface="Meiryo UI" panose="020B0604030504040204" pitchFamily="50" charset="-128"/>
                <a:ea typeface="Meiryo UI" panose="020B0604030504040204" pitchFamily="50" charset="-128"/>
              </a:rPr>
              <a:t>-search: </a:t>
            </a:r>
            <a:r>
              <a:rPr lang="en-US" altLang="ja-JP" sz="1100" b="1" dirty="0">
                <a:solidFill>
                  <a:srgbClr val="FF0000"/>
                </a:solidFill>
                <a:latin typeface="Meiryo UI" panose="020B0604030504040204" pitchFamily="50" charset="-128"/>
                <a:ea typeface="Meiryo UI" panose="020B0604030504040204" pitchFamily="50" charset="-128"/>
              </a:rPr>
              <a:t>detail</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-H</a:t>
            </a:r>
            <a:r>
              <a:rPr lang="ja-JP" altLang="en-US" sz="1100" dirty="0">
                <a:solidFill>
                  <a:srgbClr val="24292E"/>
                </a:solidFill>
                <a:latin typeface="Meiryo UI" panose="020B0604030504040204" pitchFamily="50" charset="-128"/>
                <a:ea typeface="Meiryo UI" panose="020B0604030504040204" pitchFamily="50" charset="-128"/>
              </a:rPr>
              <a:t> </a:t>
            </a:r>
            <a:r>
              <a:rPr lang="en-US" altLang="ja-JP" sz="1100" dirty="0">
                <a:solidFill>
                  <a:srgbClr val="24292E"/>
                </a:solidFill>
                <a:latin typeface="Meiryo UI" panose="020B0604030504040204" pitchFamily="50" charset="-128"/>
                <a:ea typeface="Meiryo UI" panose="020B0604030504040204" pitchFamily="50" charset="-128"/>
              </a:rPr>
              <a:t>"</a:t>
            </a:r>
            <a:r>
              <a:rPr lang="en-US" altLang="ja-JP" sz="1100" dirty="0"/>
              <a:t>x-</a:t>
            </a:r>
            <a:r>
              <a:rPr lang="en-US" altLang="ja-JP" sz="1100" dirty="0" err="1"/>
              <a:t>cadde</a:t>
            </a:r>
            <a:r>
              <a:rPr lang="en-US" altLang="ja-JP" sz="1100" dirty="0"/>
              <a:t>-provide</a:t>
            </a:r>
            <a:r>
              <a:rPr lang="en-US" altLang="ja-JP" sz="1100" dirty="0">
                <a:solidFill>
                  <a:srgbClr val="24292E"/>
                </a:solidFill>
                <a:latin typeface="Meiryo UI" panose="020B0604030504040204" pitchFamily="50" charset="-128"/>
                <a:ea typeface="Meiryo UI" panose="020B0604030504040204" pitchFamily="50" charset="-128"/>
              </a:rPr>
              <a:t>r: </a:t>
            </a:r>
            <a:r>
              <a:rPr lang="en-US" altLang="ja-JP" sz="1100" b="1" dirty="0">
                <a:solidFill>
                  <a:srgbClr val="FF0000"/>
                </a:solidFill>
                <a:latin typeface="Meiryo UI" panose="020B0604030504040204" pitchFamily="50" charset="-128"/>
                <a:ea typeface="Meiryo UI" panose="020B0604030504040204" pitchFamily="50" charset="-128"/>
              </a:rPr>
              <a:t>cadde:123456.aa</a:t>
            </a:r>
            <a:r>
              <a:rPr lang="en-US" altLang="ja-JP" sz="1100" dirty="0">
                <a:solidFill>
                  <a:srgbClr val="24292E"/>
                </a:solidFill>
                <a:latin typeface="Meiryo UI" panose="020B0604030504040204" pitchFamily="50" charset="-128"/>
                <a:ea typeface="Meiryo UI" panose="020B0604030504040204" pitchFamily="50" charset="-128"/>
              </a:rPr>
              <a:t>" </a:t>
            </a:r>
          </a:p>
          <a:p>
            <a:pPr algn="l"/>
            <a:r>
              <a:rPr lang="en-US" altLang="ja-JP" sz="1100" dirty="0">
                <a:solidFill>
                  <a:srgbClr val="24292E"/>
                </a:solidFill>
                <a:latin typeface="Meiryo UI" panose="020B0604030504040204" pitchFamily="50" charset="-128"/>
                <a:ea typeface="Meiryo UI" panose="020B0604030504040204" pitchFamily="50" charset="-128"/>
              </a:rPr>
              <a:t>  -H "Authorization: Bearer XXXX"</a:t>
            </a:r>
          </a:p>
        </p:txBody>
      </p:sp>
      <p:cxnSp>
        <p:nvCxnSpPr>
          <p:cNvPr id="31" name="直線コネクタ 30">
            <a:extLst>
              <a:ext uri="{FF2B5EF4-FFF2-40B4-BE49-F238E27FC236}">
                <a16:creationId xmlns:a16="http://schemas.microsoft.com/office/drawing/2014/main" id="{4349AAA5-45F0-4C7B-BDA8-6D4C481584A1}"/>
              </a:ext>
            </a:extLst>
          </p:cNvPr>
          <p:cNvCxnSpPr>
            <a:cxnSpLocks/>
          </p:cNvCxnSpPr>
          <p:nvPr/>
        </p:nvCxnSpPr>
        <p:spPr>
          <a:xfrm flipH="1">
            <a:off x="2186550" y="3743528"/>
            <a:ext cx="582424" cy="1785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CAC89D3-0C64-4FF1-88CF-F318BA0EB7A7}"/>
              </a:ext>
            </a:extLst>
          </p:cNvPr>
          <p:cNvCxnSpPr>
            <a:cxnSpLocks/>
          </p:cNvCxnSpPr>
          <p:nvPr/>
        </p:nvCxnSpPr>
        <p:spPr>
          <a:xfrm flipH="1" flipV="1">
            <a:off x="2178220" y="6012566"/>
            <a:ext cx="590754" cy="349194"/>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89234F0A-79F4-48CB-9DA6-0352E8865F70}"/>
              </a:ext>
            </a:extLst>
          </p:cNvPr>
          <p:cNvGrpSpPr>
            <a:grpSpLocks noChangeAspect="1"/>
          </p:cNvGrpSpPr>
          <p:nvPr/>
        </p:nvGrpSpPr>
        <p:grpSpPr>
          <a:xfrm>
            <a:off x="1642792" y="6074549"/>
            <a:ext cx="529467" cy="312091"/>
            <a:chOff x="10041164" y="-1374776"/>
            <a:chExt cx="15093951" cy="9607552"/>
          </a:xfrm>
          <a:solidFill>
            <a:schemeClr val="tx1"/>
          </a:solidFill>
        </p:grpSpPr>
        <p:sp>
          <p:nvSpPr>
            <p:cNvPr id="35" name="Oval 6">
              <a:extLst>
                <a:ext uri="{FF2B5EF4-FFF2-40B4-BE49-F238E27FC236}">
                  <a16:creationId xmlns:a16="http://schemas.microsoft.com/office/drawing/2014/main" id="{7A92C299-02E1-4C21-8A61-DC6BCEEDBF8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Freeform 7">
              <a:extLst>
                <a:ext uri="{FF2B5EF4-FFF2-40B4-BE49-F238E27FC236}">
                  <a16:creationId xmlns:a16="http://schemas.microsoft.com/office/drawing/2014/main" id="{45997345-573D-4F22-A917-18A0F261CB97}"/>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35132" y="631413"/>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詳細検索用データカタログを取得する場合（パターン②）</a:t>
            </a:r>
          </a:p>
        </p:txBody>
      </p:sp>
      <p:sp>
        <p:nvSpPr>
          <p:cNvPr id="45" name="テキスト ボックス 44">
            <a:extLst>
              <a:ext uri="{FF2B5EF4-FFF2-40B4-BE49-F238E27FC236}">
                <a16:creationId xmlns:a16="http://schemas.microsoft.com/office/drawing/2014/main" id="{ABABA77F-38AF-4416-A912-C65ADFE0E52F}"/>
              </a:ext>
            </a:extLst>
          </p:cNvPr>
          <p:cNvSpPr txBox="1"/>
          <p:nvPr/>
        </p:nvSpPr>
        <p:spPr>
          <a:xfrm>
            <a:off x="248785" y="6113943"/>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47" name="四角形: 角を丸くする 11">
            <a:extLst>
              <a:ext uri="{FF2B5EF4-FFF2-40B4-BE49-F238E27FC236}">
                <a16:creationId xmlns:a16="http://schemas.microsoft.com/office/drawing/2014/main" id="{21803714-A53E-4140-8647-BCA765A34719}"/>
              </a:ext>
            </a:extLst>
          </p:cNvPr>
          <p:cNvSpPr/>
          <p:nvPr/>
        </p:nvSpPr>
        <p:spPr>
          <a:xfrm>
            <a:off x="235133" y="1061858"/>
            <a:ext cx="11649066" cy="650032"/>
          </a:xfrm>
          <a:prstGeom prst="roundRect">
            <a:avLst>
              <a:gd name="adj" fmla="val 14338"/>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14020 </a:t>
            </a:r>
            <a:r>
              <a:rPr lang="ja-JP" altLang="en-US" sz="1600" dirty="0">
                <a:latin typeface="Meiryo UI"/>
                <a:ea typeface="Meiryo UI"/>
              </a:rPr>
              <a:t>「詳細検索用データセット</a:t>
            </a:r>
            <a:r>
              <a:rPr lang="en-US" altLang="ja-JP" sz="1600" dirty="0">
                <a:latin typeface="Meiryo UI"/>
                <a:ea typeface="Meiryo UI"/>
              </a:rPr>
              <a:t>ID</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コネクタが詳細検索時に必要な詳細検索用</a:t>
            </a:r>
            <a:r>
              <a:rPr lang="en-US" altLang="ja-JP" sz="1600" dirty="0">
                <a:latin typeface="Meiryo UI"/>
                <a:ea typeface="Meiryo UI"/>
              </a:rPr>
              <a:t>CKAN</a:t>
            </a:r>
            <a:r>
              <a:rPr lang="ja-JP" altLang="en-US" sz="1600" dirty="0">
                <a:latin typeface="Meiryo UI"/>
                <a:ea typeface="Meiryo UI"/>
              </a:rPr>
              <a:t>のデータセット</a:t>
            </a:r>
            <a:r>
              <a:rPr lang="en-US" altLang="ja-JP" sz="1600" dirty="0">
                <a:latin typeface="Meiryo UI"/>
                <a:ea typeface="Meiryo UI"/>
              </a:rPr>
              <a:t>ID</a:t>
            </a:r>
            <a:r>
              <a:rPr lang="ja-JP" altLang="en-US" sz="1600" dirty="0">
                <a:latin typeface="Meiryo UI"/>
                <a:ea typeface="Meiryo UI"/>
              </a:rPr>
              <a:t>　　　</a:t>
            </a:r>
            <a:r>
              <a:rPr lang="ja-JP" altLang="en-US" sz="1600" b="1" dirty="0">
                <a:latin typeface="Meiryo UI"/>
                <a:ea typeface="Meiryo UI"/>
              </a:rPr>
              <a:t>項目値の例：</a:t>
            </a:r>
            <a:r>
              <a:rPr lang="en-US" altLang="ja-JP" sz="1600" dirty="0" err="1">
                <a:solidFill>
                  <a:srgbClr val="FF0000"/>
                </a:solidFill>
                <a:latin typeface="Meiryo UI"/>
                <a:ea typeface="Meiryo UI"/>
              </a:rPr>
              <a:t>abc</a:t>
            </a:r>
            <a:r>
              <a:rPr lang="en-US" altLang="ja-JP" sz="1600" dirty="0">
                <a:solidFill>
                  <a:srgbClr val="FF0000"/>
                </a:solidFill>
                <a:latin typeface="Meiryo UI"/>
                <a:ea typeface="Meiryo UI"/>
              </a:rPr>
              <a:t>…</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35132" y="1776082"/>
            <a:ext cx="11649067" cy="667010"/>
          </a:xfrm>
          <a:prstGeom prst="roundRect">
            <a:avLst>
              <a:gd name="adj" fmla="val 14405"/>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14010 </a:t>
            </a:r>
            <a:r>
              <a:rPr lang="ja-JP" altLang="en-US" sz="1600" dirty="0">
                <a:latin typeface="Meiryo UI"/>
                <a:ea typeface="Meiryo UI"/>
              </a:rPr>
              <a:t>「提供者</a:t>
            </a:r>
            <a:r>
              <a:rPr lang="en-US" altLang="ja-JP" sz="1600" dirty="0">
                <a:latin typeface="Meiryo UI"/>
                <a:ea typeface="Meiryo UI"/>
              </a:rPr>
              <a:t>ID</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利用者コネクタがデータ提供者を特定するために用いる識別子　　　　　　 </a:t>
            </a:r>
            <a:r>
              <a:rPr lang="ja-JP" altLang="en-US" sz="1600" b="1" dirty="0">
                <a:latin typeface="Meiryo UI"/>
                <a:ea typeface="Meiryo UI"/>
              </a:rPr>
              <a:t>項目値の例：</a:t>
            </a:r>
            <a:r>
              <a:rPr lang="en-US" altLang="ja-JP" sz="1600" dirty="0">
                <a:solidFill>
                  <a:srgbClr val="FF0000"/>
                </a:solidFill>
                <a:latin typeface="Meiryo UI" panose="020B0604030504040204" pitchFamily="50" charset="-128"/>
                <a:ea typeface="Meiryo UI" panose="020B0604030504040204" pitchFamily="50" charset="-128"/>
              </a:rPr>
              <a:t>cadde:123456.aa</a:t>
            </a:r>
            <a:endParaRPr lang="en-US" altLang="ja-JP" sz="1600" dirty="0">
              <a:latin typeface="Meiryo UI"/>
              <a:ea typeface="Meiryo UI"/>
            </a:endParaRPr>
          </a:p>
          <a:p>
            <a:endParaRPr lang="en-US" altLang="ja-JP" sz="1600" dirty="0">
              <a:latin typeface="Meiryo UI"/>
              <a:ea typeface="Meiryo UI"/>
            </a:endParaRPr>
          </a:p>
        </p:txBody>
      </p:sp>
      <p:sp>
        <p:nvSpPr>
          <p:cNvPr id="49" name="四角形: 角を丸くする 48">
            <a:extLst>
              <a:ext uri="{FF2B5EF4-FFF2-40B4-BE49-F238E27FC236}">
                <a16:creationId xmlns:a16="http://schemas.microsoft.com/office/drawing/2014/main" id="{F6E09C5B-C457-4F27-9B81-ACDA87D5337D}"/>
              </a:ext>
            </a:extLst>
          </p:cNvPr>
          <p:cNvSpPr/>
          <p:nvPr/>
        </p:nvSpPr>
        <p:spPr>
          <a:xfrm>
            <a:off x="235132" y="2517143"/>
            <a:ext cx="11616965" cy="904903"/>
          </a:xfrm>
          <a:prstGeom prst="roundRect">
            <a:avLst>
              <a:gd name="adj" fmla="val 9874"/>
            </a:avLst>
          </a:prstGeom>
          <a:solidFill>
            <a:schemeClr val="bg1"/>
          </a:solidFill>
          <a:ln w="1905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285750" indent="-285750">
              <a:buFont typeface="Wingdings" panose="05000000000000000000" pitchFamily="2" charset="2"/>
              <a:buChar char="ü"/>
            </a:pPr>
            <a:r>
              <a:rPr lang="ja-JP" altLang="en-US" sz="1600" dirty="0">
                <a:latin typeface="Meiryo UI"/>
                <a:ea typeface="Meiryo UI"/>
              </a:rPr>
              <a:t>データ利用者は、利用者コネクタに対して、詳細検索用データセット</a:t>
            </a:r>
            <a:r>
              <a:rPr lang="en-US" altLang="ja-JP" sz="1600" dirty="0">
                <a:latin typeface="Meiryo UI"/>
                <a:ea typeface="Meiryo UI"/>
              </a:rPr>
              <a:t>ID</a:t>
            </a:r>
            <a:r>
              <a:rPr lang="ja-JP" altLang="en-US" sz="1600" dirty="0">
                <a:latin typeface="Meiryo UI"/>
                <a:ea typeface="Meiryo UI"/>
              </a:rPr>
              <a:t>、検索種別、提供者</a:t>
            </a:r>
            <a:r>
              <a:rPr lang="en-US" altLang="ja-JP" sz="1600" dirty="0">
                <a:latin typeface="Meiryo UI"/>
                <a:ea typeface="Meiryo UI"/>
              </a:rPr>
              <a:t>ID</a:t>
            </a:r>
            <a:r>
              <a:rPr lang="ja-JP" altLang="en-US" sz="1600" dirty="0">
                <a:latin typeface="Meiryo UI"/>
                <a:ea typeface="Meiryo UI"/>
              </a:rPr>
              <a:t>、認証トークンを含む</a:t>
            </a:r>
            <a:br>
              <a:rPr lang="en-US" altLang="ja-JP" sz="1600" dirty="0">
                <a:latin typeface="Meiryo UI"/>
                <a:ea typeface="Meiryo UI"/>
              </a:rPr>
            </a:br>
            <a:r>
              <a:rPr lang="ja-JP" altLang="en-US" sz="1600" dirty="0">
                <a:latin typeface="Meiryo UI"/>
                <a:ea typeface="Meiryo UI"/>
              </a:rPr>
              <a:t>詳細検索データカタログ取得要求を、利用者側コネクタへ送信することにより詳細検索用データカタログを取得することが可能です。</a:t>
            </a:r>
          </a:p>
          <a:p>
            <a:pPr marL="285750" indent="-285750">
              <a:buFont typeface="Wingdings" panose="05000000000000000000" pitchFamily="2" charset="2"/>
              <a:buChar char="ü"/>
            </a:pPr>
            <a:r>
              <a:rPr lang="ja-JP" altLang="en-US" sz="1600" dirty="0">
                <a:latin typeface="Meiryo UI"/>
                <a:ea typeface="Meiryo UI"/>
              </a:rPr>
              <a:t>詳細検索の場合は、 </a:t>
            </a:r>
            <a:r>
              <a:rPr lang="en-US" altLang="ja-JP" sz="1600" dirty="0">
                <a:latin typeface="Meiryo UI"/>
                <a:ea typeface="Meiryo UI"/>
              </a:rPr>
              <a:t>x-</a:t>
            </a:r>
            <a:r>
              <a:rPr lang="en-US" altLang="ja-JP" sz="1600" dirty="0" err="1">
                <a:latin typeface="Meiryo UI"/>
                <a:ea typeface="Meiryo UI"/>
              </a:rPr>
              <a:t>cadde</a:t>
            </a:r>
            <a:r>
              <a:rPr lang="en-US" altLang="ja-JP" sz="1600" dirty="0">
                <a:latin typeface="Meiryo UI"/>
                <a:ea typeface="Meiryo UI"/>
              </a:rPr>
              <a:t>-search</a:t>
            </a:r>
            <a:r>
              <a:rPr lang="ja-JP" altLang="en-US" sz="1600" dirty="0">
                <a:latin typeface="Meiryo UI"/>
                <a:ea typeface="Meiryo UI"/>
              </a:rPr>
              <a:t>という検索種別を指定する引数に“</a:t>
            </a:r>
            <a:r>
              <a:rPr lang="en-US" altLang="ja-JP" sz="1600" b="1" dirty="0">
                <a:solidFill>
                  <a:srgbClr val="FF0000"/>
                </a:solidFill>
                <a:latin typeface="Meiryo UI"/>
                <a:ea typeface="Meiryo UI"/>
              </a:rPr>
              <a:t>detail</a:t>
            </a:r>
            <a:r>
              <a:rPr lang="en-US" altLang="ja-JP" sz="1600" dirty="0">
                <a:latin typeface="Meiryo UI"/>
                <a:ea typeface="Meiryo UI"/>
              </a:rPr>
              <a:t>”</a:t>
            </a:r>
            <a:r>
              <a:rPr lang="ja-JP" altLang="en-US" sz="1600" dirty="0">
                <a:latin typeface="Meiryo UI"/>
                <a:ea typeface="Meiryo UI"/>
              </a:rPr>
              <a:t>を設定します。</a:t>
            </a:r>
          </a:p>
        </p:txBody>
      </p:sp>
      <p:graphicFrame>
        <p:nvGraphicFramePr>
          <p:cNvPr id="22" name="表 21">
            <a:extLst>
              <a:ext uri="{FF2B5EF4-FFF2-40B4-BE49-F238E27FC236}">
                <a16:creationId xmlns:a16="http://schemas.microsoft.com/office/drawing/2014/main" id="{1F06010D-703C-49E7-BEEC-95D1CF5FC996}"/>
              </a:ext>
            </a:extLst>
          </p:cNvPr>
          <p:cNvGraphicFramePr>
            <a:graphicFrameLocks noGrp="1"/>
          </p:cNvGraphicFramePr>
          <p:nvPr>
            <p:extLst>
              <p:ext uri="{D42A27DB-BD31-4B8C-83A1-F6EECF244321}">
                <p14:modId xmlns:p14="http://schemas.microsoft.com/office/powerpoint/2010/main" val="3341423722"/>
              </p:ext>
            </p:extLst>
          </p:nvPr>
        </p:nvGraphicFramePr>
        <p:xfrm>
          <a:off x="9729098" y="4526846"/>
          <a:ext cx="2034120" cy="1267303"/>
        </p:xfrm>
        <a:graphic>
          <a:graphicData uri="http://schemas.openxmlformats.org/drawingml/2006/table">
            <a:tbl>
              <a:tblPr>
                <a:tableStyleId>{BC89EF96-8CEA-46FF-86C4-4CE0E7609802}</a:tableStyleId>
              </a:tblPr>
              <a:tblGrid>
                <a:gridCol w="884473">
                  <a:extLst>
                    <a:ext uri="{9D8B030D-6E8A-4147-A177-3AD203B41FA5}">
                      <a16:colId xmlns:a16="http://schemas.microsoft.com/office/drawing/2014/main" val="1580386725"/>
                    </a:ext>
                  </a:extLst>
                </a:gridCol>
                <a:gridCol w="1149647">
                  <a:extLst>
                    <a:ext uri="{9D8B030D-6E8A-4147-A177-3AD203B41FA5}">
                      <a16:colId xmlns:a16="http://schemas.microsoft.com/office/drawing/2014/main" val="834270018"/>
                    </a:ext>
                  </a:extLst>
                </a:gridCol>
              </a:tblGrid>
              <a:tr h="263525">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9966" marR="10579" marT="1057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501889">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#14020 </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詳細検索用</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データセット</a:t>
                      </a:r>
                      <a:r>
                        <a:rPr lang="en-US" altLang="ja-JP" sz="90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err="1">
                          <a:solidFill>
                            <a:sysClr val="windowText" lastClr="000000"/>
                          </a:solidFill>
                          <a:effectLst/>
                          <a:latin typeface="Meiryo UI" panose="020B0604030504040204" pitchFamily="50" charset="-128"/>
                          <a:ea typeface="Meiryo UI" panose="020B0604030504040204" pitchFamily="50" charset="-128"/>
                        </a:rPr>
                        <a:t>abc</a:t>
                      </a:r>
                      <a:r>
                        <a:rPr lang="en-US" sz="900" b="0" i="0" u="none" strike="noStrike" dirty="0">
                          <a:solidFill>
                            <a:sysClr val="windowText" lastClr="000000"/>
                          </a:solidFill>
                          <a:effectLst/>
                          <a:latin typeface="Meiryo UI" panose="020B0604030504040204" pitchFamily="50" charset="-128"/>
                          <a:ea typeface="Meiryo UI" panose="020B0604030504040204" pitchFamily="50" charset="-128"/>
                        </a:rPr>
                        <a:t>…</a:t>
                      </a: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501889">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ID</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endParaRPr lang="en-US" sz="900" b="0" i="0" u="none" strike="noStrike" dirty="0">
                        <a:solidFill>
                          <a:sysClr val="windowText" lastClr="000000"/>
                        </a:solidFill>
                        <a:effectLst/>
                        <a:latin typeface="Meiryo UI" panose="020B0604030504040204" pitchFamily="50" charset="-128"/>
                        <a:ea typeface="Meiryo UI" panose="020B0604030504040204" pitchFamily="50" charset="-128"/>
                      </a:endParaRPr>
                    </a:p>
                  </a:txBody>
                  <a:tcPr marL="79966" marR="4417" marT="4417"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4396553"/>
                  </a:ext>
                </a:extLst>
              </a:tr>
            </a:tbl>
          </a:graphicData>
        </a:graphic>
      </p:graphicFrame>
      <p:sp>
        <p:nvSpPr>
          <p:cNvPr id="23" name="テキスト ボックス 22">
            <a:extLst>
              <a:ext uri="{FF2B5EF4-FFF2-40B4-BE49-F238E27FC236}">
                <a16:creationId xmlns:a16="http://schemas.microsoft.com/office/drawing/2014/main" id="{4B88D906-D1C1-4C4C-8E7E-D339748E84C4}"/>
              </a:ext>
            </a:extLst>
          </p:cNvPr>
          <p:cNvSpPr txBox="1"/>
          <p:nvPr/>
        </p:nvSpPr>
        <p:spPr>
          <a:xfrm>
            <a:off x="9539135" y="4281746"/>
            <a:ext cx="1738465"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横断検索用データカタログ</a:t>
            </a:r>
          </a:p>
        </p:txBody>
      </p:sp>
      <p:cxnSp>
        <p:nvCxnSpPr>
          <p:cNvPr id="4" name="直線矢印コネクタ 3">
            <a:extLst>
              <a:ext uri="{FF2B5EF4-FFF2-40B4-BE49-F238E27FC236}">
                <a16:creationId xmlns:a16="http://schemas.microsoft.com/office/drawing/2014/main" id="{4E3CDE24-3E38-40FE-AF7A-C720C4DCA800}"/>
              </a:ext>
            </a:extLst>
          </p:cNvPr>
          <p:cNvCxnSpPr>
            <a:cxnSpLocks/>
          </p:cNvCxnSpPr>
          <p:nvPr/>
        </p:nvCxnSpPr>
        <p:spPr>
          <a:xfrm flipH="1" flipV="1">
            <a:off x="8382000" y="4376053"/>
            <a:ext cx="1347098" cy="62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8E08791-CAAE-482D-89E4-7414D672A6E2}"/>
              </a:ext>
            </a:extLst>
          </p:cNvPr>
          <p:cNvCxnSpPr>
            <a:cxnSpLocks/>
          </p:cNvCxnSpPr>
          <p:nvPr/>
        </p:nvCxnSpPr>
        <p:spPr>
          <a:xfrm flipH="1" flipV="1">
            <a:off x="5279571" y="4789711"/>
            <a:ext cx="4449527" cy="739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C898E53D-E412-4940-803D-679522403182}"/>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TIPS-30</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コネクタを利用したデータカタログ検索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(3/3)</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タイトル 4">
            <a:extLst>
              <a:ext uri="{FF2B5EF4-FFF2-40B4-BE49-F238E27FC236}">
                <a16:creationId xmlns:a16="http://schemas.microsoft.com/office/drawing/2014/main" id="{56796BBA-8956-42FC-B619-0FBA9923EF0B}"/>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27" name="正方形/長方形 26">
            <a:extLst>
              <a:ext uri="{FF2B5EF4-FFF2-40B4-BE49-F238E27FC236}">
                <a16:creationId xmlns:a16="http://schemas.microsoft.com/office/drawing/2014/main" id="{7DEBDF7A-C300-4775-A3AB-DB827D7A780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60238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DBBD743D-4BCE-42CB-B077-44096D81B955}"/>
              </a:ext>
            </a:extLst>
          </p:cNvPr>
          <p:cNvSpPr/>
          <p:nvPr/>
        </p:nvSpPr>
        <p:spPr>
          <a:xfrm>
            <a:off x="7058084" y="4999036"/>
            <a:ext cx="4855559" cy="1720143"/>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14CC425C-42B5-4ADB-B5ED-DC13ECC874E6}"/>
              </a:ext>
            </a:extLst>
          </p:cNvPr>
          <p:cNvSpPr/>
          <p:nvPr/>
        </p:nvSpPr>
        <p:spPr>
          <a:xfrm>
            <a:off x="7872919" y="6225643"/>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grpSp>
        <p:nvGrpSpPr>
          <p:cNvPr id="112" name="グループ化 111">
            <a:extLst>
              <a:ext uri="{FF2B5EF4-FFF2-40B4-BE49-F238E27FC236}">
                <a16:creationId xmlns:a16="http://schemas.microsoft.com/office/drawing/2014/main" id="{E3DD92D9-C308-46CF-B369-01FB9BB4F07E}"/>
              </a:ext>
            </a:extLst>
          </p:cNvPr>
          <p:cNvGrpSpPr/>
          <p:nvPr/>
        </p:nvGrpSpPr>
        <p:grpSpPr>
          <a:xfrm>
            <a:off x="3403966" y="4460558"/>
            <a:ext cx="3189549" cy="1244180"/>
            <a:chOff x="2596259" y="4026538"/>
            <a:chExt cx="2591509" cy="1010896"/>
          </a:xfrm>
        </p:grpSpPr>
        <p:sp>
          <p:nvSpPr>
            <p:cNvPr id="115" name="正方形/長方形 114">
              <a:extLst>
                <a:ext uri="{FF2B5EF4-FFF2-40B4-BE49-F238E27FC236}">
                  <a16:creationId xmlns:a16="http://schemas.microsoft.com/office/drawing/2014/main" id="{DA550D32-4B8D-42E1-AF30-A7BFA852DD9D}"/>
                </a:ext>
              </a:extLst>
            </p:cNvPr>
            <p:cNvSpPr/>
            <p:nvPr/>
          </p:nvSpPr>
          <p:spPr>
            <a:xfrm>
              <a:off x="2624310" y="4026538"/>
              <a:ext cx="2317366" cy="989064"/>
            </a:xfrm>
            <a:prstGeom prst="rect">
              <a:avLst/>
            </a:prstGeom>
            <a:solidFill>
              <a:schemeClr val="bg1"/>
            </a:solidFill>
            <a:ln w="12700">
              <a:solidFill>
                <a:srgbClr val="002060"/>
              </a:solidFill>
            </a:ln>
          </p:spPr>
          <p:style>
            <a:lnRef idx="1">
              <a:schemeClr val="accent6"/>
            </a:lnRef>
            <a:fillRef idx="2">
              <a:schemeClr val="accent6"/>
            </a:fillRef>
            <a:effectRef idx="1">
              <a:schemeClr val="accent6"/>
            </a:effectRef>
            <a:fontRef idx="minor">
              <a:schemeClr val="dk1"/>
            </a:fontRef>
          </p:style>
          <p:txBody>
            <a:bodyPr rtlCol="0" anchor="b" anchorCtr="1"/>
            <a:lstStyle/>
            <a:p>
              <a:pPr algn="ctr"/>
              <a:endParaRPr lang="ja-JP" altLang="en-US" sz="1401" dirty="0">
                <a:latin typeface="Meiryo UI" panose="020B0604030504040204" pitchFamily="50" charset="-128"/>
                <a:ea typeface="Meiryo UI" panose="020B0604030504040204" pitchFamily="50" charset="-128"/>
              </a:endParaRPr>
            </a:p>
          </p:txBody>
        </p:sp>
        <p:sp>
          <p:nvSpPr>
            <p:cNvPr id="118" name="テキスト ボックス 117">
              <a:extLst>
                <a:ext uri="{FF2B5EF4-FFF2-40B4-BE49-F238E27FC236}">
                  <a16:creationId xmlns:a16="http://schemas.microsoft.com/office/drawing/2014/main" id="{E328AAE3-78A5-485B-BF32-6DD454AB39EF}"/>
                </a:ext>
              </a:extLst>
            </p:cNvPr>
            <p:cNvSpPr txBox="1"/>
            <p:nvPr/>
          </p:nvSpPr>
          <p:spPr>
            <a:xfrm>
              <a:off x="2596259" y="4787261"/>
              <a:ext cx="2591509" cy="250173"/>
            </a:xfrm>
            <a:prstGeom prst="rect">
              <a:avLst/>
            </a:prstGeom>
            <a:noFill/>
          </p:spPr>
          <p:txBody>
            <a:bodyPr wrap="square" rtlCol="0">
              <a:spAutoFit/>
            </a:bodyPr>
            <a:lstStyle/>
            <a:p>
              <a:r>
                <a:rPr lang="ja-JP" altLang="en-US" sz="1401" dirty="0">
                  <a:latin typeface="Meiryo UI" panose="020B0604030504040204" pitchFamily="50" charset="-128"/>
                  <a:ea typeface="Meiryo UI" panose="020B0604030504040204" pitchFamily="50" charset="-128"/>
                </a:rPr>
                <a:t>データカタログ分野横断検索サービス</a:t>
              </a:r>
              <a:r>
                <a:rPr lang="en-US" altLang="ja-JP" sz="1401" dirty="0">
                  <a:latin typeface="Meiryo UI" panose="020B0604030504040204" pitchFamily="50" charset="-128"/>
                  <a:ea typeface="Meiryo UI" panose="020B0604030504040204" pitchFamily="50" charset="-128"/>
                </a:rPr>
                <a:t>*</a:t>
              </a:r>
              <a:r>
                <a:rPr lang="en-US" altLang="ja-JP" sz="1401" baseline="30000" dirty="0">
                  <a:latin typeface="Meiryo UI" panose="020B0604030504040204" pitchFamily="50" charset="-128"/>
                  <a:ea typeface="Meiryo UI" panose="020B0604030504040204" pitchFamily="50" charset="-128"/>
                </a:rPr>
                <a:t>1</a:t>
              </a:r>
            </a:p>
          </p:txBody>
        </p:sp>
        <p:sp>
          <p:nvSpPr>
            <p:cNvPr id="120" name="正方形/長方形 119">
              <a:extLst>
                <a:ext uri="{FF2B5EF4-FFF2-40B4-BE49-F238E27FC236}">
                  <a16:creationId xmlns:a16="http://schemas.microsoft.com/office/drawing/2014/main" id="{03EE772F-46AE-4CB1-827D-CAAC589B3660}"/>
                </a:ext>
              </a:extLst>
            </p:cNvPr>
            <p:cNvSpPr/>
            <p:nvPr/>
          </p:nvSpPr>
          <p:spPr>
            <a:xfrm>
              <a:off x="3964797" y="4087637"/>
              <a:ext cx="792000" cy="540000"/>
            </a:xfrm>
            <a:prstGeom prst="rect">
              <a:avLst/>
            </a:prstGeom>
            <a:solidFill>
              <a:schemeClr val="accent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情報収集</a:t>
              </a:r>
            </a:p>
          </p:txBody>
        </p:sp>
        <p:sp>
          <p:nvSpPr>
            <p:cNvPr id="121" name="正方形/長方形 120">
              <a:extLst>
                <a:ext uri="{FF2B5EF4-FFF2-40B4-BE49-F238E27FC236}">
                  <a16:creationId xmlns:a16="http://schemas.microsoft.com/office/drawing/2014/main" id="{5115E927-8C51-4104-8D5B-0E98E3293C70}"/>
                </a:ext>
              </a:extLst>
            </p:cNvPr>
            <p:cNvSpPr/>
            <p:nvPr/>
          </p:nvSpPr>
          <p:spPr>
            <a:xfrm>
              <a:off x="2809188" y="4087637"/>
              <a:ext cx="792000" cy="540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横断検索</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(Web)</a:t>
              </a:r>
            </a:p>
          </p:txBody>
        </p:sp>
        <p:sp>
          <p:nvSpPr>
            <p:cNvPr id="122" name="円柱 121">
              <a:extLst>
                <a:ext uri="{FF2B5EF4-FFF2-40B4-BE49-F238E27FC236}">
                  <a16:creationId xmlns:a16="http://schemas.microsoft.com/office/drawing/2014/main" id="{6A6D4F7D-97DE-4176-BC71-A61D502999C5}"/>
                </a:ext>
              </a:extLst>
            </p:cNvPr>
            <p:cNvSpPr/>
            <p:nvPr/>
          </p:nvSpPr>
          <p:spPr>
            <a:xfrm flipH="1">
              <a:off x="3448479" y="4418254"/>
              <a:ext cx="644513" cy="40535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DB</a:t>
              </a:r>
              <a:endParaRPr lang="ja-JP" altLang="en-US" sz="1001" dirty="0">
                <a:solidFill>
                  <a:schemeClr val="tx1"/>
                </a:solidFill>
                <a:latin typeface="Meiryo UI" panose="020B0604030504040204" pitchFamily="50" charset="-128"/>
                <a:ea typeface="Meiryo UI" panose="020B0604030504040204" pitchFamily="50" charset="-128"/>
              </a:endParaRPr>
            </a:p>
          </p:txBody>
        </p:sp>
      </p:grpSp>
      <p:sp>
        <p:nvSpPr>
          <p:cNvPr id="74" name="正方形/長方形 73">
            <a:extLst>
              <a:ext uri="{FF2B5EF4-FFF2-40B4-BE49-F238E27FC236}">
                <a16:creationId xmlns:a16="http://schemas.microsoft.com/office/drawing/2014/main" id="{D66AF2F7-A13B-4F10-ABCA-30EBBF876D99}"/>
              </a:ext>
            </a:extLst>
          </p:cNvPr>
          <p:cNvSpPr/>
          <p:nvPr/>
        </p:nvSpPr>
        <p:spPr>
          <a:xfrm>
            <a:off x="7072259" y="3437198"/>
            <a:ext cx="4841387" cy="1516786"/>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cxnSp>
        <p:nvCxnSpPr>
          <p:cNvPr id="17" name="直線矢印コネクタ 198">
            <a:extLst>
              <a:ext uri="{FF2B5EF4-FFF2-40B4-BE49-F238E27FC236}">
                <a16:creationId xmlns:a16="http://schemas.microsoft.com/office/drawing/2014/main" id="{10338A41-7F36-4851-9456-4DFE4EFAA7E6}"/>
              </a:ext>
            </a:extLst>
          </p:cNvPr>
          <p:cNvCxnSpPr>
            <a:cxnSpLocks/>
            <a:stCxn id="81" idx="1"/>
          </p:cNvCxnSpPr>
          <p:nvPr/>
        </p:nvCxnSpPr>
        <p:spPr>
          <a:xfrm rot="10800000" flipV="1">
            <a:off x="5575706" y="4109093"/>
            <a:ext cx="5456105" cy="426663"/>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円柱 51">
            <a:extLst>
              <a:ext uri="{FF2B5EF4-FFF2-40B4-BE49-F238E27FC236}">
                <a16:creationId xmlns:a16="http://schemas.microsoft.com/office/drawing/2014/main" id="{5E39DB70-43DF-4646-AB2A-E9BC13A1BED1}"/>
              </a:ext>
            </a:extLst>
          </p:cNvPr>
          <p:cNvSpPr/>
          <p:nvPr/>
        </p:nvSpPr>
        <p:spPr>
          <a:xfrm flipH="1">
            <a:off x="8783337" y="6123066"/>
            <a:ext cx="960026" cy="507397"/>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7C32713D-FF9C-4EE8-89E3-9419CC59FB3B}"/>
              </a:ext>
            </a:extLst>
          </p:cNvPr>
          <p:cNvSpPr/>
          <p:nvPr/>
        </p:nvSpPr>
        <p:spPr>
          <a:xfrm>
            <a:off x="231736" y="2137086"/>
            <a:ext cx="2929041" cy="252770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01">
              <a:solidFill>
                <a:sysClr val="windowText" lastClr="000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2D9BD56-0F40-4895-9DAF-350E0084C544}"/>
              </a:ext>
            </a:extLst>
          </p:cNvPr>
          <p:cNvSpPr txBox="1"/>
          <p:nvPr/>
        </p:nvSpPr>
        <p:spPr>
          <a:xfrm>
            <a:off x="237936" y="2149453"/>
            <a:ext cx="1141659" cy="307905"/>
          </a:xfrm>
          <a:prstGeom prst="rect">
            <a:avLst/>
          </a:prstGeom>
          <a:noFill/>
        </p:spPr>
        <p:txBody>
          <a:bodyPr wrap="none" rtlCol="0">
            <a:spAutoFit/>
          </a:bodyPr>
          <a:lstStyle/>
          <a:p>
            <a:r>
              <a:rPr lang="ja-JP" altLang="en-US" sz="1401" dirty="0">
                <a:solidFill>
                  <a:sysClr val="windowText" lastClr="000000"/>
                </a:solidFill>
                <a:latin typeface="Meiryo UI" panose="020B0604030504040204" pitchFamily="50" charset="-128"/>
                <a:ea typeface="Meiryo UI" panose="020B0604030504040204" pitchFamily="50" charset="-128"/>
              </a:rPr>
              <a:t>データ利用者</a:t>
            </a:r>
          </a:p>
        </p:txBody>
      </p:sp>
      <p:sp>
        <p:nvSpPr>
          <p:cNvPr id="13" name="正方形/長方形 12">
            <a:extLst>
              <a:ext uri="{FF2B5EF4-FFF2-40B4-BE49-F238E27FC236}">
                <a16:creationId xmlns:a16="http://schemas.microsoft.com/office/drawing/2014/main" id="{32628708-923A-427A-B05C-867F58C1D510}"/>
              </a:ext>
            </a:extLst>
          </p:cNvPr>
          <p:cNvSpPr/>
          <p:nvPr/>
        </p:nvSpPr>
        <p:spPr>
          <a:xfrm>
            <a:off x="477390" y="2473965"/>
            <a:ext cx="1610412" cy="199703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nchor="t"/>
          <a:lstStyle/>
          <a:p>
            <a:r>
              <a:rPr lang="ja-JP" altLang="en-US" sz="1200" dirty="0">
                <a:solidFill>
                  <a:schemeClr val="tx1"/>
                </a:solidFill>
                <a:latin typeface="Meiryo UI" panose="020B0604030504040204" pitchFamily="50" charset="-128"/>
                <a:ea typeface="Meiryo UI" panose="020B0604030504040204" pitchFamily="50" charset="-128"/>
              </a:rPr>
              <a:t>限定公開</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データカタログ</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検索</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rgbClr val="FF0000"/>
              </a:solidFill>
              <a:highlight>
                <a:srgbClr val="FFFF00"/>
              </a:highlight>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契約行為</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rgbClr val="FF0000"/>
              </a:solidFill>
              <a:highlight>
                <a:srgbClr val="FFFF00"/>
              </a:highlight>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データ取得</a:t>
            </a:r>
            <a:endParaRPr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AP</a:t>
            </a:r>
            <a:r>
              <a:rPr lang="ja-JP" altLang="en-US" sz="1200" dirty="0">
                <a:solidFill>
                  <a:schemeClr val="tx1"/>
                </a:solidFill>
                <a:latin typeface="Meiryo UI" panose="020B0604030504040204" pitchFamily="50" charset="-128"/>
                <a:ea typeface="Meiryo UI" panose="020B0604030504040204" pitchFamily="50" charset="-128"/>
              </a:rPr>
              <a:t>起動</a:t>
            </a:r>
            <a:endParaRPr lang="en-US" altLang="ja-JP" sz="1200" dirty="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4352495-E6CB-44CF-B6BF-64D39DB3A458}"/>
              </a:ext>
            </a:extLst>
          </p:cNvPr>
          <p:cNvSpPr txBox="1"/>
          <p:nvPr/>
        </p:nvSpPr>
        <p:spPr>
          <a:xfrm>
            <a:off x="2346035" y="2582990"/>
            <a:ext cx="966020" cy="323165"/>
          </a:xfrm>
          <a:prstGeom prst="rect">
            <a:avLst/>
          </a:prstGeom>
          <a:noFill/>
        </p:spPr>
        <p:txBody>
          <a:bodyPr vert="horz" wrap="square" lIns="0" tIns="0" rIns="0" bIns="0" rtlCol="0">
            <a:spAutoFit/>
          </a:bodyPr>
          <a:lstStyle>
            <a:defPPr>
              <a:defRPr lang="ja-JP"/>
            </a:defPPr>
            <a:lvl1pPr algn="ctr">
              <a:defRPr sz="1050">
                <a:latin typeface="Meiryo UI" panose="020B0604030504040204" pitchFamily="50" charset="-128"/>
                <a:ea typeface="Meiryo UI" panose="020B0604030504040204" pitchFamily="50" charset="-128"/>
              </a:defRPr>
            </a:lvl1pPr>
          </a:lstStyle>
          <a:p>
            <a:r>
              <a:rPr lang="en-US" altLang="ja-JP" dirty="0"/>
              <a:t>HTML</a:t>
            </a:r>
            <a:br>
              <a:rPr lang="en-US" altLang="ja-JP" dirty="0"/>
            </a:br>
            <a:r>
              <a:rPr lang="en-US" altLang="ja-JP" dirty="0"/>
              <a:t>(Web</a:t>
            </a:r>
            <a:r>
              <a:rPr lang="ja-JP" altLang="en-US" dirty="0"/>
              <a:t>ブラウザ）</a:t>
            </a:r>
          </a:p>
        </p:txBody>
      </p:sp>
      <p:cxnSp>
        <p:nvCxnSpPr>
          <p:cNvPr id="27" name="直線コネクタ 26">
            <a:extLst>
              <a:ext uri="{FF2B5EF4-FFF2-40B4-BE49-F238E27FC236}">
                <a16:creationId xmlns:a16="http://schemas.microsoft.com/office/drawing/2014/main" id="{826CC74A-29D5-4372-A05A-7D18FBB40120}"/>
              </a:ext>
            </a:extLst>
          </p:cNvPr>
          <p:cNvCxnSpPr>
            <a:cxnSpLocks/>
            <a:stCxn id="31" idx="1"/>
            <a:endCxn id="33" idx="3"/>
          </p:cNvCxnSpPr>
          <p:nvPr/>
        </p:nvCxnSpPr>
        <p:spPr>
          <a:xfrm flipH="1">
            <a:off x="10711241" y="5710689"/>
            <a:ext cx="75938" cy="0"/>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190A3162-F996-4866-B508-369F84E01241}"/>
              </a:ext>
            </a:extLst>
          </p:cNvPr>
          <p:cNvSpPr txBox="1"/>
          <p:nvPr/>
        </p:nvSpPr>
        <p:spPr>
          <a:xfrm>
            <a:off x="7081878" y="5032989"/>
            <a:ext cx="5106708"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Z</a:t>
            </a:r>
            <a:r>
              <a:rPr lang="ja-JP" altLang="en-US"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CKAN+SIPextras</a:t>
            </a:r>
            <a:r>
              <a:rPr lang="ja-JP" altLang="en-US" sz="1100" dirty="0">
                <a:latin typeface="Meiryo UI" panose="020B0604030504040204" pitchFamily="50" charset="-128"/>
                <a:ea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SIP</a:t>
            </a:r>
            <a:r>
              <a:rPr lang="ja-JP" altLang="en-US" sz="1100" dirty="0">
                <a:latin typeface="Meiryo UI" panose="020B0604030504040204" pitchFamily="50" charset="-128"/>
                <a:ea typeface="Meiryo UI" panose="020B0604030504040204" pitchFamily="50" charset="-128"/>
              </a:rPr>
              <a:t>データカタログ項目仕様に準拠した、</a:t>
            </a:r>
          </a:p>
          <a:p>
            <a:r>
              <a:rPr lang="ja-JP" altLang="en-US" sz="1100" dirty="0">
                <a:latin typeface="Meiryo UI" panose="020B0604030504040204" pitchFamily="50" charset="-128"/>
                <a:ea typeface="Meiryo UI" panose="020B0604030504040204" pitchFamily="50" charset="-128"/>
              </a:rPr>
              <a:t>　　　　　　　　　　　　　　　　　　　　　　　　　　　　　　　　　　　　　　　　契約に基づくデータ）</a:t>
            </a:r>
          </a:p>
        </p:txBody>
      </p:sp>
      <p:sp>
        <p:nvSpPr>
          <p:cNvPr id="29" name="正方形/長方形 28">
            <a:extLst>
              <a:ext uri="{FF2B5EF4-FFF2-40B4-BE49-F238E27FC236}">
                <a16:creationId xmlns:a16="http://schemas.microsoft.com/office/drawing/2014/main" id="{EECFCD71-1FB9-40D3-815B-DF9F2A4C7168}"/>
              </a:ext>
            </a:extLst>
          </p:cNvPr>
          <p:cNvSpPr/>
          <p:nvPr/>
        </p:nvSpPr>
        <p:spPr>
          <a:xfrm>
            <a:off x="9200967" y="5458689"/>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2FDB57F-9BFF-4DB0-A7FF-695394986B1B}"/>
              </a:ext>
            </a:extLst>
          </p:cNvPr>
          <p:cNvSpPr/>
          <p:nvPr/>
        </p:nvSpPr>
        <p:spPr>
          <a:xfrm>
            <a:off x="8728987" y="5458689"/>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A1F77D5-08B5-458C-9D6E-EAAD2B9550B7}"/>
              </a:ext>
            </a:extLst>
          </p:cNvPr>
          <p:cNvSpPr/>
          <p:nvPr/>
        </p:nvSpPr>
        <p:spPr>
          <a:xfrm>
            <a:off x="10787179" y="5458689"/>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33" name="正方形/長方形 32">
            <a:extLst>
              <a:ext uri="{FF2B5EF4-FFF2-40B4-BE49-F238E27FC236}">
                <a16:creationId xmlns:a16="http://schemas.microsoft.com/office/drawing/2014/main" id="{E0F69864-A792-4F52-9D32-05E292494974}"/>
              </a:ext>
            </a:extLst>
          </p:cNvPr>
          <p:cNvSpPr/>
          <p:nvPr/>
        </p:nvSpPr>
        <p:spPr>
          <a:xfrm>
            <a:off x="10315241" y="5458689"/>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CBA273D2-DE0E-4FB7-BC00-B7793F432C4D}"/>
              </a:ext>
            </a:extLst>
          </p:cNvPr>
          <p:cNvSpPr/>
          <p:nvPr/>
        </p:nvSpPr>
        <p:spPr>
          <a:xfrm>
            <a:off x="3114480" y="2350464"/>
            <a:ext cx="186194" cy="35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latin typeface="Meiryo UI" panose="020B0604030504040204" pitchFamily="50" charset="-128"/>
              <a:ea typeface="Meiryo UI" panose="020B0604030504040204" pitchFamily="50" charset="-128"/>
            </a:endParaRPr>
          </a:p>
        </p:txBody>
      </p:sp>
      <p:sp>
        <p:nvSpPr>
          <p:cNvPr id="40" name="スマイル 39">
            <a:extLst>
              <a:ext uri="{FF2B5EF4-FFF2-40B4-BE49-F238E27FC236}">
                <a16:creationId xmlns:a16="http://schemas.microsoft.com/office/drawing/2014/main" id="{3331EE24-27C5-46F6-A6C5-EEC5E574BA60}"/>
              </a:ext>
            </a:extLst>
          </p:cNvPr>
          <p:cNvSpPr/>
          <p:nvPr/>
        </p:nvSpPr>
        <p:spPr>
          <a:xfrm>
            <a:off x="1366613" y="2808208"/>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2F73465E-0EEA-48BB-A215-FF1A0B7A8B32}"/>
              </a:ext>
            </a:extLst>
          </p:cNvPr>
          <p:cNvSpPr txBox="1"/>
          <p:nvPr/>
        </p:nvSpPr>
        <p:spPr>
          <a:xfrm>
            <a:off x="2102474" y="2997820"/>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45" name="スマイル 44">
            <a:extLst>
              <a:ext uri="{FF2B5EF4-FFF2-40B4-BE49-F238E27FC236}">
                <a16:creationId xmlns:a16="http://schemas.microsoft.com/office/drawing/2014/main" id="{AF44B2C6-BB13-4B78-9379-124A61BB14DB}"/>
              </a:ext>
            </a:extLst>
          </p:cNvPr>
          <p:cNvSpPr/>
          <p:nvPr/>
        </p:nvSpPr>
        <p:spPr>
          <a:xfrm>
            <a:off x="1379595" y="3950319"/>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46" name="直線矢印コネクタ 198">
            <a:extLst>
              <a:ext uri="{FF2B5EF4-FFF2-40B4-BE49-F238E27FC236}">
                <a16:creationId xmlns:a16="http://schemas.microsoft.com/office/drawing/2014/main" id="{C31C1C14-23BC-473F-8306-0D0975BA0A4A}"/>
              </a:ext>
            </a:extLst>
          </p:cNvPr>
          <p:cNvCxnSpPr>
            <a:cxnSpLocks/>
            <a:stCxn id="45" idx="6"/>
            <a:endCxn id="52" idx="4"/>
          </p:cNvCxnSpPr>
          <p:nvPr/>
        </p:nvCxnSpPr>
        <p:spPr>
          <a:xfrm>
            <a:off x="1846265" y="4168428"/>
            <a:ext cx="6937072" cy="2208337"/>
          </a:xfrm>
          <a:prstGeom prst="bentConnector3">
            <a:avLst>
              <a:gd name="adj1" fmla="val 66477"/>
            </a:avLst>
          </a:prstGeom>
          <a:ln w="381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フローチャート: 複数書類 52">
            <a:extLst>
              <a:ext uri="{FF2B5EF4-FFF2-40B4-BE49-F238E27FC236}">
                <a16:creationId xmlns:a16="http://schemas.microsoft.com/office/drawing/2014/main" id="{5417B74F-F3B0-4700-8373-69A8766BCC71}"/>
              </a:ext>
            </a:extLst>
          </p:cNvPr>
          <p:cNvSpPr/>
          <p:nvPr/>
        </p:nvSpPr>
        <p:spPr>
          <a:xfrm>
            <a:off x="9066486" y="6324946"/>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794F827F-CBDB-45DE-839A-8188360C9A96}"/>
              </a:ext>
            </a:extLst>
          </p:cNvPr>
          <p:cNvSpPr txBox="1"/>
          <p:nvPr/>
        </p:nvSpPr>
        <p:spPr>
          <a:xfrm>
            <a:off x="8847547" y="5931330"/>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56" name="テキスト ボックス 55">
            <a:extLst>
              <a:ext uri="{FF2B5EF4-FFF2-40B4-BE49-F238E27FC236}">
                <a16:creationId xmlns:a16="http://schemas.microsoft.com/office/drawing/2014/main" id="{8E18E081-C492-4D53-A9FD-60D164FB9EE4}"/>
              </a:ext>
            </a:extLst>
          </p:cNvPr>
          <p:cNvSpPr txBox="1"/>
          <p:nvPr/>
        </p:nvSpPr>
        <p:spPr>
          <a:xfrm>
            <a:off x="2093390" y="2529203"/>
            <a:ext cx="382370" cy="307905"/>
          </a:xfrm>
          <a:prstGeom prst="rect">
            <a:avLst/>
          </a:prstGeom>
          <a:noFill/>
        </p:spPr>
        <p:txBody>
          <a:bodyPr wrap="squar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④</a:t>
            </a:r>
            <a:endParaRPr lang="en-US" altLang="ja-JP" sz="1401" b="1" dirty="0">
              <a:solidFill>
                <a:srgbClr val="FF0000"/>
              </a:solidFill>
              <a:latin typeface="Meiryo UI" panose="020B0604030504040204" pitchFamily="50" charset="-128"/>
              <a:ea typeface="Meiryo UI" panose="020B0604030504040204" pitchFamily="50" charset="-128"/>
            </a:endParaRPr>
          </a:p>
        </p:txBody>
      </p:sp>
      <p:sp>
        <p:nvSpPr>
          <p:cNvPr id="63" name="フローチャート: 複数書類 62">
            <a:extLst>
              <a:ext uri="{FF2B5EF4-FFF2-40B4-BE49-F238E27FC236}">
                <a16:creationId xmlns:a16="http://schemas.microsoft.com/office/drawing/2014/main" id="{D50D251C-D687-4D33-9EB1-F332F17C2BB1}"/>
              </a:ext>
            </a:extLst>
          </p:cNvPr>
          <p:cNvSpPr/>
          <p:nvPr/>
        </p:nvSpPr>
        <p:spPr>
          <a:xfrm>
            <a:off x="1807671" y="4259458"/>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7FF88219-52D4-47FE-9701-523527AD8E25}"/>
              </a:ext>
            </a:extLst>
          </p:cNvPr>
          <p:cNvSpPr txBox="1"/>
          <p:nvPr/>
        </p:nvSpPr>
        <p:spPr>
          <a:xfrm>
            <a:off x="2102474" y="413659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⑦</a:t>
            </a:r>
          </a:p>
        </p:txBody>
      </p:sp>
      <p:cxnSp>
        <p:nvCxnSpPr>
          <p:cNvPr id="104" name="コネクタ: カギ線 103">
            <a:extLst>
              <a:ext uri="{FF2B5EF4-FFF2-40B4-BE49-F238E27FC236}">
                <a16:creationId xmlns:a16="http://schemas.microsoft.com/office/drawing/2014/main" id="{FFBC692B-F636-4EEC-9C34-442198E3DF0E}"/>
              </a:ext>
            </a:extLst>
          </p:cNvPr>
          <p:cNvCxnSpPr>
            <a:cxnSpLocks/>
            <a:endCxn id="40" idx="7"/>
          </p:cNvCxnSpPr>
          <p:nvPr/>
        </p:nvCxnSpPr>
        <p:spPr>
          <a:xfrm rot="16200000" flipV="1">
            <a:off x="2127348" y="2509684"/>
            <a:ext cx="1663664" cy="2388477"/>
          </a:xfrm>
          <a:prstGeom prst="bentConnector3">
            <a:avLst>
              <a:gd name="adj1" fmla="val 11758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85FE62BF-8839-4145-A3CB-B166A3A234BE}"/>
              </a:ext>
            </a:extLst>
          </p:cNvPr>
          <p:cNvSpPr/>
          <p:nvPr/>
        </p:nvSpPr>
        <p:spPr>
          <a:xfrm>
            <a:off x="7842154" y="5458689"/>
            <a:ext cx="795836" cy="504000"/>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API</a:t>
            </a:r>
          </a:p>
          <a:p>
            <a:pPr algn="ct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限定制御</a:t>
            </a:r>
          </a:p>
        </p:txBody>
      </p:sp>
      <p:cxnSp>
        <p:nvCxnSpPr>
          <p:cNvPr id="68" name="直線矢印コネクタ 198">
            <a:extLst>
              <a:ext uri="{FF2B5EF4-FFF2-40B4-BE49-F238E27FC236}">
                <a16:creationId xmlns:a16="http://schemas.microsoft.com/office/drawing/2014/main" id="{0BA9DAE3-97AD-47A0-B995-A16D64F9A1C3}"/>
              </a:ext>
            </a:extLst>
          </p:cNvPr>
          <p:cNvCxnSpPr>
            <a:cxnSpLocks/>
            <a:stCxn id="40" idx="6"/>
            <a:endCxn id="30" idx="1"/>
          </p:cNvCxnSpPr>
          <p:nvPr/>
        </p:nvCxnSpPr>
        <p:spPr>
          <a:xfrm>
            <a:off x="1833283" y="3026317"/>
            <a:ext cx="6895704" cy="2684372"/>
          </a:xfrm>
          <a:prstGeom prst="bentConnector3">
            <a:avLst>
              <a:gd name="adj1" fmla="val 71364"/>
            </a:avLst>
          </a:prstGeom>
          <a:ln w="38100">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スマイル 77">
            <a:extLst>
              <a:ext uri="{FF2B5EF4-FFF2-40B4-BE49-F238E27FC236}">
                <a16:creationId xmlns:a16="http://schemas.microsoft.com/office/drawing/2014/main" id="{97B1CCF6-C7D8-4E91-AA22-3C4686FBABC7}"/>
              </a:ext>
            </a:extLst>
          </p:cNvPr>
          <p:cNvSpPr/>
          <p:nvPr/>
        </p:nvSpPr>
        <p:spPr>
          <a:xfrm>
            <a:off x="1356149" y="3398864"/>
            <a:ext cx="466670" cy="43621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63">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E3531FD3-BC0B-4DE9-BC2A-6E74EA836C6E}"/>
              </a:ext>
            </a:extLst>
          </p:cNvPr>
          <p:cNvCxnSpPr>
            <a:cxnSpLocks/>
            <a:stCxn id="40" idx="4"/>
            <a:endCxn id="78" idx="0"/>
          </p:cNvCxnSpPr>
          <p:nvPr/>
        </p:nvCxnSpPr>
        <p:spPr>
          <a:xfrm flipH="1">
            <a:off x="1589481" y="3244427"/>
            <a:ext cx="10464" cy="15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B80C6C4A-25BD-41B4-823A-7BBA69D7D272}"/>
              </a:ext>
            </a:extLst>
          </p:cNvPr>
          <p:cNvCxnSpPr>
            <a:cxnSpLocks/>
          </p:cNvCxnSpPr>
          <p:nvPr/>
        </p:nvCxnSpPr>
        <p:spPr>
          <a:xfrm flipH="1">
            <a:off x="1577759" y="3842301"/>
            <a:ext cx="10464" cy="15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737FC2AD-A7B9-46CA-BC51-1E581BA4E737}"/>
              </a:ext>
            </a:extLst>
          </p:cNvPr>
          <p:cNvSpPr/>
          <p:nvPr/>
        </p:nvSpPr>
        <p:spPr>
          <a:xfrm>
            <a:off x="7072258" y="2135856"/>
            <a:ext cx="4860000" cy="1253455"/>
          </a:xfrm>
          <a:prstGeom prst="rect">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endParaRPr lang="ja-JP" altLang="en-US" sz="1001" dirty="0">
              <a:latin typeface="Meiryo UI" panose="020B0604030504040204" pitchFamily="50" charset="-128"/>
              <a:ea typeface="Meiryo UI" panose="020B0604030504040204" pitchFamily="50" charset="-128"/>
            </a:endParaRPr>
          </a:p>
        </p:txBody>
      </p:sp>
      <p:sp>
        <p:nvSpPr>
          <p:cNvPr id="98" name="テキスト ボックス 97">
            <a:extLst>
              <a:ext uri="{FF2B5EF4-FFF2-40B4-BE49-F238E27FC236}">
                <a16:creationId xmlns:a16="http://schemas.microsoft.com/office/drawing/2014/main" id="{FB855EC6-4D7D-4764-8E16-5916D91CD1E1}"/>
              </a:ext>
            </a:extLst>
          </p:cNvPr>
          <p:cNvSpPr txBox="1"/>
          <p:nvPr/>
        </p:nvSpPr>
        <p:spPr>
          <a:xfrm>
            <a:off x="7098660" y="2151420"/>
            <a:ext cx="4888007"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CKAN+</a:t>
            </a:r>
            <a:r>
              <a:rPr lang="ja-JP" altLang="en-US" sz="1100" dirty="0">
                <a:latin typeface="Meiryo UI" panose="020B0604030504040204" pitchFamily="50" charset="-128"/>
                <a:ea typeface="Meiryo UI" panose="020B0604030504040204" pitchFamily="50" charset="-128"/>
              </a:rPr>
              <a:t>独自</a:t>
            </a:r>
            <a:r>
              <a:rPr lang="en-US" altLang="ja-JP" sz="1100" dirty="0">
                <a:latin typeface="Meiryo UI" panose="020B0604030504040204" pitchFamily="50" charset="-128"/>
                <a:ea typeface="Meiryo UI" panose="020B0604030504040204" pitchFamily="50" charset="-128"/>
              </a:rPr>
              <a:t>extras </a:t>
            </a:r>
            <a:r>
              <a:rPr lang="ja-JP" altLang="en-US" sz="1100" dirty="0">
                <a:latin typeface="Meiryo UI" panose="020B0604030504040204" pitchFamily="50" charset="-128"/>
                <a:ea typeface="Meiryo UI" panose="020B0604030504040204" pitchFamily="50" charset="-128"/>
              </a:rPr>
              <a:t>）（自治体等独自のオープンデータ）</a:t>
            </a:r>
          </a:p>
          <a:p>
            <a:endParaRPr lang="ja-JP" altLang="en-US" sz="1100" dirty="0">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BEBE6E99-55A4-454A-9428-D52005189128}"/>
              </a:ext>
            </a:extLst>
          </p:cNvPr>
          <p:cNvSpPr/>
          <p:nvPr/>
        </p:nvSpPr>
        <p:spPr>
          <a:xfrm>
            <a:off x="10159953" y="2382939"/>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p>
          <a:p>
            <a:pPr algn="ctr"/>
            <a:r>
              <a:rPr lang="en-US" altLang="ja-JP" sz="1001" dirty="0">
                <a:solidFill>
                  <a:schemeClr val="tx1"/>
                </a:solidFill>
                <a:latin typeface="Meiryo UI" panose="020B0604030504040204" pitchFamily="50" charset="-128"/>
                <a:ea typeface="Meiryo UI" panose="020B0604030504040204" pitchFamily="50" charset="-128"/>
              </a:rPr>
              <a:t>+</a:t>
            </a:r>
            <a:r>
              <a:rPr lang="ja-JP" altLang="en-US" sz="1001" dirty="0">
                <a:solidFill>
                  <a:schemeClr val="tx1"/>
                </a:solidFill>
                <a:latin typeface="Meiryo UI" panose="020B0604030504040204" pitchFamily="50" charset="-128"/>
                <a:ea typeface="Meiryo UI" panose="020B0604030504040204" pitchFamily="50" charset="-128"/>
              </a:rPr>
              <a:t>独自</a:t>
            </a:r>
            <a:r>
              <a:rPr lang="en-US" altLang="ja-JP" sz="1001" dirty="0">
                <a:solidFill>
                  <a:schemeClr val="tx1"/>
                </a:solidFill>
                <a:latin typeface="Meiryo UI" panose="020B0604030504040204" pitchFamily="50" charset="-128"/>
                <a:ea typeface="Meiryo UI" panose="020B0604030504040204" pitchFamily="50" charset="-128"/>
              </a:rPr>
              <a:t>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A17DD461-F86B-49EA-9EEE-2F2187B71916}"/>
              </a:ext>
            </a:extLst>
          </p:cNvPr>
          <p:cNvSpPr/>
          <p:nvPr/>
        </p:nvSpPr>
        <p:spPr>
          <a:xfrm>
            <a:off x="9687973" y="2382939"/>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103" name="円柱 102">
            <a:extLst>
              <a:ext uri="{FF2B5EF4-FFF2-40B4-BE49-F238E27FC236}">
                <a16:creationId xmlns:a16="http://schemas.microsoft.com/office/drawing/2014/main" id="{C4AA2CEE-B7B7-44E3-98BD-8EFC0911CF77}"/>
              </a:ext>
            </a:extLst>
          </p:cNvPr>
          <p:cNvSpPr/>
          <p:nvPr/>
        </p:nvSpPr>
        <p:spPr>
          <a:xfrm flipH="1">
            <a:off x="8637990" y="2842243"/>
            <a:ext cx="828000" cy="493120"/>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7" name="フローチャート: 複数書類 106">
            <a:extLst>
              <a:ext uri="{FF2B5EF4-FFF2-40B4-BE49-F238E27FC236}">
                <a16:creationId xmlns:a16="http://schemas.microsoft.com/office/drawing/2014/main" id="{5DF4D244-2FA6-4BDF-ADDE-3E680F244F2C}"/>
              </a:ext>
            </a:extLst>
          </p:cNvPr>
          <p:cNvSpPr/>
          <p:nvPr/>
        </p:nvSpPr>
        <p:spPr>
          <a:xfrm>
            <a:off x="8843984" y="3033951"/>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108" name="テキスト ボックス 107">
            <a:extLst>
              <a:ext uri="{FF2B5EF4-FFF2-40B4-BE49-F238E27FC236}">
                <a16:creationId xmlns:a16="http://schemas.microsoft.com/office/drawing/2014/main" id="{1041E5A3-54D1-4A37-AEFB-2FB63602C2F3}"/>
              </a:ext>
            </a:extLst>
          </p:cNvPr>
          <p:cNvSpPr txBox="1"/>
          <p:nvPr/>
        </p:nvSpPr>
        <p:spPr>
          <a:xfrm>
            <a:off x="8670709" y="2614147"/>
            <a:ext cx="737701" cy="246350"/>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109" name="正方形/長方形 108">
            <a:extLst>
              <a:ext uri="{FF2B5EF4-FFF2-40B4-BE49-F238E27FC236}">
                <a16:creationId xmlns:a16="http://schemas.microsoft.com/office/drawing/2014/main" id="{45BDEDB9-44C2-49EF-8AFC-EFD021A4FAEB}"/>
              </a:ext>
            </a:extLst>
          </p:cNvPr>
          <p:cNvSpPr/>
          <p:nvPr/>
        </p:nvSpPr>
        <p:spPr>
          <a:xfrm>
            <a:off x="7727573" y="2930543"/>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801070FF-8E33-447B-8BF9-802649B9B1EE}"/>
              </a:ext>
            </a:extLst>
          </p:cNvPr>
          <p:cNvSpPr/>
          <p:nvPr/>
        </p:nvSpPr>
        <p:spPr>
          <a:xfrm>
            <a:off x="2479656" y="2979644"/>
            <a:ext cx="645044" cy="136066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endParaRPr lang="en-US" altLang="ja-JP" sz="1401" dirty="0">
              <a:solidFill>
                <a:prstClr val="white"/>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bg1"/>
                </a:solidFill>
                <a:latin typeface="Meiryo UI" panose="020B0604030504040204" pitchFamily="50" charset="-128"/>
                <a:ea typeface="Meiryo UI" panose="020B0604030504040204" pitchFamily="50" charset="-128"/>
              </a:rPr>
              <a:t>(</a:t>
            </a:r>
            <a:r>
              <a:rPr lang="ja-JP" altLang="en-US" sz="1401" dirty="0">
                <a:solidFill>
                  <a:schemeClr val="bg1"/>
                </a:solidFill>
                <a:latin typeface="Meiryo UI" panose="020B0604030504040204" pitchFamily="50" charset="-128"/>
                <a:ea typeface="Meiryo UI" panose="020B0604030504040204" pitchFamily="50" charset="-128"/>
              </a:rPr>
              <a:t>認証</a:t>
            </a:r>
            <a:endParaRPr lang="en-US" altLang="ja-JP" sz="1401" dirty="0">
              <a:solidFill>
                <a:schemeClr val="bg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bg1"/>
                </a:solidFill>
                <a:latin typeface="Meiryo UI" panose="020B0604030504040204" pitchFamily="50" charset="-128"/>
                <a:ea typeface="Meiryo UI" panose="020B0604030504040204" pitchFamily="50" charset="-128"/>
              </a:rPr>
              <a:t>・</a:t>
            </a:r>
            <a:endParaRPr lang="en-US" altLang="ja-JP" sz="1401" dirty="0">
              <a:solidFill>
                <a:schemeClr val="bg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bg1"/>
                </a:solidFill>
                <a:latin typeface="Meiryo UI" panose="020B0604030504040204" pitchFamily="50" charset="-128"/>
                <a:ea typeface="Meiryo UI" panose="020B0604030504040204" pitchFamily="50" charset="-128"/>
              </a:rPr>
              <a:t>契約</a:t>
            </a:r>
            <a:r>
              <a:rPr lang="en-US" altLang="ja-JP" sz="1401" dirty="0">
                <a:solidFill>
                  <a:schemeClr val="bg1"/>
                </a:solidFill>
                <a:latin typeface="Meiryo UI" panose="020B0604030504040204" pitchFamily="50" charset="-128"/>
                <a:ea typeface="Meiryo UI" panose="020B0604030504040204" pitchFamily="50" charset="-128"/>
              </a:rPr>
              <a:t>)</a:t>
            </a:r>
          </a:p>
        </p:txBody>
      </p:sp>
      <p:sp>
        <p:nvSpPr>
          <p:cNvPr id="113" name="正方形/長方形 112">
            <a:extLst>
              <a:ext uri="{FF2B5EF4-FFF2-40B4-BE49-F238E27FC236}">
                <a16:creationId xmlns:a16="http://schemas.microsoft.com/office/drawing/2014/main" id="{C3C723C1-8F1A-4E36-8FF0-98BCBF6A83F2}"/>
              </a:ext>
            </a:extLst>
          </p:cNvPr>
          <p:cNvSpPr/>
          <p:nvPr/>
        </p:nvSpPr>
        <p:spPr>
          <a:xfrm>
            <a:off x="7115494" y="5458689"/>
            <a:ext cx="645044" cy="1199222"/>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endParaRPr lang="en-US" altLang="ja-JP" sz="1401" dirty="0">
              <a:solidFill>
                <a:prstClr val="white"/>
              </a:solidFill>
              <a:latin typeface="Meiryo UI" panose="020B0604030504040204" pitchFamily="50" charset="-128"/>
              <a:ea typeface="Meiryo UI" panose="020B0604030504040204" pitchFamily="50" charset="-128"/>
            </a:endParaRPr>
          </a:p>
          <a:p>
            <a:pPr algn="ctr" defTabSz="914423">
              <a:defRPr/>
            </a:pPr>
            <a:r>
              <a:rPr lang="en-US" altLang="ja-JP" sz="1401" dirty="0">
                <a:solidFill>
                  <a:schemeClr val="bg1"/>
                </a:solidFill>
                <a:latin typeface="Meiryo UI" panose="020B0604030504040204" pitchFamily="50" charset="-128"/>
                <a:ea typeface="Meiryo UI" panose="020B0604030504040204" pitchFamily="50" charset="-128"/>
              </a:rPr>
              <a:t>(</a:t>
            </a:r>
            <a:r>
              <a:rPr lang="ja-JP" altLang="en-US" sz="1401" dirty="0">
                <a:solidFill>
                  <a:schemeClr val="bg1"/>
                </a:solidFill>
                <a:latin typeface="Meiryo UI" panose="020B0604030504040204" pitchFamily="50" charset="-128"/>
                <a:ea typeface="Meiryo UI" panose="020B0604030504040204" pitchFamily="50" charset="-128"/>
              </a:rPr>
              <a:t>認証</a:t>
            </a:r>
            <a:endParaRPr lang="en-US" altLang="ja-JP" sz="1401" dirty="0">
              <a:solidFill>
                <a:schemeClr val="bg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bg1"/>
                </a:solidFill>
                <a:latin typeface="Meiryo UI" panose="020B0604030504040204" pitchFamily="50" charset="-128"/>
                <a:ea typeface="Meiryo UI" panose="020B0604030504040204" pitchFamily="50" charset="-128"/>
              </a:rPr>
              <a:t>・</a:t>
            </a:r>
            <a:endParaRPr lang="en-US" altLang="ja-JP" sz="1401" dirty="0">
              <a:solidFill>
                <a:schemeClr val="bg1"/>
              </a:solidFill>
              <a:latin typeface="Meiryo UI" panose="020B0604030504040204" pitchFamily="50" charset="-128"/>
              <a:ea typeface="Meiryo UI" panose="020B0604030504040204" pitchFamily="50" charset="-128"/>
            </a:endParaRPr>
          </a:p>
          <a:p>
            <a:pPr algn="ctr" defTabSz="914423">
              <a:defRPr/>
            </a:pPr>
            <a:r>
              <a:rPr lang="ja-JP" altLang="en-US" sz="1401" dirty="0">
                <a:solidFill>
                  <a:schemeClr val="bg1"/>
                </a:solidFill>
                <a:latin typeface="Meiryo UI" panose="020B0604030504040204" pitchFamily="50" charset="-128"/>
                <a:ea typeface="Meiryo UI" panose="020B0604030504040204" pitchFamily="50" charset="-128"/>
              </a:rPr>
              <a:t>契約</a:t>
            </a:r>
            <a:r>
              <a:rPr lang="en-US" altLang="ja-JP" sz="1401" dirty="0">
                <a:solidFill>
                  <a:schemeClr val="bg1"/>
                </a:solidFill>
                <a:latin typeface="Meiryo UI" panose="020B0604030504040204" pitchFamily="50" charset="-128"/>
                <a:ea typeface="Meiryo UI" panose="020B0604030504040204" pitchFamily="50" charset="-128"/>
              </a:rPr>
              <a:t>)</a:t>
            </a:r>
          </a:p>
        </p:txBody>
      </p:sp>
      <p:sp>
        <p:nvSpPr>
          <p:cNvPr id="114" name="正方形/長方形 113">
            <a:extLst>
              <a:ext uri="{FF2B5EF4-FFF2-40B4-BE49-F238E27FC236}">
                <a16:creationId xmlns:a16="http://schemas.microsoft.com/office/drawing/2014/main" id="{7CBAC198-EED7-48F1-9664-D937B259511E}"/>
              </a:ext>
            </a:extLst>
          </p:cNvPr>
          <p:cNvSpPr/>
          <p:nvPr/>
        </p:nvSpPr>
        <p:spPr>
          <a:xfrm>
            <a:off x="406371" y="4748209"/>
            <a:ext cx="2391829" cy="71048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CADDE</a:t>
            </a: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ID</a:t>
            </a:r>
            <a:r>
              <a:rPr lang="ja-JP" altLang="en-US" sz="1400" dirty="0">
                <a:solidFill>
                  <a:schemeClr val="tx1"/>
                </a:solidFill>
                <a:latin typeface="Meiryo UI" panose="020B0604030504040204" pitchFamily="50" charset="-128"/>
                <a:ea typeface="Meiryo UI" panose="020B0604030504040204" pitchFamily="50" charset="-128"/>
              </a:rPr>
              <a:t>認証・認可</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審査・発行サービス</a:t>
            </a:r>
          </a:p>
        </p:txBody>
      </p:sp>
      <p:sp>
        <p:nvSpPr>
          <p:cNvPr id="116" name="テキスト ボックス 115">
            <a:extLst>
              <a:ext uri="{FF2B5EF4-FFF2-40B4-BE49-F238E27FC236}">
                <a16:creationId xmlns:a16="http://schemas.microsoft.com/office/drawing/2014/main" id="{29AC71C3-908A-4AF5-AEC7-0002BD7C1BE5}"/>
              </a:ext>
            </a:extLst>
          </p:cNvPr>
          <p:cNvSpPr txBox="1"/>
          <p:nvPr/>
        </p:nvSpPr>
        <p:spPr>
          <a:xfrm>
            <a:off x="6717519" y="5420620"/>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⑤</a:t>
            </a:r>
          </a:p>
        </p:txBody>
      </p:sp>
      <p:sp>
        <p:nvSpPr>
          <p:cNvPr id="117" name="テキスト ボックス 116">
            <a:extLst>
              <a:ext uri="{FF2B5EF4-FFF2-40B4-BE49-F238E27FC236}">
                <a16:creationId xmlns:a16="http://schemas.microsoft.com/office/drawing/2014/main" id="{EE0EF060-AB4F-4C26-9D2B-18B12D4822D5}"/>
              </a:ext>
            </a:extLst>
          </p:cNvPr>
          <p:cNvSpPr txBox="1"/>
          <p:nvPr/>
        </p:nvSpPr>
        <p:spPr>
          <a:xfrm>
            <a:off x="6717519" y="610206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⑦</a:t>
            </a:r>
          </a:p>
        </p:txBody>
      </p:sp>
      <p:sp>
        <p:nvSpPr>
          <p:cNvPr id="119" name="テキスト ボックス 118">
            <a:extLst>
              <a:ext uri="{FF2B5EF4-FFF2-40B4-BE49-F238E27FC236}">
                <a16:creationId xmlns:a16="http://schemas.microsoft.com/office/drawing/2014/main" id="{23DD6E42-6EB6-4592-8687-CE90875E6E7D}"/>
              </a:ext>
            </a:extLst>
          </p:cNvPr>
          <p:cNvSpPr txBox="1"/>
          <p:nvPr/>
        </p:nvSpPr>
        <p:spPr>
          <a:xfrm>
            <a:off x="10911752" y="593975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②</a:t>
            </a:r>
          </a:p>
        </p:txBody>
      </p:sp>
      <p:sp>
        <p:nvSpPr>
          <p:cNvPr id="135" name="テキスト ボックス 134">
            <a:extLst>
              <a:ext uri="{FF2B5EF4-FFF2-40B4-BE49-F238E27FC236}">
                <a16:creationId xmlns:a16="http://schemas.microsoft.com/office/drawing/2014/main" id="{AD334DBF-102A-48CB-BAB4-C28A07A41F4F}"/>
              </a:ext>
            </a:extLst>
          </p:cNvPr>
          <p:cNvSpPr txBox="1"/>
          <p:nvPr/>
        </p:nvSpPr>
        <p:spPr>
          <a:xfrm>
            <a:off x="360753" y="4754369"/>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①</a:t>
            </a:r>
          </a:p>
        </p:txBody>
      </p:sp>
      <p:sp>
        <p:nvSpPr>
          <p:cNvPr id="137" name="テキスト ボックス 136">
            <a:extLst>
              <a:ext uri="{FF2B5EF4-FFF2-40B4-BE49-F238E27FC236}">
                <a16:creationId xmlns:a16="http://schemas.microsoft.com/office/drawing/2014/main" id="{F405ADEA-0A89-4104-9E7A-50187F368FA8}"/>
              </a:ext>
            </a:extLst>
          </p:cNvPr>
          <p:cNvSpPr txBox="1"/>
          <p:nvPr/>
        </p:nvSpPr>
        <p:spPr>
          <a:xfrm>
            <a:off x="6717519" y="2594086"/>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③</a:t>
            </a:r>
          </a:p>
        </p:txBody>
      </p:sp>
      <p:sp>
        <p:nvSpPr>
          <p:cNvPr id="75" name="円柱 74">
            <a:extLst>
              <a:ext uri="{FF2B5EF4-FFF2-40B4-BE49-F238E27FC236}">
                <a16:creationId xmlns:a16="http://schemas.microsoft.com/office/drawing/2014/main" id="{4E3EFE83-A0C4-4AAF-BB57-CEFCBBC45C93}"/>
              </a:ext>
            </a:extLst>
          </p:cNvPr>
          <p:cNvSpPr/>
          <p:nvPr/>
        </p:nvSpPr>
        <p:spPr>
          <a:xfrm flipH="1">
            <a:off x="8807737" y="4511829"/>
            <a:ext cx="698116" cy="391364"/>
          </a:xfrm>
          <a:prstGeom prst="can">
            <a:avLst>
              <a:gd name="adj" fmla="val 1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62BCD5D6-B1EE-491E-808E-543BF1683323}"/>
              </a:ext>
            </a:extLst>
          </p:cNvPr>
          <p:cNvSpPr txBox="1"/>
          <p:nvPr/>
        </p:nvSpPr>
        <p:spPr>
          <a:xfrm>
            <a:off x="7117174" y="3443183"/>
            <a:ext cx="4823009" cy="384849"/>
          </a:xfrm>
          <a:prstGeom prst="rect">
            <a:avLst/>
          </a:prstGeom>
          <a:noFill/>
        </p:spPr>
        <p:txBody>
          <a:bodyPr wrap="square" lIns="0" tIns="0" rIns="0" bIns="0" rtlCol="0">
            <a:spAutoFit/>
          </a:bodyPr>
          <a:lstStyle/>
          <a:p>
            <a:r>
              <a:rPr lang="ja-JP" altLang="en-US" sz="1401" dirty="0">
                <a:latin typeface="Meiryo UI" panose="020B0604030504040204" pitchFamily="50" charset="-128"/>
                <a:ea typeface="Meiryo UI" panose="020B0604030504040204" pitchFamily="50" charset="-128"/>
              </a:rPr>
              <a:t>データ提供者</a:t>
            </a:r>
            <a:r>
              <a:rPr lang="en-US" altLang="ja-JP" sz="1401" dirty="0">
                <a:latin typeface="Meiryo UI" panose="020B0604030504040204" pitchFamily="50" charset="-128"/>
                <a:ea typeface="Meiryo UI" panose="020B0604030504040204" pitchFamily="50" charset="-128"/>
              </a:rPr>
              <a:t>B</a:t>
            </a:r>
            <a:r>
              <a:rPr lang="ja-JP" altLang="en-US" sz="1100" dirty="0">
                <a:latin typeface="Meiryo UI" panose="020B0604030504040204" pitchFamily="50" charset="-128"/>
                <a:ea typeface="Meiryo UI" panose="020B0604030504040204" pitchFamily="50" charset="-128"/>
              </a:rPr>
              <a:t>（</a:t>
            </a:r>
            <a:r>
              <a:rPr lang="en-US" altLang="ja-JP" sz="1100" dirty="0" err="1">
                <a:latin typeface="Meiryo UI" panose="020B0604030504040204" pitchFamily="50" charset="-128"/>
                <a:ea typeface="Meiryo UI" panose="020B0604030504040204" pitchFamily="50" charset="-128"/>
              </a:rPr>
              <a:t>CKAN+SIPextras</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SIP</a:t>
            </a:r>
            <a:r>
              <a:rPr lang="ja-JP" altLang="en-US" sz="1100" dirty="0">
                <a:latin typeface="Meiryo UI" panose="020B0604030504040204" pitchFamily="50" charset="-128"/>
                <a:ea typeface="Meiryo UI" panose="020B0604030504040204" pitchFamily="50" charset="-128"/>
              </a:rPr>
              <a:t>データカタログ項目仕様に準拠した</a:t>
            </a:r>
          </a:p>
          <a:p>
            <a:r>
              <a:rPr lang="ja-JP" altLang="en-US" sz="1100" dirty="0">
                <a:latin typeface="Meiryo UI" panose="020B0604030504040204" pitchFamily="50" charset="-128"/>
                <a:ea typeface="Meiryo UI" panose="020B0604030504040204" pitchFamily="50" charset="-128"/>
              </a:rPr>
              <a:t>　　　　　　　　　　　　　　　　　　　　　　　　　　　　　　　　　　　　　　　　　　オープンデータ）</a:t>
            </a:r>
          </a:p>
        </p:txBody>
      </p:sp>
      <p:sp>
        <p:nvSpPr>
          <p:cNvPr id="79" name="正方形/長方形 78">
            <a:extLst>
              <a:ext uri="{FF2B5EF4-FFF2-40B4-BE49-F238E27FC236}">
                <a16:creationId xmlns:a16="http://schemas.microsoft.com/office/drawing/2014/main" id="{DAECBB05-4A23-4C86-8E82-F6E1437F6424}"/>
              </a:ext>
            </a:extLst>
          </p:cNvPr>
          <p:cNvSpPr/>
          <p:nvPr/>
        </p:nvSpPr>
        <p:spPr>
          <a:xfrm>
            <a:off x="9445598" y="3857094"/>
            <a:ext cx="111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カタログサイト</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en-US" altLang="ja-JP" sz="1001" dirty="0">
                <a:solidFill>
                  <a:schemeClr val="tx1"/>
                </a:solidFill>
                <a:latin typeface="Meiryo UI" panose="020B0604030504040204" pitchFamily="50" charset="-128"/>
                <a:ea typeface="Meiryo UI" panose="020B0604030504040204" pitchFamily="50" charset="-128"/>
              </a:rPr>
              <a:t>(CKAN*</a:t>
            </a:r>
            <a:r>
              <a:rPr lang="en-US" altLang="ja-JP" sz="1001" baseline="30000" dirty="0">
                <a:solidFill>
                  <a:schemeClr val="tx1"/>
                </a:solidFill>
                <a:latin typeface="Meiryo UI" panose="020B0604030504040204" pitchFamily="50" charset="-128"/>
                <a:ea typeface="Meiryo UI" panose="020B0604030504040204" pitchFamily="50" charset="-128"/>
              </a:rPr>
              <a:t>2</a:t>
            </a:r>
            <a:br>
              <a:rPr lang="en-US" altLang="ja-JP" sz="1001" dirty="0">
                <a:solidFill>
                  <a:schemeClr val="tx1"/>
                </a:solidFill>
                <a:latin typeface="Meiryo UI" panose="020B0604030504040204" pitchFamily="50" charset="-128"/>
                <a:ea typeface="Meiryo UI" panose="020B0604030504040204" pitchFamily="50" charset="-128"/>
              </a:rPr>
            </a:br>
            <a:r>
              <a:rPr lang="en-US" altLang="ja-JP" sz="1001" dirty="0">
                <a:solidFill>
                  <a:schemeClr val="tx1"/>
                </a:solidFill>
                <a:latin typeface="Meiryo UI" panose="020B0604030504040204" pitchFamily="50" charset="-128"/>
                <a:ea typeface="Meiryo UI" panose="020B0604030504040204" pitchFamily="50" charset="-128"/>
              </a:rPr>
              <a:t>+SIPextras)</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0" name="正方形/長方形 79">
            <a:extLst>
              <a:ext uri="{FF2B5EF4-FFF2-40B4-BE49-F238E27FC236}">
                <a16:creationId xmlns:a16="http://schemas.microsoft.com/office/drawing/2014/main" id="{9532C6EC-CB4A-48B2-B28C-98ED7538217F}"/>
              </a:ext>
            </a:extLst>
          </p:cNvPr>
          <p:cNvSpPr/>
          <p:nvPr/>
        </p:nvSpPr>
        <p:spPr>
          <a:xfrm>
            <a:off x="8973619" y="3857094"/>
            <a:ext cx="468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1" name="正方形/長方形 80">
            <a:extLst>
              <a:ext uri="{FF2B5EF4-FFF2-40B4-BE49-F238E27FC236}">
                <a16:creationId xmlns:a16="http://schemas.microsoft.com/office/drawing/2014/main" id="{64C4BDA7-87AD-47B4-A35A-DCF444035379}"/>
              </a:ext>
            </a:extLst>
          </p:cNvPr>
          <p:cNvSpPr/>
          <p:nvPr/>
        </p:nvSpPr>
        <p:spPr>
          <a:xfrm>
            <a:off x="11031810" y="3857094"/>
            <a:ext cx="720000"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データカタログ</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作成ツール</a:t>
            </a:r>
          </a:p>
        </p:txBody>
      </p:sp>
      <p:sp>
        <p:nvSpPr>
          <p:cNvPr id="82" name="正方形/長方形 81">
            <a:extLst>
              <a:ext uri="{FF2B5EF4-FFF2-40B4-BE49-F238E27FC236}">
                <a16:creationId xmlns:a16="http://schemas.microsoft.com/office/drawing/2014/main" id="{9044143A-0802-4D0A-836D-FA2F8E61C91B}"/>
              </a:ext>
            </a:extLst>
          </p:cNvPr>
          <p:cNvSpPr/>
          <p:nvPr/>
        </p:nvSpPr>
        <p:spPr>
          <a:xfrm>
            <a:off x="10559871" y="3857094"/>
            <a:ext cx="396000" cy="50400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ja-JP" sz="1001" dirty="0">
                <a:solidFill>
                  <a:schemeClr val="tx1"/>
                </a:solidFill>
                <a:latin typeface="Meiryo UI" panose="020B0604030504040204" pitchFamily="50" charset="-128"/>
                <a:ea typeface="Meiryo UI" panose="020B0604030504040204" pitchFamily="50" charset="-128"/>
              </a:rPr>
              <a:t>CKAN</a:t>
            </a:r>
          </a:p>
          <a:p>
            <a:pPr algn="ctr"/>
            <a:r>
              <a:rPr lang="en-US" altLang="ja-JP" sz="1001" dirty="0">
                <a:solidFill>
                  <a:schemeClr val="tx1"/>
                </a:solidFill>
                <a:latin typeface="Meiryo UI" panose="020B0604030504040204" pitchFamily="50" charset="-128"/>
                <a:ea typeface="Meiryo UI" panose="020B0604030504040204" pitchFamily="50" charset="-128"/>
              </a:rPr>
              <a:t>API</a:t>
            </a:r>
            <a:endParaRPr lang="ja-JP" altLang="en-US" sz="1001" dirty="0">
              <a:solidFill>
                <a:schemeClr val="tx1"/>
              </a:solidFill>
              <a:latin typeface="Meiryo UI" panose="020B0604030504040204" pitchFamily="50" charset="-128"/>
              <a:ea typeface="Meiryo UI" panose="020B0604030504040204" pitchFamily="50" charset="-128"/>
            </a:endParaRPr>
          </a:p>
        </p:txBody>
      </p:sp>
      <p:sp>
        <p:nvSpPr>
          <p:cNvPr id="84" name="フローチャート: 複数書類 83">
            <a:extLst>
              <a:ext uri="{FF2B5EF4-FFF2-40B4-BE49-F238E27FC236}">
                <a16:creationId xmlns:a16="http://schemas.microsoft.com/office/drawing/2014/main" id="{FB314593-C005-4E86-9779-054D6516C39E}"/>
              </a:ext>
            </a:extLst>
          </p:cNvPr>
          <p:cNvSpPr/>
          <p:nvPr/>
        </p:nvSpPr>
        <p:spPr>
          <a:xfrm>
            <a:off x="8949497" y="4601781"/>
            <a:ext cx="360000" cy="25200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1">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EDFD42BF-C613-480C-BCFB-21732F8036B1}"/>
              </a:ext>
            </a:extLst>
          </p:cNvPr>
          <p:cNvSpPr txBox="1"/>
          <p:nvPr/>
        </p:nvSpPr>
        <p:spPr>
          <a:xfrm>
            <a:off x="8781200" y="4323483"/>
            <a:ext cx="737701" cy="246349"/>
          </a:xfrm>
          <a:prstGeom prst="rect">
            <a:avLst/>
          </a:prstGeom>
          <a:noFill/>
        </p:spPr>
        <p:txBody>
          <a:bodyPr wrap="none" rtlCol="0">
            <a:spAutoFit/>
          </a:bodyPr>
          <a:lstStyle/>
          <a:p>
            <a:pPr algn="ctr"/>
            <a:r>
              <a:rPr lang="ja-JP" altLang="en-US" sz="1001" dirty="0">
                <a:latin typeface="Meiryo UI" panose="020B0604030504040204" pitchFamily="50" charset="-128"/>
                <a:ea typeface="Meiryo UI" panose="020B0604030504040204" pitchFamily="50" charset="-128"/>
              </a:rPr>
              <a:t>データ管理</a:t>
            </a:r>
          </a:p>
        </p:txBody>
      </p:sp>
      <p:sp>
        <p:nvSpPr>
          <p:cNvPr id="87" name="正方形/長方形 86">
            <a:extLst>
              <a:ext uri="{FF2B5EF4-FFF2-40B4-BE49-F238E27FC236}">
                <a16:creationId xmlns:a16="http://schemas.microsoft.com/office/drawing/2014/main" id="{AC1F18F4-5707-4D47-9761-E5CBDEFD47DD}"/>
              </a:ext>
            </a:extLst>
          </p:cNvPr>
          <p:cNvSpPr/>
          <p:nvPr/>
        </p:nvSpPr>
        <p:spPr>
          <a:xfrm>
            <a:off x="7117667" y="4535676"/>
            <a:ext cx="645044" cy="347028"/>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defTabSz="914423">
              <a:defRPr/>
            </a:pPr>
            <a:r>
              <a:rPr lang="ja-JP" altLang="en-US" sz="1401" dirty="0">
                <a:solidFill>
                  <a:prstClr val="white"/>
                </a:solidFill>
                <a:latin typeface="Meiryo UI" panose="020B0604030504040204" pitchFamily="50" charset="-128"/>
                <a:ea typeface="Meiryo UI" panose="020B0604030504040204" pitchFamily="50" charset="-128"/>
              </a:rPr>
              <a:t>コネクタ</a:t>
            </a:r>
          </a:p>
        </p:txBody>
      </p:sp>
      <p:sp>
        <p:nvSpPr>
          <p:cNvPr id="83" name="正方形/長方形 82">
            <a:extLst>
              <a:ext uri="{FF2B5EF4-FFF2-40B4-BE49-F238E27FC236}">
                <a16:creationId xmlns:a16="http://schemas.microsoft.com/office/drawing/2014/main" id="{59D9BBFE-8250-40B7-84CA-6ED4360FA808}"/>
              </a:ext>
            </a:extLst>
          </p:cNvPr>
          <p:cNvSpPr/>
          <p:nvPr/>
        </p:nvSpPr>
        <p:spPr>
          <a:xfrm>
            <a:off x="7872919" y="4521574"/>
            <a:ext cx="828000" cy="360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01" dirty="0">
                <a:solidFill>
                  <a:schemeClr val="tx1"/>
                </a:solidFill>
                <a:latin typeface="Meiryo UI" panose="020B0604030504040204" pitchFamily="50" charset="-128"/>
                <a:ea typeface="Meiryo UI" panose="020B0604030504040204" pitchFamily="50" charset="-128"/>
              </a:rPr>
              <a:t>データ</a:t>
            </a:r>
            <a:endParaRPr lang="en-US" altLang="ja-JP" sz="1001" dirty="0">
              <a:solidFill>
                <a:schemeClr val="tx1"/>
              </a:solidFill>
              <a:latin typeface="Meiryo UI" panose="020B0604030504040204" pitchFamily="50" charset="-128"/>
              <a:ea typeface="Meiryo UI" panose="020B0604030504040204" pitchFamily="50" charset="-128"/>
            </a:endParaRPr>
          </a:p>
          <a:p>
            <a:pPr algn="ctr"/>
            <a:r>
              <a:rPr lang="ja-JP" altLang="en-US" sz="1001" dirty="0">
                <a:solidFill>
                  <a:schemeClr val="tx1"/>
                </a:solidFill>
                <a:latin typeface="Meiryo UI" panose="020B0604030504040204" pitchFamily="50" charset="-128"/>
                <a:ea typeface="Meiryo UI" panose="020B0604030504040204" pitchFamily="50" charset="-128"/>
              </a:rPr>
              <a:t>提供</a:t>
            </a:r>
            <a:endParaRPr lang="en-US" altLang="ja-JP" sz="1001" dirty="0">
              <a:solidFill>
                <a:schemeClr val="tx1"/>
              </a:solidFill>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3BDC9C52-D9F9-4AB0-92B3-784DE2FD1415}"/>
              </a:ext>
            </a:extLst>
          </p:cNvPr>
          <p:cNvSpPr txBox="1"/>
          <p:nvPr/>
        </p:nvSpPr>
        <p:spPr>
          <a:xfrm>
            <a:off x="6717519" y="5790341"/>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sp>
        <p:nvSpPr>
          <p:cNvPr id="62" name="正方形/長方形 61">
            <a:extLst>
              <a:ext uri="{FF2B5EF4-FFF2-40B4-BE49-F238E27FC236}">
                <a16:creationId xmlns:a16="http://schemas.microsoft.com/office/drawing/2014/main" id="{498E39B2-D887-4F60-9363-DB1AAE5BC5B4}"/>
              </a:ext>
            </a:extLst>
          </p:cNvPr>
          <p:cNvSpPr/>
          <p:nvPr/>
        </p:nvSpPr>
        <p:spPr>
          <a:xfrm>
            <a:off x="3574712" y="2145220"/>
            <a:ext cx="3130174" cy="276999"/>
          </a:xfrm>
          <a:prstGeom prst="rect">
            <a:avLst/>
          </a:prstGeom>
          <a:solidFill>
            <a:schemeClr val="accent2"/>
          </a:solidFill>
        </p:spPr>
        <p:txBody>
          <a:bodyPr wrap="square">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契約に基づく限定データ型データ取得手順</a:t>
            </a:r>
          </a:p>
        </p:txBody>
      </p:sp>
      <p:sp>
        <p:nvSpPr>
          <p:cNvPr id="123" name="正方形/長方形 122">
            <a:extLst>
              <a:ext uri="{FF2B5EF4-FFF2-40B4-BE49-F238E27FC236}">
                <a16:creationId xmlns:a16="http://schemas.microsoft.com/office/drawing/2014/main" id="{BA12E5C9-410D-42EE-AAD9-D4EC3BA1B4DC}"/>
              </a:ext>
            </a:extLst>
          </p:cNvPr>
          <p:cNvSpPr/>
          <p:nvPr/>
        </p:nvSpPr>
        <p:spPr>
          <a:xfrm>
            <a:off x="-5" y="5678160"/>
            <a:ext cx="6540066" cy="1115305"/>
          </a:xfrm>
          <a:prstGeom prst="rect">
            <a:avLst/>
          </a:prstGeom>
        </p:spPr>
        <p:txBody>
          <a:bodyPr wrap="square">
            <a:spAutoFit/>
          </a:bodyPr>
          <a:lstStyle/>
          <a:p>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1</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データ提供者のデータカタログ情報を、分野横断検索サービスで検索可能にするため、新規のデータ提供者の</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場合は、分野横断検索サービスよりサイト登録を行う。登録の完了後は、分野横断検索サービスが定期的に</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データ提供者のデータカタログ情報を収集。詳細は第</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TIPS-23</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「横断検索サイトの登録申請項目」を</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参照。</a:t>
            </a:r>
          </a:p>
          <a:p>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baseline="30000" dirty="0">
                <a:latin typeface="Meiryo UI" panose="020B0604030504040204" pitchFamily="50" charset="-128"/>
                <a:ea typeface="Meiryo UI" panose="020B0604030504040204" pitchFamily="50" charset="-128"/>
                <a:cs typeface="Meiryo UI" panose="020B0604030504040204" pitchFamily="50" charset="-128"/>
              </a:rPr>
              <a:t>2</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はオープンソースで提供されているデータカタログ管理ソフトウェア。詳細は第</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章</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TIPS-5『</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108"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108"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カタログシステムとカタログシステム開発</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CKAN</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」および拡張</a:t>
            </a:r>
            <a:r>
              <a:rPr lang="en-US" altLang="ja-JP" sz="1108"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8" dirty="0">
                <a:latin typeface="Meiryo UI" panose="020B0604030504040204" pitchFamily="50" charset="-128"/>
                <a:ea typeface="Meiryo UI" panose="020B0604030504040204" pitchFamily="50" charset="-128"/>
                <a:cs typeface="Meiryo UI" panose="020B0604030504040204" pitchFamily="50" charset="-128"/>
              </a:rPr>
              <a:t>　を参照。</a:t>
            </a:r>
          </a:p>
        </p:txBody>
      </p:sp>
      <p:sp>
        <p:nvSpPr>
          <p:cNvPr id="89" name="テキスト ボックス 88">
            <a:extLst>
              <a:ext uri="{FF2B5EF4-FFF2-40B4-BE49-F238E27FC236}">
                <a16:creationId xmlns:a16="http://schemas.microsoft.com/office/drawing/2014/main" id="{ED2090BD-B734-4086-8873-F61877288A2F}"/>
              </a:ext>
            </a:extLst>
          </p:cNvPr>
          <p:cNvSpPr txBox="1"/>
          <p:nvPr/>
        </p:nvSpPr>
        <p:spPr>
          <a:xfrm>
            <a:off x="227012" y="1024683"/>
            <a:ext cx="5868988" cy="1061829"/>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050" b="1" dirty="0">
                <a:latin typeface="Meiryo UI" panose="020B0604030504040204" pitchFamily="50" charset="-128"/>
                <a:ea typeface="Meiryo UI" panose="020B0604030504040204" pitchFamily="50" charset="-128"/>
              </a:rPr>
              <a:t>契約・特定団体間データ交換型データ取得手順</a:t>
            </a:r>
          </a:p>
          <a:p>
            <a:r>
              <a:rPr lang="ja-JP" altLang="en-US" sz="1050" b="1" dirty="0">
                <a:solidFill>
                  <a:srgbClr val="FF0000"/>
                </a:solidFill>
                <a:latin typeface="Meiryo UI" panose="020B0604030504040204" pitchFamily="50" charset="-128"/>
                <a:ea typeface="Meiryo UI" panose="020B0604030504040204" pitchFamily="50" charset="-128"/>
              </a:rPr>
              <a:t>①</a:t>
            </a:r>
            <a:r>
              <a:rPr lang="ja-JP" altLang="en-US" sz="1050" b="1" dirty="0">
                <a:latin typeface="Meiryo UI" panose="020B0604030504040204" pitchFamily="50" charset="-128"/>
                <a:ea typeface="Meiryo UI" panose="020B0604030504040204" pitchFamily="50" charset="-128"/>
              </a:rPr>
              <a:t>：データ利用者が、</a:t>
            </a:r>
            <a:r>
              <a:rPr lang="en-US" altLang="ja-JP" sz="1050" b="1" dirty="0">
                <a:latin typeface="Meiryo UI" panose="020B0604030504040204" pitchFamily="50" charset="-128"/>
                <a:ea typeface="Meiryo UI" panose="020B0604030504040204" pitchFamily="50" charset="-128"/>
              </a:rPr>
              <a:t>CADDE ID</a:t>
            </a:r>
            <a:r>
              <a:rPr lang="ja-JP" altLang="en-US" sz="1050" b="1" dirty="0">
                <a:latin typeface="Meiryo UI" panose="020B0604030504040204" pitchFamily="50" charset="-128"/>
                <a:ea typeface="Meiryo UI" panose="020B0604030504040204" pitchFamily="50" charset="-128"/>
              </a:rPr>
              <a:t>認証・認可・審査・発行サービスで、利用者</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やコネクタ</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等、</a:t>
            </a:r>
            <a:endParaRPr lang="en-US" altLang="ja-JP" sz="1050" b="1" dirty="0">
              <a:latin typeface="Meiryo UI" panose="020B0604030504040204" pitchFamily="50" charset="-128"/>
              <a:ea typeface="Meiryo UI" panose="020B0604030504040204" pitchFamily="50" charset="-128"/>
            </a:endParaRPr>
          </a:p>
          <a:p>
            <a:r>
              <a:rPr lang="en-US" altLang="ja-JP" sz="1050" b="1" dirty="0">
                <a:latin typeface="Meiryo UI" panose="020B0604030504040204" pitchFamily="50" charset="-128"/>
                <a:ea typeface="Meiryo UI" panose="020B0604030504040204" pitchFamily="50" charset="-128"/>
              </a:rPr>
              <a:t>     </a:t>
            </a:r>
            <a:r>
              <a:rPr lang="ja-JP" altLang="en-US" sz="1050" b="1" dirty="0">
                <a:latin typeface="Meiryo UI" panose="020B0604030504040204" pitchFamily="50" charset="-128"/>
                <a:ea typeface="Meiryo UI" panose="020B0604030504040204" pitchFamily="50" charset="-128"/>
              </a:rPr>
              <a:t>必要となる</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を申請し審査を受け、発行された</a:t>
            </a:r>
            <a:r>
              <a:rPr lang="en-US" altLang="ja-JP" sz="1050" b="1" dirty="0">
                <a:latin typeface="Meiryo UI" panose="020B0604030504040204" pitchFamily="50" charset="-128"/>
                <a:ea typeface="Meiryo UI" panose="020B0604030504040204" pitchFamily="50" charset="-128"/>
              </a:rPr>
              <a:t>ID</a:t>
            </a:r>
            <a:r>
              <a:rPr lang="ja-JP" altLang="en-US" sz="1050" b="1" dirty="0">
                <a:latin typeface="Meiryo UI" panose="020B0604030504040204" pitchFamily="50" charset="-128"/>
                <a:ea typeface="Meiryo UI" panose="020B0604030504040204" pitchFamily="50" charset="-128"/>
              </a:rPr>
              <a:t>を取得。</a:t>
            </a:r>
          </a:p>
          <a:p>
            <a:r>
              <a:rPr lang="ja-JP" altLang="en-US" sz="1050" b="1" dirty="0">
                <a:solidFill>
                  <a:srgbClr val="FF0000"/>
                </a:solidFill>
                <a:latin typeface="Meiryo UI" panose="020B0604030504040204" pitchFamily="50" charset="-128"/>
                <a:ea typeface="Meiryo UI" panose="020B0604030504040204" pitchFamily="50" charset="-128"/>
              </a:rPr>
              <a:t>②</a:t>
            </a:r>
            <a:r>
              <a:rPr lang="ja-JP" altLang="en-US" sz="1050" b="1" dirty="0">
                <a:latin typeface="Meiryo UI" panose="020B0604030504040204" pitchFamily="50" charset="-128"/>
                <a:ea typeface="Meiryo UI" panose="020B0604030504040204" pitchFamily="50" charset="-128"/>
              </a:rPr>
              <a:t>：データ提供者</a:t>
            </a:r>
            <a:r>
              <a:rPr lang="en-US" altLang="ja-JP" sz="1050" b="1" dirty="0">
                <a:latin typeface="Meiryo UI" panose="020B0604030504040204" pitchFamily="50" charset="-128"/>
                <a:ea typeface="Meiryo UI" panose="020B0604030504040204" pitchFamily="50" charset="-128"/>
              </a:rPr>
              <a:t>Z</a:t>
            </a:r>
            <a:r>
              <a:rPr lang="ja-JP" altLang="en-US" sz="1050" b="1" dirty="0">
                <a:latin typeface="Meiryo UI" panose="020B0604030504040204" pitchFamily="50" charset="-128"/>
                <a:ea typeface="Meiryo UI" panose="020B0604030504040204" pitchFamily="50" charset="-128"/>
              </a:rPr>
              <a:t>が、データカタログ作成ツールにてデータカタログを作成。</a:t>
            </a:r>
          </a:p>
          <a:p>
            <a:r>
              <a:rPr lang="ja-JP" altLang="en-US" sz="1050" b="1" dirty="0">
                <a:solidFill>
                  <a:srgbClr val="FF0000"/>
                </a:solidFill>
                <a:latin typeface="Meiryo UI" panose="020B0604030504040204" pitchFamily="50" charset="-128"/>
                <a:ea typeface="Meiryo UI" panose="020B0604030504040204" pitchFamily="50" charset="-128"/>
              </a:rPr>
              <a:t>③</a:t>
            </a:r>
            <a:r>
              <a:rPr lang="ja-JP" altLang="en-US" sz="1050" b="1" dirty="0">
                <a:latin typeface="Meiryo UI" panose="020B0604030504040204" pitchFamily="50" charset="-128"/>
                <a:ea typeface="Meiryo UI" panose="020B0604030504040204" pitchFamily="50" charset="-128"/>
              </a:rPr>
              <a:t>：データカタログ横断検索サービスは、データカタログ収集機能</a:t>
            </a:r>
            <a:r>
              <a:rPr lang="en-US" altLang="ja-JP" sz="1050" b="1" dirty="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クローラ</a:t>
            </a:r>
            <a:r>
              <a:rPr lang="en-US" altLang="ja-JP" sz="1050" b="1" dirty="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で、カタログデータを収集。</a:t>
            </a:r>
            <a:endParaRPr lang="en-US" altLang="ja-JP" sz="1050" b="1" dirty="0">
              <a:latin typeface="Meiryo UI" panose="020B0604030504040204" pitchFamily="50" charset="-128"/>
              <a:ea typeface="Meiryo UI" panose="020B0604030504040204" pitchFamily="50" charset="-128"/>
            </a:endParaRPr>
          </a:p>
          <a:p>
            <a:endParaRPr lang="ja-JP" altLang="en-US" sz="1050" b="1" dirty="0">
              <a:latin typeface="Meiryo UI" panose="020B0604030504040204" pitchFamily="50" charset="-128"/>
              <a:ea typeface="Meiryo UI" panose="020B0604030504040204" pitchFamily="50" charset="-128"/>
            </a:endParaRPr>
          </a:p>
        </p:txBody>
      </p:sp>
      <p:sp>
        <p:nvSpPr>
          <p:cNvPr id="90" name="正方形/長方形 89">
            <a:extLst>
              <a:ext uri="{FF2B5EF4-FFF2-40B4-BE49-F238E27FC236}">
                <a16:creationId xmlns:a16="http://schemas.microsoft.com/office/drawing/2014/main" id="{812CD35D-AC39-49BC-925D-2EA0D4ABC9E8}"/>
              </a:ext>
            </a:extLst>
          </p:cNvPr>
          <p:cNvSpPr/>
          <p:nvPr/>
        </p:nvSpPr>
        <p:spPr>
          <a:xfrm>
            <a:off x="227012" y="665323"/>
            <a:ext cx="11724494" cy="311973"/>
          </a:xfrm>
          <a:prstGeom prst="rect">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7" indent="-285757">
              <a:buFont typeface="Wingdings" panose="05000000000000000000" pitchFamily="2" charset="2"/>
              <a:buChar char="ü"/>
            </a:pPr>
            <a:r>
              <a:rPr lang="en-US" altLang="ja-JP" sz="1600" dirty="0">
                <a:latin typeface="Meiryo UI" panose="020B0604030504040204" pitchFamily="50" charset="-128"/>
                <a:ea typeface="Meiryo UI" panose="020B0604030504040204" pitchFamily="50" charset="-128"/>
              </a:rPr>
              <a:t>CADDE</a:t>
            </a:r>
            <a:r>
              <a:rPr lang="ja-JP" altLang="en-US" sz="1600" dirty="0">
                <a:latin typeface="Meiryo UI" panose="020B0604030504040204" pitchFamily="50" charset="-128"/>
                <a:ea typeface="Meiryo UI" panose="020B0604030504040204" pitchFamily="50" charset="-128"/>
              </a:rPr>
              <a:t>コネクタを用いた契約・特定団体間でデータ交換する際のデータ取得手順を、以下に示す。</a:t>
            </a:r>
          </a:p>
        </p:txBody>
      </p:sp>
      <p:sp>
        <p:nvSpPr>
          <p:cNvPr id="91" name="テキスト ボックス 90">
            <a:extLst>
              <a:ext uri="{FF2B5EF4-FFF2-40B4-BE49-F238E27FC236}">
                <a16:creationId xmlns:a16="http://schemas.microsoft.com/office/drawing/2014/main" id="{DFDE3D76-332A-4A34-B944-C4430C4A13FC}"/>
              </a:ext>
            </a:extLst>
          </p:cNvPr>
          <p:cNvSpPr txBox="1"/>
          <p:nvPr/>
        </p:nvSpPr>
        <p:spPr>
          <a:xfrm>
            <a:off x="6092422" y="1025349"/>
            <a:ext cx="5847761" cy="1061829"/>
          </a:xfrm>
          <a:prstGeom prst="rect">
            <a:avLst/>
          </a:prstGeom>
          <a:solidFill>
            <a:schemeClr val="accent4">
              <a:lumMod val="20000"/>
              <a:lumOff val="80000"/>
            </a:schemeClr>
          </a:solidFill>
          <a:ln>
            <a:solidFill>
              <a:schemeClr val="tx1"/>
            </a:solidFill>
            <a:prstDash val="lgDash"/>
          </a:ln>
        </p:spPr>
        <p:txBody>
          <a:bodyPr wrap="square" rtlCol="0">
            <a:spAutoFit/>
          </a:bodyPr>
          <a:lstStyle/>
          <a:p>
            <a:r>
              <a:rPr lang="ja-JP" altLang="en-US" sz="1050" b="1" dirty="0">
                <a:solidFill>
                  <a:srgbClr val="FF0000"/>
                </a:solidFill>
                <a:latin typeface="Meiryo UI" panose="020B0604030504040204" pitchFamily="50" charset="-128"/>
                <a:ea typeface="Meiryo UI" panose="020B0604030504040204" pitchFamily="50" charset="-128"/>
              </a:rPr>
              <a:t>④</a:t>
            </a:r>
            <a:r>
              <a:rPr lang="ja-JP" altLang="en-US" sz="1050" b="1" dirty="0">
                <a:latin typeface="Meiryo UI" panose="020B0604030504040204" pitchFamily="50" charset="-128"/>
                <a:ea typeface="Meiryo UI" panose="020B0604030504040204" pitchFamily="50" charset="-128"/>
              </a:rPr>
              <a:t>：データ利用者は、横断検索サイト</a:t>
            </a:r>
            <a:r>
              <a:rPr lang="en-US" altLang="ja-JP" sz="1050" b="1" dirty="0">
                <a:latin typeface="Meiryo UI" panose="020B0604030504040204" pitchFamily="50" charset="-128"/>
                <a:ea typeface="Meiryo UI" panose="020B0604030504040204" pitchFamily="50" charset="-128"/>
              </a:rPr>
              <a:t>(Web)</a:t>
            </a:r>
            <a:r>
              <a:rPr lang="ja-JP" altLang="en-US" sz="1050" b="1" dirty="0">
                <a:latin typeface="Meiryo UI" panose="020B0604030504040204" pitchFamily="50" charset="-128"/>
                <a:ea typeface="Meiryo UI" panose="020B0604030504040204" pitchFamily="50" charset="-128"/>
              </a:rPr>
              <a:t>でデータカタログ横断検索を実施し、取得したいデータの</a:t>
            </a:r>
            <a:endParaRPr lang="en-US" altLang="ja-JP" sz="1050" b="1" dirty="0">
              <a:latin typeface="Meiryo UI" panose="020B0604030504040204" pitchFamily="50" charset="-128"/>
              <a:ea typeface="Meiryo UI" panose="020B0604030504040204" pitchFamily="50" charset="-128"/>
            </a:endParaRPr>
          </a:p>
          <a:p>
            <a:r>
              <a:rPr lang="en-US" altLang="ja-JP" sz="1050" b="1" dirty="0">
                <a:latin typeface="Meiryo UI" panose="020B0604030504040204" pitchFamily="50" charset="-128"/>
                <a:ea typeface="Meiryo UI" panose="020B0604030504040204" pitchFamily="50" charset="-128"/>
              </a:rPr>
              <a:t>      </a:t>
            </a:r>
            <a:r>
              <a:rPr lang="ja-JP" altLang="en-US" sz="1050" b="1" dirty="0">
                <a:latin typeface="Meiryo UI" panose="020B0604030504040204" pitchFamily="50" charset="-128"/>
                <a:ea typeface="Meiryo UI" panose="020B0604030504040204" pitchFamily="50" charset="-128"/>
              </a:rPr>
              <a:t>データカタログを特定。</a:t>
            </a:r>
          </a:p>
          <a:p>
            <a:r>
              <a:rPr lang="ja-JP" altLang="en-US" sz="1050" b="1" dirty="0">
                <a:solidFill>
                  <a:srgbClr val="FF0000"/>
                </a:solidFill>
                <a:latin typeface="Meiryo UI" panose="020B0604030504040204" pitchFamily="50" charset="-128"/>
                <a:ea typeface="Meiryo UI" panose="020B0604030504040204" pitchFamily="50" charset="-128"/>
              </a:rPr>
              <a:t>⑤</a:t>
            </a:r>
            <a:r>
              <a:rPr lang="ja-JP" altLang="en-US" sz="1050" b="1" dirty="0">
                <a:latin typeface="Meiryo UI" panose="020B0604030504040204" pitchFamily="50" charset="-128"/>
                <a:ea typeface="Meiryo UI" panose="020B0604030504040204" pitchFamily="50" charset="-128"/>
              </a:rPr>
              <a:t>：データ利用者は、詳細限定公開データカタログをコネクタ経由で要求し確認。</a:t>
            </a:r>
          </a:p>
          <a:p>
            <a:r>
              <a:rPr lang="ja-JP" altLang="en-US" sz="1050" b="1" dirty="0">
                <a:solidFill>
                  <a:srgbClr val="FF0000"/>
                </a:solidFill>
                <a:latin typeface="Meiryo UI" panose="020B0604030504040204" pitchFamily="50" charset="-128"/>
                <a:ea typeface="Meiryo UI" panose="020B0604030504040204" pitchFamily="50" charset="-128"/>
              </a:rPr>
              <a:t>⑥</a:t>
            </a:r>
            <a:r>
              <a:rPr lang="ja-JP" altLang="en-US" sz="1050" b="1" dirty="0">
                <a:latin typeface="Meiryo UI" panose="020B0604030504040204" pitchFamily="50" charset="-128"/>
                <a:ea typeface="Meiryo UI" panose="020B0604030504040204" pitchFamily="50" charset="-128"/>
              </a:rPr>
              <a:t>：データ利用者は、特定したデータの利用をコネクタ経由で電子契約を実施。　データの取得認可</a:t>
            </a:r>
            <a:endParaRPr lang="en-US" altLang="ja-JP" sz="1050" b="1" dirty="0">
              <a:latin typeface="Meiryo UI" panose="020B0604030504040204" pitchFamily="50" charset="-128"/>
              <a:ea typeface="Meiryo UI" panose="020B0604030504040204" pitchFamily="50" charset="-128"/>
            </a:endParaRPr>
          </a:p>
          <a:p>
            <a:r>
              <a:rPr lang="en-US" altLang="ja-JP" sz="1050" b="1" dirty="0">
                <a:latin typeface="Meiryo UI" panose="020B0604030504040204" pitchFamily="50" charset="-128"/>
                <a:ea typeface="Meiryo UI" panose="020B0604030504040204" pitchFamily="50" charset="-128"/>
              </a:rPr>
              <a:t>      </a:t>
            </a:r>
            <a:r>
              <a:rPr lang="ja-JP" altLang="en-US" sz="1050" b="1" dirty="0">
                <a:latin typeface="Meiryo UI" panose="020B0604030504040204" pitchFamily="50" charset="-128"/>
                <a:ea typeface="Meiryo UI" panose="020B0604030504040204" pitchFamily="50" charset="-128"/>
              </a:rPr>
              <a:t>権利を取得。</a:t>
            </a:r>
          </a:p>
          <a:p>
            <a:r>
              <a:rPr lang="ja-JP" altLang="en-US" sz="1050" b="1" dirty="0">
                <a:solidFill>
                  <a:srgbClr val="FF0000"/>
                </a:solidFill>
                <a:latin typeface="Meiryo UI" panose="020B0604030504040204" pitchFamily="50" charset="-128"/>
                <a:ea typeface="Meiryo UI" panose="020B0604030504040204" pitchFamily="50" charset="-128"/>
              </a:rPr>
              <a:t>⑦</a:t>
            </a:r>
            <a:r>
              <a:rPr lang="ja-JP" altLang="en-US" sz="1050" b="1" dirty="0">
                <a:latin typeface="Meiryo UI" panose="020B0604030504040204" pitchFamily="50" charset="-128"/>
                <a:ea typeface="Meiryo UI" panose="020B0604030504040204" pitchFamily="50" charset="-128"/>
              </a:rPr>
              <a:t>：データ利用者は、利用認可が出たデータをコネクタ経由でデータ取得。</a:t>
            </a:r>
          </a:p>
        </p:txBody>
      </p:sp>
      <p:sp>
        <p:nvSpPr>
          <p:cNvPr id="92" name="正方形/長方形 91">
            <a:extLst>
              <a:ext uri="{FF2B5EF4-FFF2-40B4-BE49-F238E27FC236}">
                <a16:creationId xmlns:a16="http://schemas.microsoft.com/office/drawing/2014/main" id="{73CD431D-68BA-42C5-840A-3F1993EAAA20}"/>
              </a:ext>
            </a:extLst>
          </p:cNvPr>
          <p:cNvSpPr/>
          <p:nvPr/>
        </p:nvSpPr>
        <p:spPr>
          <a:xfrm>
            <a:off x="136095" y="249048"/>
            <a:ext cx="12104324"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1.3.2. CADDE</a:t>
            </a:r>
            <a:r>
              <a:rPr lang="ja-JP" altLang="en-US" sz="2000" b="1" dirty="0">
                <a:latin typeface="Meiryo UI" panose="020B0604030504040204" pitchFamily="50" charset="-128"/>
                <a:ea typeface="Meiryo UI" panose="020B0604030504040204" pitchFamily="50" charset="-128"/>
              </a:rPr>
              <a:t>  ユースケース　コネクタによるデータ取得　</a:t>
            </a:r>
            <a:r>
              <a:rPr lang="en-US" altLang="ja-JP" sz="2000" b="1" dirty="0">
                <a:latin typeface="Meiryo UI" panose="020B0604030504040204" pitchFamily="50" charset="-128"/>
                <a:ea typeface="Meiryo UI" panose="020B0604030504040204" pitchFamily="50" charset="-128"/>
              </a:rPr>
              <a:t>(2)</a:t>
            </a:r>
            <a:r>
              <a:rPr lang="ja-JP" altLang="en-US" sz="2000" b="1" dirty="0">
                <a:latin typeface="Meiryo UI" panose="020B0604030504040204" pitchFamily="50" charset="-128"/>
                <a:ea typeface="Meiryo UI" panose="020B0604030504040204" pitchFamily="50" charset="-128"/>
              </a:rPr>
              <a:t>契約に基づく限定データ型</a:t>
            </a:r>
          </a:p>
        </p:txBody>
      </p:sp>
      <p:sp>
        <p:nvSpPr>
          <p:cNvPr id="94" name="タイトル 4">
            <a:extLst>
              <a:ext uri="{FF2B5EF4-FFF2-40B4-BE49-F238E27FC236}">
                <a16:creationId xmlns:a16="http://schemas.microsoft.com/office/drawing/2014/main" id="{5377DB46-6AD5-43C2-88CC-07C36C349292}"/>
              </a:ext>
            </a:extLst>
          </p:cNvPr>
          <p:cNvSpPr txBox="1">
            <a:spLocks/>
          </p:cNvSpPr>
          <p:nvPr/>
        </p:nvSpPr>
        <p:spPr>
          <a:xfrm>
            <a:off x="75083" y="-14522"/>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1. SIP</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分野間データ連携基盤</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とは</a:t>
            </a:r>
            <a:endParaRPr lang="en-US" altLang="ja-JP" sz="1600" b="1" dirty="0">
              <a:latin typeface="Meiryo UI" panose="020B0604030504040204" pitchFamily="50" charset="-128"/>
              <a:ea typeface="Meiryo UI" panose="020B0604030504040204" pitchFamily="50" charset="-128"/>
            </a:endParaRPr>
          </a:p>
        </p:txBody>
      </p:sp>
      <p:cxnSp>
        <p:nvCxnSpPr>
          <p:cNvPr id="16" name="直線矢印コネクタ 198">
            <a:extLst>
              <a:ext uri="{FF2B5EF4-FFF2-40B4-BE49-F238E27FC236}">
                <a16:creationId xmlns:a16="http://schemas.microsoft.com/office/drawing/2014/main" id="{070EECEA-5D74-4CF7-AFDB-7F61FDE8CDFB}"/>
              </a:ext>
            </a:extLst>
          </p:cNvPr>
          <p:cNvCxnSpPr>
            <a:cxnSpLocks/>
          </p:cNvCxnSpPr>
          <p:nvPr/>
        </p:nvCxnSpPr>
        <p:spPr>
          <a:xfrm rot="10800000" flipV="1">
            <a:off x="5575706" y="2634937"/>
            <a:ext cx="4112268" cy="1900817"/>
          </a:xfrm>
          <a:prstGeom prst="bentConnector2">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198">
            <a:extLst>
              <a:ext uri="{FF2B5EF4-FFF2-40B4-BE49-F238E27FC236}">
                <a16:creationId xmlns:a16="http://schemas.microsoft.com/office/drawing/2014/main" id="{8164377E-2994-4266-ACEB-18AFFDFE75DC}"/>
              </a:ext>
            </a:extLst>
          </p:cNvPr>
          <p:cNvCxnSpPr>
            <a:cxnSpLocks/>
            <a:endCxn id="113" idx="1"/>
          </p:cNvCxnSpPr>
          <p:nvPr/>
        </p:nvCxnSpPr>
        <p:spPr>
          <a:xfrm>
            <a:off x="3102576" y="4269497"/>
            <a:ext cx="4012918" cy="1788803"/>
          </a:xfrm>
          <a:prstGeom prst="bentConnector3">
            <a:avLst>
              <a:gd name="adj1" fmla="val 80674"/>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テキスト ボックス 104">
            <a:extLst>
              <a:ext uri="{FF2B5EF4-FFF2-40B4-BE49-F238E27FC236}">
                <a16:creationId xmlns:a16="http://schemas.microsoft.com/office/drawing/2014/main" id="{F22B8B9F-8CE8-440D-8D21-A0C06B9E09C4}"/>
              </a:ext>
            </a:extLst>
          </p:cNvPr>
          <p:cNvSpPr txBox="1"/>
          <p:nvPr/>
        </p:nvSpPr>
        <p:spPr>
          <a:xfrm>
            <a:off x="3102158" y="4246525"/>
            <a:ext cx="364202" cy="307905"/>
          </a:xfrm>
          <a:prstGeom prst="rect">
            <a:avLst/>
          </a:prstGeom>
          <a:noFill/>
        </p:spPr>
        <p:txBody>
          <a:bodyPr wrap="none" rtlCol="0">
            <a:spAutoFit/>
          </a:bodyPr>
          <a:lstStyle/>
          <a:p>
            <a:r>
              <a:rPr lang="ja-JP" altLang="en-US" sz="1401" b="1" dirty="0">
                <a:solidFill>
                  <a:srgbClr val="FF0000"/>
                </a:solidFill>
                <a:latin typeface="Meiryo UI" panose="020B0604030504040204" pitchFamily="50" charset="-128"/>
                <a:ea typeface="Meiryo UI" panose="020B0604030504040204" pitchFamily="50" charset="-128"/>
              </a:rPr>
              <a:t>⑥</a:t>
            </a:r>
          </a:p>
        </p:txBody>
      </p:sp>
      <p:sp>
        <p:nvSpPr>
          <p:cNvPr id="111" name="正方形/長方形 110">
            <a:extLst>
              <a:ext uri="{FF2B5EF4-FFF2-40B4-BE49-F238E27FC236}">
                <a16:creationId xmlns:a16="http://schemas.microsoft.com/office/drawing/2014/main" id="{FF09E6C2-C909-4DF0-8FB9-3FF0B871B1E4}"/>
              </a:ext>
            </a:extLst>
          </p:cNvPr>
          <p:cNvSpPr/>
          <p:nvPr/>
        </p:nvSpPr>
        <p:spPr>
          <a:xfrm>
            <a:off x="10151510" y="39721"/>
            <a:ext cx="1800000" cy="531692"/>
          </a:xfrm>
          <a:prstGeom prst="rect">
            <a:avLst/>
          </a:prstGeom>
          <a:solidFill>
            <a:schemeClr val="accent1"/>
          </a:solidFill>
        </p:spPr>
        <p:txBody>
          <a:bodyPr wrap="none" anchor="ctr">
            <a:noAutofit/>
          </a:bodyPr>
          <a:lstStyle/>
          <a:p>
            <a:pPr algn="ctr"/>
            <a:r>
              <a:rPr lang="ja-JP" altLang="en-US" sz="1100" dirty="0">
                <a:solidFill>
                  <a:schemeClr val="bg1"/>
                </a:solidFill>
                <a:latin typeface="Meiryo UI" panose="020B0604030504040204" pitchFamily="50" charset="-128"/>
                <a:ea typeface="Meiryo UI" panose="020B0604030504040204" pitchFamily="50" charset="-128"/>
              </a:rPr>
              <a:t>対象読者：すべての方</a:t>
            </a:r>
          </a:p>
        </p:txBody>
      </p:sp>
    </p:spTree>
    <p:extLst>
      <p:ext uri="{BB962C8B-B14F-4D97-AF65-F5344CB8AC3E}">
        <p14:creationId xmlns:p14="http://schemas.microsoft.com/office/powerpoint/2010/main" val="32139302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四角形: 角を丸くする 72">
            <a:extLst>
              <a:ext uri="{FF2B5EF4-FFF2-40B4-BE49-F238E27FC236}">
                <a16:creationId xmlns:a16="http://schemas.microsoft.com/office/drawing/2014/main" id="{A62867A1-B5E1-4A38-BC4D-74C174E3BAD6}"/>
              </a:ext>
            </a:extLst>
          </p:cNvPr>
          <p:cNvSpPr/>
          <p:nvPr/>
        </p:nvSpPr>
        <p:spPr>
          <a:xfrm>
            <a:off x="211773" y="2232954"/>
            <a:ext cx="11721254" cy="4426984"/>
          </a:xfrm>
          <a:prstGeom prst="roundRect">
            <a:avLst>
              <a:gd name="adj" fmla="val 2332"/>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85" name="雲 84">
            <a:extLst>
              <a:ext uri="{FF2B5EF4-FFF2-40B4-BE49-F238E27FC236}">
                <a16:creationId xmlns:a16="http://schemas.microsoft.com/office/drawing/2014/main" id="{EFA9EB6F-3408-42F1-87CA-431F9CA24B77}"/>
              </a:ext>
            </a:extLst>
          </p:cNvPr>
          <p:cNvSpPr/>
          <p:nvPr/>
        </p:nvSpPr>
        <p:spPr>
          <a:xfrm>
            <a:off x="4188800" y="2973622"/>
            <a:ext cx="1681650" cy="2453018"/>
          </a:xfrm>
          <a:prstGeom prst="cloud">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6" name="Rectangle 34">
            <a:extLst>
              <a:ext uri="{FF2B5EF4-FFF2-40B4-BE49-F238E27FC236}">
                <a16:creationId xmlns:a16="http://schemas.microsoft.com/office/drawing/2014/main" id="{222DBDBB-6BF0-4967-84DD-97064C5775E8}"/>
              </a:ext>
            </a:extLst>
          </p:cNvPr>
          <p:cNvSpPr/>
          <p:nvPr/>
        </p:nvSpPr>
        <p:spPr>
          <a:xfrm>
            <a:off x="662363" y="3796194"/>
            <a:ext cx="2815287" cy="271117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4941E37F-5021-4524-A952-92A65288213C}"/>
              </a:ext>
            </a:extLst>
          </p:cNvPr>
          <p:cNvSpPr/>
          <p:nvPr/>
        </p:nvSpPr>
        <p:spPr bwMode="auto">
          <a:xfrm>
            <a:off x="845256" y="4135194"/>
            <a:ext cx="1653539" cy="1132749"/>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88" name="Rectangle 34">
            <a:extLst>
              <a:ext uri="{FF2B5EF4-FFF2-40B4-BE49-F238E27FC236}">
                <a16:creationId xmlns:a16="http://schemas.microsoft.com/office/drawing/2014/main" id="{03E60D2D-9792-4858-B7EC-61663A1F344C}"/>
              </a:ext>
            </a:extLst>
          </p:cNvPr>
          <p:cNvSpPr/>
          <p:nvPr/>
        </p:nvSpPr>
        <p:spPr>
          <a:xfrm>
            <a:off x="6359439" y="3743879"/>
            <a:ext cx="5036479" cy="276348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lIns="72000" tIns="91440"/>
          <a:lstStyle/>
          <a:p>
            <a:pPr>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789E6B5F-822A-44BD-A84E-1440F92DCFD1}"/>
              </a:ext>
            </a:extLst>
          </p:cNvPr>
          <p:cNvSpPr/>
          <p:nvPr/>
        </p:nvSpPr>
        <p:spPr bwMode="auto">
          <a:xfrm>
            <a:off x="7376780" y="4142336"/>
            <a:ext cx="1775755" cy="1026580"/>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D0B24DA-9793-4572-B996-CFCE22DBDF92}"/>
              </a:ext>
            </a:extLst>
          </p:cNvPr>
          <p:cNvCxnSpPr>
            <a:cxnSpLocks/>
          </p:cNvCxnSpPr>
          <p:nvPr/>
        </p:nvCxnSpPr>
        <p:spPr bwMode="auto">
          <a:xfrm>
            <a:off x="590715" y="2674520"/>
            <a:ext cx="2883664"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B84E7D1F-54C2-42E2-9E4A-E9E8E7810845}"/>
              </a:ext>
            </a:extLst>
          </p:cNvPr>
          <p:cNvCxnSpPr>
            <a:cxnSpLocks/>
          </p:cNvCxnSpPr>
          <p:nvPr/>
        </p:nvCxnSpPr>
        <p:spPr bwMode="auto">
          <a:xfrm>
            <a:off x="6319999" y="2674520"/>
            <a:ext cx="5167800" cy="0"/>
          </a:xfrm>
          <a:prstGeom prst="line">
            <a:avLst/>
          </a:prstGeom>
          <a:noFill/>
          <a:ln w="38100" cap="flat" cmpd="sng" algn="ctr">
            <a:solidFill>
              <a:schemeClr val="tx1">
                <a:lumMod val="65000"/>
                <a:lumOff val="35000"/>
              </a:schemeClr>
            </a:solidFill>
            <a:prstDash val="solid"/>
            <a:round/>
            <a:headEnd type="none" w="med" len="med"/>
            <a:tailEnd type="none" w="med" len="med"/>
          </a:ln>
          <a:effectLst/>
        </p:spPr>
      </p:cxnSp>
      <p:sp>
        <p:nvSpPr>
          <p:cNvPr id="92" name="正方形/長方形 91">
            <a:extLst>
              <a:ext uri="{FF2B5EF4-FFF2-40B4-BE49-F238E27FC236}">
                <a16:creationId xmlns:a16="http://schemas.microsoft.com/office/drawing/2014/main" id="{CBDFBAEA-496B-4960-87AA-C42F2DEEC720}"/>
              </a:ext>
            </a:extLst>
          </p:cNvPr>
          <p:cNvSpPr/>
          <p:nvPr/>
        </p:nvSpPr>
        <p:spPr bwMode="auto">
          <a:xfrm>
            <a:off x="7501861" y="4421990"/>
            <a:ext cx="1558058" cy="42214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rPr>
              <a:t>CADDE</a:t>
            </a:r>
            <a:br>
              <a:rPr lang="en-US" altLang="ja-JP" sz="1600" b="1" dirty="0">
                <a:solidFill>
                  <a:prstClr val="black"/>
                </a:solidFill>
                <a:latin typeface="Meiryo UI" panose="020B0604030504040204" pitchFamily="50" charset="-128"/>
                <a:ea typeface="Meiryo UI" panose="020B0604030504040204" pitchFamily="50" charset="-128"/>
              </a:rPr>
            </a:br>
            <a:r>
              <a:rPr lang="ja-JP" altLang="en-US" sz="1600" b="1" dirty="0">
                <a:solidFill>
                  <a:prstClr val="black"/>
                </a:solidFill>
                <a:latin typeface="Meiryo UI" panose="020B0604030504040204" pitchFamily="50" charset="-128"/>
                <a:ea typeface="Meiryo UI" panose="020B0604030504040204" pitchFamily="50" charset="-128"/>
              </a:rPr>
              <a:t>提供者コネクタ</a:t>
            </a:r>
          </a:p>
        </p:txBody>
      </p:sp>
      <p:sp>
        <p:nvSpPr>
          <p:cNvPr id="93" name="正方形/長方形 92">
            <a:extLst>
              <a:ext uri="{FF2B5EF4-FFF2-40B4-BE49-F238E27FC236}">
                <a16:creationId xmlns:a16="http://schemas.microsoft.com/office/drawing/2014/main" id="{A25E7971-8E65-4551-AC8D-77B54687DD0C}"/>
              </a:ext>
            </a:extLst>
          </p:cNvPr>
          <p:cNvSpPr/>
          <p:nvPr/>
        </p:nvSpPr>
        <p:spPr>
          <a:xfrm>
            <a:off x="896661" y="4412979"/>
            <a:ext cx="1555871" cy="42214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正方形/長方形 93">
            <a:extLst>
              <a:ext uri="{FF2B5EF4-FFF2-40B4-BE49-F238E27FC236}">
                <a16:creationId xmlns:a16="http://schemas.microsoft.com/office/drawing/2014/main" id="{EBC9B436-D012-493F-93FA-81456119B415}"/>
              </a:ext>
            </a:extLst>
          </p:cNvPr>
          <p:cNvSpPr/>
          <p:nvPr/>
        </p:nvSpPr>
        <p:spPr>
          <a:xfrm>
            <a:off x="2873351" y="4129796"/>
            <a:ext cx="378723" cy="1995915"/>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95" name="テキスト ボックス 94">
            <a:extLst>
              <a:ext uri="{FF2B5EF4-FFF2-40B4-BE49-F238E27FC236}">
                <a16:creationId xmlns:a16="http://schemas.microsoft.com/office/drawing/2014/main" id="{95BD0A37-15CD-4655-A43E-6E98E438808E}"/>
              </a:ext>
            </a:extLst>
          </p:cNvPr>
          <p:cNvSpPr txBox="1"/>
          <p:nvPr/>
        </p:nvSpPr>
        <p:spPr>
          <a:xfrm>
            <a:off x="568952" y="3743878"/>
            <a:ext cx="2779441" cy="283569"/>
          </a:xfrm>
          <a:prstGeom prst="rect">
            <a:avLst/>
          </a:prstGeom>
          <a:solidFill>
            <a:schemeClr val="accent4">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Y</a:t>
            </a:r>
            <a:r>
              <a:rPr lang="ja-JP" altLang="en-US" sz="1600" dirty="0">
                <a:latin typeface="Meiryo UI" panose="020B0604030504040204" pitchFamily="50" charset="-128"/>
                <a:ea typeface="Meiryo UI" panose="020B0604030504040204" pitchFamily="50" charset="-128"/>
              </a:rPr>
              <a:t>環境</a:t>
            </a:r>
          </a:p>
        </p:txBody>
      </p:sp>
      <p:sp>
        <p:nvSpPr>
          <p:cNvPr id="96" name="テキスト ボックス 95">
            <a:extLst>
              <a:ext uri="{FF2B5EF4-FFF2-40B4-BE49-F238E27FC236}">
                <a16:creationId xmlns:a16="http://schemas.microsoft.com/office/drawing/2014/main" id="{411DD166-152D-4D4F-92A8-1687C7E4609E}"/>
              </a:ext>
            </a:extLst>
          </p:cNvPr>
          <p:cNvSpPr txBox="1"/>
          <p:nvPr/>
        </p:nvSpPr>
        <p:spPr>
          <a:xfrm>
            <a:off x="6293461" y="3707834"/>
            <a:ext cx="2893819" cy="283569"/>
          </a:xfrm>
          <a:prstGeom prst="rect">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B</a:t>
            </a:r>
            <a:r>
              <a:rPr lang="ja-JP" altLang="en-US" sz="1600" dirty="0">
                <a:latin typeface="Meiryo UI" panose="020B0604030504040204" pitchFamily="50" charset="-128"/>
                <a:ea typeface="Meiryo UI" panose="020B0604030504040204" pitchFamily="50" charset="-128"/>
              </a:rPr>
              <a:t>環境</a:t>
            </a:r>
          </a:p>
        </p:txBody>
      </p:sp>
      <p:sp>
        <p:nvSpPr>
          <p:cNvPr id="97" name="正方形/長方形 96">
            <a:extLst>
              <a:ext uri="{FF2B5EF4-FFF2-40B4-BE49-F238E27FC236}">
                <a16:creationId xmlns:a16="http://schemas.microsoft.com/office/drawing/2014/main" id="{6557D043-1C93-4893-8CE1-12B2B7DEFDA7}"/>
              </a:ext>
            </a:extLst>
          </p:cNvPr>
          <p:cNvSpPr/>
          <p:nvPr/>
        </p:nvSpPr>
        <p:spPr>
          <a:xfrm>
            <a:off x="10085079" y="3942513"/>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FTP</a:t>
            </a:r>
          </a:p>
          <a:p>
            <a:pPr algn="ctr"/>
            <a:r>
              <a:rPr lang="ja-JP" altLang="en-US" sz="1400" dirty="0">
                <a:solidFill>
                  <a:prstClr val="black"/>
                </a:solidFill>
                <a:latin typeface="Meiryo UI" panose="020B0604030504040204" pitchFamily="50" charset="-128"/>
                <a:ea typeface="Meiryo UI" panose="020B0604030504040204" pitchFamily="50" charset="-128"/>
              </a:rPr>
              <a:t>サーバ</a:t>
            </a:r>
          </a:p>
        </p:txBody>
      </p:sp>
      <p:sp>
        <p:nvSpPr>
          <p:cNvPr id="98" name="フローチャート: 磁気ディスク 97">
            <a:extLst>
              <a:ext uri="{FF2B5EF4-FFF2-40B4-BE49-F238E27FC236}">
                <a16:creationId xmlns:a16="http://schemas.microsoft.com/office/drawing/2014/main" id="{39372E43-AEC1-46D4-A05B-BDE4CC9A4A70}"/>
              </a:ext>
            </a:extLst>
          </p:cNvPr>
          <p:cNvSpPr/>
          <p:nvPr/>
        </p:nvSpPr>
        <p:spPr>
          <a:xfrm>
            <a:off x="10528983" y="4376325"/>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99" name="正方形/長方形 98">
            <a:extLst>
              <a:ext uri="{FF2B5EF4-FFF2-40B4-BE49-F238E27FC236}">
                <a16:creationId xmlns:a16="http://schemas.microsoft.com/office/drawing/2014/main" id="{930B09EA-D5D7-4CAE-A2EB-E0D3AF43E500}"/>
              </a:ext>
            </a:extLst>
          </p:cNvPr>
          <p:cNvSpPr/>
          <p:nvPr/>
        </p:nvSpPr>
        <p:spPr>
          <a:xfrm>
            <a:off x="789478" y="5708964"/>
            <a:ext cx="1677002"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C4FB722F-D85E-4AAE-8D30-8D911340A69A}"/>
              </a:ext>
            </a:extLst>
          </p:cNvPr>
          <p:cNvCxnSpPr>
            <a:cxnSpLocks/>
            <a:stCxn id="99" idx="0"/>
          </p:cNvCxnSpPr>
          <p:nvPr/>
        </p:nvCxnSpPr>
        <p:spPr>
          <a:xfrm flipV="1">
            <a:off x="1627979" y="5267943"/>
            <a:ext cx="0" cy="44102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8">
            <a:extLst>
              <a:ext uri="{FF2B5EF4-FFF2-40B4-BE49-F238E27FC236}">
                <a16:creationId xmlns:a16="http://schemas.microsoft.com/office/drawing/2014/main" id="{FC33478C-B39F-4049-8F5C-88D9D4F1FC25}"/>
              </a:ext>
            </a:extLst>
          </p:cNvPr>
          <p:cNvCxnSpPr>
            <a:cxnSpLocks/>
          </p:cNvCxnSpPr>
          <p:nvPr/>
        </p:nvCxnSpPr>
        <p:spPr>
          <a:xfrm flipV="1">
            <a:off x="9059918" y="4153586"/>
            <a:ext cx="1025161" cy="589108"/>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A2B3521E-A22C-4236-BF43-1DF2EF40E3F0}"/>
              </a:ext>
            </a:extLst>
          </p:cNvPr>
          <p:cNvSpPr txBox="1"/>
          <p:nvPr/>
        </p:nvSpPr>
        <p:spPr>
          <a:xfrm>
            <a:off x="9515584" y="4289891"/>
            <a:ext cx="767416"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FTP</a:t>
            </a:r>
          </a:p>
          <a:p>
            <a:pPr algn="ctr"/>
            <a:r>
              <a:rPr lang="ja-JP" altLang="en-US" sz="1000" dirty="0">
                <a:latin typeface="Meiryo UI" panose="020B0604030504040204" pitchFamily="50" charset="-128"/>
                <a:ea typeface="Meiryo UI" panose="020B0604030504040204" pitchFamily="50" charset="-128"/>
              </a:rPr>
              <a:t>デー取得</a:t>
            </a:r>
          </a:p>
        </p:txBody>
      </p:sp>
      <p:sp>
        <p:nvSpPr>
          <p:cNvPr id="103" name="テキスト ボックス 102">
            <a:extLst>
              <a:ext uri="{FF2B5EF4-FFF2-40B4-BE49-F238E27FC236}">
                <a16:creationId xmlns:a16="http://schemas.microsoft.com/office/drawing/2014/main" id="{7139C507-E16C-437E-AE73-3A17BECDD60D}"/>
              </a:ext>
            </a:extLst>
          </p:cNvPr>
          <p:cNvSpPr txBox="1"/>
          <p:nvPr/>
        </p:nvSpPr>
        <p:spPr>
          <a:xfrm>
            <a:off x="8033263" y="2290683"/>
            <a:ext cx="1741272"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データ提供者</a:t>
            </a:r>
          </a:p>
        </p:txBody>
      </p:sp>
      <p:sp>
        <p:nvSpPr>
          <p:cNvPr id="104" name="テキスト ボックス 103">
            <a:extLst>
              <a:ext uri="{FF2B5EF4-FFF2-40B4-BE49-F238E27FC236}">
                <a16:creationId xmlns:a16="http://schemas.microsoft.com/office/drawing/2014/main" id="{ADEEC37E-6327-484D-8191-2267EB208E65}"/>
              </a:ext>
            </a:extLst>
          </p:cNvPr>
          <p:cNvSpPr txBox="1"/>
          <p:nvPr/>
        </p:nvSpPr>
        <p:spPr>
          <a:xfrm>
            <a:off x="1173872" y="2295386"/>
            <a:ext cx="1717350" cy="400110"/>
          </a:xfrm>
          <a:prstGeom prst="rect">
            <a:avLst/>
          </a:prstGeom>
          <a:noFill/>
          <a:ln>
            <a:noFill/>
          </a:ln>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データ利用者</a:t>
            </a:r>
          </a:p>
        </p:txBody>
      </p:sp>
      <p:cxnSp>
        <p:nvCxnSpPr>
          <p:cNvPr id="106" name="直線矢印コネクタ 18">
            <a:extLst>
              <a:ext uri="{FF2B5EF4-FFF2-40B4-BE49-F238E27FC236}">
                <a16:creationId xmlns:a16="http://schemas.microsoft.com/office/drawing/2014/main" id="{51488205-270F-4ED4-AF37-18B9711E1C57}"/>
              </a:ext>
            </a:extLst>
          </p:cNvPr>
          <p:cNvCxnSpPr>
            <a:cxnSpLocks/>
          </p:cNvCxnSpPr>
          <p:nvPr/>
        </p:nvCxnSpPr>
        <p:spPr>
          <a:xfrm>
            <a:off x="2349268" y="4751703"/>
            <a:ext cx="5152593" cy="6399"/>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48219428-0E07-4ADA-8EFB-78646B0B46AF}"/>
              </a:ext>
            </a:extLst>
          </p:cNvPr>
          <p:cNvSpPr txBox="1"/>
          <p:nvPr/>
        </p:nvSpPr>
        <p:spPr>
          <a:xfrm>
            <a:off x="4402210" y="3993996"/>
            <a:ext cx="1409241" cy="283569"/>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インターネット</a:t>
            </a:r>
          </a:p>
        </p:txBody>
      </p:sp>
      <p:sp>
        <p:nvSpPr>
          <p:cNvPr id="111" name="正方形/長方形 110">
            <a:extLst>
              <a:ext uri="{FF2B5EF4-FFF2-40B4-BE49-F238E27FC236}">
                <a16:creationId xmlns:a16="http://schemas.microsoft.com/office/drawing/2014/main" id="{9BE2E4A7-CC27-410D-82AA-B3A7BFB013A4}"/>
              </a:ext>
            </a:extLst>
          </p:cNvPr>
          <p:cNvSpPr/>
          <p:nvPr/>
        </p:nvSpPr>
        <p:spPr>
          <a:xfrm>
            <a:off x="10085079" y="4810032"/>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HTTP</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p>
        </p:txBody>
      </p:sp>
      <p:sp>
        <p:nvSpPr>
          <p:cNvPr id="113" name="フローチャート: 磁気ディスク 112">
            <a:extLst>
              <a:ext uri="{FF2B5EF4-FFF2-40B4-BE49-F238E27FC236}">
                <a16:creationId xmlns:a16="http://schemas.microsoft.com/office/drawing/2014/main" id="{0DCBA218-28BE-452E-B72A-0DAEE97EB288}"/>
              </a:ext>
            </a:extLst>
          </p:cNvPr>
          <p:cNvSpPr/>
          <p:nvPr/>
        </p:nvSpPr>
        <p:spPr>
          <a:xfrm>
            <a:off x="10527845" y="5237019"/>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14" name="正方形/長方形 113">
            <a:extLst>
              <a:ext uri="{FF2B5EF4-FFF2-40B4-BE49-F238E27FC236}">
                <a16:creationId xmlns:a16="http://schemas.microsoft.com/office/drawing/2014/main" id="{F82ED181-1A60-4420-B1C9-E031A84EDDF2}"/>
              </a:ext>
            </a:extLst>
          </p:cNvPr>
          <p:cNvSpPr/>
          <p:nvPr/>
        </p:nvSpPr>
        <p:spPr>
          <a:xfrm>
            <a:off x="10083941" y="5677551"/>
            <a:ext cx="1199915" cy="422145"/>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solidFill>
                  <a:prstClr val="black"/>
                </a:solidFill>
                <a:latin typeface="Meiryo UI" panose="020B0604030504040204" pitchFamily="50" charset="-128"/>
                <a:ea typeface="Meiryo UI" panose="020B0604030504040204" pitchFamily="50" charset="-128"/>
              </a:rPr>
              <a:t>  NGSI</a:t>
            </a:r>
          </a:p>
          <a:p>
            <a:pPr algn="ctr"/>
            <a:r>
              <a:rPr lang="ja-JP" altLang="en-US" sz="1400" dirty="0">
                <a:solidFill>
                  <a:prstClr val="black"/>
                </a:solidFill>
                <a:latin typeface="Meiryo UI" panose="020B0604030504040204" pitchFamily="50" charset="-128"/>
                <a:ea typeface="Meiryo UI" panose="020B0604030504040204" pitchFamily="50" charset="-128"/>
              </a:rPr>
              <a:t>データ提供</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15" name="フローチャート: 磁気ディスク 114">
            <a:extLst>
              <a:ext uri="{FF2B5EF4-FFF2-40B4-BE49-F238E27FC236}">
                <a16:creationId xmlns:a16="http://schemas.microsoft.com/office/drawing/2014/main" id="{580F5528-3623-4CE5-AEC0-DC4644351115}"/>
              </a:ext>
            </a:extLst>
          </p:cNvPr>
          <p:cNvSpPr/>
          <p:nvPr/>
        </p:nvSpPr>
        <p:spPr>
          <a:xfrm>
            <a:off x="10547363" y="6095783"/>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17" name="直線矢印コネクタ 18">
            <a:extLst>
              <a:ext uri="{FF2B5EF4-FFF2-40B4-BE49-F238E27FC236}">
                <a16:creationId xmlns:a16="http://schemas.microsoft.com/office/drawing/2014/main" id="{2609E29F-AE62-4A63-ACF6-71CA1046D6B8}"/>
              </a:ext>
            </a:extLst>
          </p:cNvPr>
          <p:cNvCxnSpPr>
            <a:cxnSpLocks/>
          </p:cNvCxnSpPr>
          <p:nvPr/>
        </p:nvCxnSpPr>
        <p:spPr>
          <a:xfrm>
            <a:off x="9059918" y="4742694"/>
            <a:ext cx="1025161" cy="388042"/>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8">
            <a:extLst>
              <a:ext uri="{FF2B5EF4-FFF2-40B4-BE49-F238E27FC236}">
                <a16:creationId xmlns:a16="http://schemas.microsoft.com/office/drawing/2014/main" id="{AE1C0D8D-0DF0-4FBC-908A-617A2E6FD809}"/>
              </a:ext>
            </a:extLst>
          </p:cNvPr>
          <p:cNvCxnSpPr>
            <a:cxnSpLocks/>
          </p:cNvCxnSpPr>
          <p:nvPr/>
        </p:nvCxnSpPr>
        <p:spPr>
          <a:xfrm>
            <a:off x="9059918" y="4742693"/>
            <a:ext cx="1024023" cy="1255561"/>
          </a:xfrm>
          <a:prstGeom prst="bentConnector3">
            <a:avLst>
              <a:gd name="adj1" fmla="val 50000"/>
            </a:avLst>
          </a:prstGeom>
          <a:ln w="28575" cmpd="sng">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7B4F9687-A41B-4996-B2E2-54528D87672D}"/>
              </a:ext>
            </a:extLst>
          </p:cNvPr>
          <p:cNvSpPr/>
          <p:nvPr/>
        </p:nvSpPr>
        <p:spPr>
          <a:xfrm>
            <a:off x="678755" y="2881734"/>
            <a:ext cx="2815287" cy="70756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1D5A6F1E-AAC8-490F-BBC0-9E222E21BFAF}"/>
              </a:ext>
            </a:extLst>
          </p:cNvPr>
          <p:cNvSpPr txBox="1"/>
          <p:nvPr/>
        </p:nvSpPr>
        <p:spPr>
          <a:xfrm>
            <a:off x="568952" y="2806627"/>
            <a:ext cx="2779441" cy="283569"/>
          </a:xfrm>
          <a:prstGeom prst="rect">
            <a:avLst/>
          </a:prstGeom>
          <a:solidFill>
            <a:schemeClr val="accent4">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00B050"/>
                </a:solidFill>
                <a:latin typeface="Meiryo UI" panose="020B0604030504040204" pitchFamily="50" charset="-128"/>
                <a:ea typeface="Meiryo UI" panose="020B0604030504040204" pitchFamily="50" charset="-128"/>
              </a:rPr>
              <a:t>利用者 </a:t>
            </a:r>
            <a:r>
              <a:rPr lang="en-US" altLang="ja-JP" sz="1600" b="1" dirty="0">
                <a:solidFill>
                  <a:srgbClr val="00B050"/>
                </a:solidFill>
                <a:latin typeface="Meiryo UI" panose="020B0604030504040204" pitchFamily="50" charset="-128"/>
                <a:ea typeface="Meiryo UI" panose="020B0604030504040204" pitchFamily="50" charset="-128"/>
              </a:rPr>
              <a:t>X</a:t>
            </a:r>
            <a:r>
              <a:rPr lang="ja-JP" altLang="en-US" sz="1600" dirty="0">
                <a:latin typeface="Meiryo UI" panose="020B0604030504040204" pitchFamily="50" charset="-128"/>
                <a:ea typeface="Meiryo UI" panose="020B0604030504040204" pitchFamily="50" charset="-128"/>
              </a:rPr>
              <a:t>環境</a:t>
            </a:r>
          </a:p>
        </p:txBody>
      </p:sp>
      <p:sp>
        <p:nvSpPr>
          <p:cNvPr id="123" name="正方形/長方形 122">
            <a:extLst>
              <a:ext uri="{FF2B5EF4-FFF2-40B4-BE49-F238E27FC236}">
                <a16:creationId xmlns:a16="http://schemas.microsoft.com/office/drawing/2014/main" id="{F229B10A-AD1D-4E86-A76A-CFCFC6C3389D}"/>
              </a:ext>
            </a:extLst>
          </p:cNvPr>
          <p:cNvSpPr/>
          <p:nvPr/>
        </p:nvSpPr>
        <p:spPr>
          <a:xfrm>
            <a:off x="1280025" y="3167158"/>
            <a:ext cx="1156725" cy="373441"/>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正方形/長方形 123">
            <a:extLst>
              <a:ext uri="{FF2B5EF4-FFF2-40B4-BE49-F238E27FC236}">
                <a16:creationId xmlns:a16="http://schemas.microsoft.com/office/drawing/2014/main" id="{E12C5A7B-8E9C-4244-95EE-165D1429B62C}"/>
              </a:ext>
            </a:extLst>
          </p:cNvPr>
          <p:cNvSpPr/>
          <p:nvPr/>
        </p:nvSpPr>
        <p:spPr>
          <a:xfrm>
            <a:off x="2866360" y="3167158"/>
            <a:ext cx="378723" cy="334903"/>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cxnSp>
        <p:nvCxnSpPr>
          <p:cNvPr id="125" name="コネクタ: カギ線 124">
            <a:extLst>
              <a:ext uri="{FF2B5EF4-FFF2-40B4-BE49-F238E27FC236}">
                <a16:creationId xmlns:a16="http://schemas.microsoft.com/office/drawing/2014/main" id="{EE5C847D-BF2B-45D3-BC1A-40005F48AAA1}"/>
              </a:ext>
            </a:extLst>
          </p:cNvPr>
          <p:cNvCxnSpPr>
            <a:cxnSpLocks/>
          </p:cNvCxnSpPr>
          <p:nvPr/>
        </p:nvCxnSpPr>
        <p:spPr>
          <a:xfrm flipV="1">
            <a:off x="2338495" y="3354930"/>
            <a:ext cx="5994535" cy="1278133"/>
          </a:xfrm>
          <a:prstGeom prst="bentConnector3">
            <a:avLst>
              <a:gd name="adj1" fmla="val 5431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ACD87D25-FAE5-452D-AE8D-75449A461E59}"/>
              </a:ext>
            </a:extLst>
          </p:cNvPr>
          <p:cNvSpPr txBox="1"/>
          <p:nvPr/>
        </p:nvSpPr>
        <p:spPr>
          <a:xfrm>
            <a:off x="9525370" y="5211971"/>
            <a:ext cx="747844"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HTTP</a:t>
            </a:r>
          </a:p>
          <a:p>
            <a:pPr algn="ctr"/>
            <a:r>
              <a:rPr lang="ja-JP" altLang="en-US" sz="1000" dirty="0">
                <a:latin typeface="Meiryo UI" panose="020B0604030504040204" pitchFamily="50" charset="-128"/>
                <a:ea typeface="Meiryo UI" panose="020B0604030504040204" pitchFamily="50" charset="-128"/>
              </a:rPr>
              <a:t>データ取得</a:t>
            </a:r>
          </a:p>
        </p:txBody>
      </p:sp>
      <p:sp>
        <p:nvSpPr>
          <p:cNvPr id="127" name="テキスト ボックス 126">
            <a:extLst>
              <a:ext uri="{FF2B5EF4-FFF2-40B4-BE49-F238E27FC236}">
                <a16:creationId xmlns:a16="http://schemas.microsoft.com/office/drawing/2014/main" id="{97DE5E7F-5B3C-4599-81AF-D881226A6DA8}"/>
              </a:ext>
            </a:extLst>
          </p:cNvPr>
          <p:cNvSpPr txBox="1"/>
          <p:nvPr/>
        </p:nvSpPr>
        <p:spPr>
          <a:xfrm>
            <a:off x="9509633" y="6128678"/>
            <a:ext cx="779318" cy="400110"/>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NGSI</a:t>
            </a:r>
          </a:p>
          <a:p>
            <a:pPr algn="ctr"/>
            <a:r>
              <a:rPr lang="ja-JP" altLang="en-US" sz="1000" dirty="0">
                <a:latin typeface="Meiryo UI" panose="020B0604030504040204" pitchFamily="50" charset="-128"/>
                <a:ea typeface="Meiryo UI" panose="020B0604030504040204" pitchFamily="50" charset="-128"/>
              </a:rPr>
              <a:t>データ取得</a:t>
            </a:r>
          </a:p>
        </p:txBody>
      </p:sp>
      <p:cxnSp>
        <p:nvCxnSpPr>
          <p:cNvPr id="128" name="コネクタ: カギ線 127">
            <a:extLst>
              <a:ext uri="{FF2B5EF4-FFF2-40B4-BE49-F238E27FC236}">
                <a16:creationId xmlns:a16="http://schemas.microsoft.com/office/drawing/2014/main" id="{148B1F85-D438-45A5-B871-8AA00D177FB8}"/>
              </a:ext>
            </a:extLst>
          </p:cNvPr>
          <p:cNvCxnSpPr>
            <a:cxnSpLocks/>
          </p:cNvCxnSpPr>
          <p:nvPr/>
        </p:nvCxnSpPr>
        <p:spPr>
          <a:xfrm flipV="1">
            <a:off x="2452532" y="3243769"/>
            <a:ext cx="5893971" cy="110109"/>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ectangle 34">
            <a:extLst>
              <a:ext uri="{FF2B5EF4-FFF2-40B4-BE49-F238E27FC236}">
                <a16:creationId xmlns:a16="http://schemas.microsoft.com/office/drawing/2014/main" id="{5F98DD00-82E6-4F38-9220-B829B697FF31}"/>
              </a:ext>
            </a:extLst>
          </p:cNvPr>
          <p:cNvSpPr/>
          <p:nvPr/>
        </p:nvSpPr>
        <p:spPr>
          <a:xfrm>
            <a:off x="6359440" y="2876360"/>
            <a:ext cx="3048388" cy="70756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lIns="108000" tIns="91440"/>
          <a:lstStyle/>
          <a:p>
            <a:pPr defTabSz="180005">
              <a:defRPr/>
            </a:pPr>
            <a:endParaRPr lang="en-US" sz="1200" dirty="0">
              <a:solidFill>
                <a:sysClr val="windowText" lastClr="000000"/>
              </a:solidFill>
              <a:latin typeface="Meiryo UI" panose="020B0604030504040204" pitchFamily="50" charset="-128"/>
              <a:ea typeface="Meiryo UI" panose="020B0604030504040204" pitchFamily="50" charset="-128"/>
            </a:endParaRPr>
          </a:p>
        </p:txBody>
      </p:sp>
      <p:sp>
        <p:nvSpPr>
          <p:cNvPr id="112" name="正方形/長方形 111">
            <a:extLst>
              <a:ext uri="{FF2B5EF4-FFF2-40B4-BE49-F238E27FC236}">
                <a16:creationId xmlns:a16="http://schemas.microsoft.com/office/drawing/2014/main" id="{D93AC235-957A-4E60-89BD-AB317BB8C8C5}"/>
              </a:ext>
            </a:extLst>
          </p:cNvPr>
          <p:cNvSpPr/>
          <p:nvPr/>
        </p:nvSpPr>
        <p:spPr>
          <a:xfrm>
            <a:off x="6688029" y="3159420"/>
            <a:ext cx="1524182" cy="375530"/>
          </a:xfrm>
          <a:prstGeom prst="rect">
            <a:avLst/>
          </a:prstGeom>
          <a:solidFill>
            <a:schemeClr val="accent6">
              <a:lumMod val="40000"/>
              <a:lumOff val="6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00" dirty="0">
                <a:solidFill>
                  <a:prstClr val="black"/>
                </a:solidFill>
                <a:latin typeface="Meiryo UI" panose="020B0604030504040204" pitchFamily="50" charset="-128"/>
                <a:ea typeface="Meiryo UI" panose="020B0604030504040204" pitchFamily="50" charset="-128"/>
              </a:rPr>
              <a:t>Web</a:t>
            </a:r>
            <a:r>
              <a:rPr lang="ja-JP" altLang="en-US" sz="1200" dirty="0">
                <a:solidFill>
                  <a:prstClr val="black"/>
                </a:solidFill>
                <a:latin typeface="Meiryo UI" panose="020B0604030504040204" pitchFamily="50" charset="-128"/>
                <a:ea typeface="Meiryo UI" panose="020B0604030504040204" pitchFamily="50" charset="-128"/>
              </a:rPr>
              <a:t>サイト</a:t>
            </a:r>
            <a:endParaRPr lang="en-US" altLang="ja-JP" sz="1200" dirty="0">
              <a:solidFill>
                <a:prstClr val="black"/>
              </a:solidFill>
              <a:latin typeface="Meiryo UI" panose="020B0604030504040204" pitchFamily="50" charset="-128"/>
              <a:ea typeface="Meiryo UI" panose="020B0604030504040204" pitchFamily="50" charset="-128"/>
            </a:endParaRPr>
          </a:p>
          <a:p>
            <a:pPr algn="ctr"/>
            <a:r>
              <a:rPr lang="ja-JP" altLang="en-US" sz="1200" dirty="0">
                <a:solidFill>
                  <a:prstClr val="black"/>
                </a:solidFill>
                <a:latin typeface="Meiryo UI" panose="020B0604030504040204" pitchFamily="50" charset="-128"/>
                <a:ea typeface="Meiryo UI" panose="020B0604030504040204" pitchFamily="50" charset="-128"/>
              </a:rPr>
              <a:t>オープンデータ提供</a:t>
            </a:r>
          </a:p>
        </p:txBody>
      </p:sp>
      <p:sp>
        <p:nvSpPr>
          <p:cNvPr id="116" name="フローチャート: 磁気ディスク 115">
            <a:extLst>
              <a:ext uri="{FF2B5EF4-FFF2-40B4-BE49-F238E27FC236}">
                <a16:creationId xmlns:a16="http://schemas.microsoft.com/office/drawing/2014/main" id="{10D504B2-0213-4669-AF1D-318F02C09D1B}"/>
              </a:ext>
            </a:extLst>
          </p:cNvPr>
          <p:cNvSpPr/>
          <p:nvPr/>
        </p:nvSpPr>
        <p:spPr>
          <a:xfrm>
            <a:off x="8333031" y="3210138"/>
            <a:ext cx="680852"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120" name="テキスト ボックス 119">
            <a:extLst>
              <a:ext uri="{FF2B5EF4-FFF2-40B4-BE49-F238E27FC236}">
                <a16:creationId xmlns:a16="http://schemas.microsoft.com/office/drawing/2014/main" id="{BD09BCE9-9822-4805-B67C-A0952B19B090}"/>
              </a:ext>
            </a:extLst>
          </p:cNvPr>
          <p:cNvSpPr txBox="1"/>
          <p:nvPr/>
        </p:nvSpPr>
        <p:spPr>
          <a:xfrm>
            <a:off x="6296681" y="2807862"/>
            <a:ext cx="2893819" cy="283569"/>
          </a:xfrm>
          <a:prstGeom prst="rect">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dirty="0">
                <a:latin typeface="Meiryo UI" panose="020B0604030504040204" pitchFamily="50" charset="-128"/>
                <a:ea typeface="Meiryo UI" panose="020B0604030504040204" pitchFamily="50" charset="-128"/>
              </a:rPr>
              <a:t>データ</a:t>
            </a:r>
            <a:r>
              <a:rPr lang="ja-JP" altLang="en-US" sz="1600" b="1" dirty="0">
                <a:solidFill>
                  <a:srgbClr val="FF0000"/>
                </a:solidFill>
                <a:latin typeface="Meiryo UI" panose="020B0604030504040204" pitchFamily="50" charset="-128"/>
                <a:ea typeface="Meiryo UI" panose="020B0604030504040204" pitchFamily="50" charset="-128"/>
              </a:rPr>
              <a:t>提供者 </a:t>
            </a:r>
            <a:r>
              <a:rPr lang="en-US" altLang="ja-JP" sz="1600" b="1" dirty="0">
                <a:solidFill>
                  <a:srgbClr val="FF0000"/>
                </a:solidFill>
                <a:latin typeface="Meiryo UI" panose="020B0604030504040204" pitchFamily="50" charset="-128"/>
                <a:ea typeface="Meiryo UI" panose="020B0604030504040204" pitchFamily="50" charset="-128"/>
              </a:rPr>
              <a:t>A</a:t>
            </a:r>
            <a:r>
              <a:rPr lang="ja-JP" altLang="en-US" sz="1600" dirty="0">
                <a:latin typeface="Meiryo UI" panose="020B0604030504040204" pitchFamily="50" charset="-128"/>
                <a:ea typeface="Meiryo UI" panose="020B0604030504040204" pitchFamily="50" charset="-128"/>
              </a:rPr>
              <a:t>環境</a:t>
            </a:r>
          </a:p>
        </p:txBody>
      </p:sp>
      <p:sp>
        <p:nvSpPr>
          <p:cNvPr id="129" name="楕円 128">
            <a:extLst>
              <a:ext uri="{FF2B5EF4-FFF2-40B4-BE49-F238E27FC236}">
                <a16:creationId xmlns:a16="http://schemas.microsoft.com/office/drawing/2014/main" id="{D6C345A2-22CC-49DF-B1AD-942854801C1B}"/>
              </a:ext>
            </a:extLst>
          </p:cNvPr>
          <p:cNvSpPr/>
          <p:nvPr/>
        </p:nvSpPr>
        <p:spPr>
          <a:xfrm>
            <a:off x="5900310" y="3134603"/>
            <a:ext cx="727571" cy="302262"/>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①</a:t>
            </a:r>
          </a:p>
        </p:txBody>
      </p:sp>
      <p:sp>
        <p:nvSpPr>
          <p:cNvPr id="130" name="楕円 129">
            <a:extLst>
              <a:ext uri="{FF2B5EF4-FFF2-40B4-BE49-F238E27FC236}">
                <a16:creationId xmlns:a16="http://schemas.microsoft.com/office/drawing/2014/main" id="{AAE1B854-CC70-42D1-9DFB-3FF8D80A70C6}"/>
              </a:ext>
            </a:extLst>
          </p:cNvPr>
          <p:cNvSpPr/>
          <p:nvPr/>
        </p:nvSpPr>
        <p:spPr>
          <a:xfrm>
            <a:off x="5896016" y="4606972"/>
            <a:ext cx="727570"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②</a:t>
            </a:r>
          </a:p>
        </p:txBody>
      </p:sp>
      <p:sp>
        <p:nvSpPr>
          <p:cNvPr id="131" name="楕円 130">
            <a:extLst>
              <a:ext uri="{FF2B5EF4-FFF2-40B4-BE49-F238E27FC236}">
                <a16:creationId xmlns:a16="http://schemas.microsoft.com/office/drawing/2014/main" id="{82E76248-808E-4308-9E3D-E87BB5A674E9}"/>
              </a:ext>
            </a:extLst>
          </p:cNvPr>
          <p:cNvSpPr/>
          <p:nvPr/>
        </p:nvSpPr>
        <p:spPr>
          <a:xfrm>
            <a:off x="9571928" y="3799443"/>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-1</a:t>
            </a:r>
            <a:endParaRPr lang="ja-JP" altLang="en-US" sz="1600" b="1" dirty="0">
              <a:latin typeface="Meiryo UI" panose="020B0604030504040204" pitchFamily="50" charset="-128"/>
              <a:ea typeface="Meiryo UI" panose="020B0604030504040204" pitchFamily="50" charset="-128"/>
            </a:endParaRPr>
          </a:p>
        </p:txBody>
      </p:sp>
      <p:sp>
        <p:nvSpPr>
          <p:cNvPr id="132" name="楕円 131">
            <a:extLst>
              <a:ext uri="{FF2B5EF4-FFF2-40B4-BE49-F238E27FC236}">
                <a16:creationId xmlns:a16="http://schemas.microsoft.com/office/drawing/2014/main" id="{ECCD62DA-4704-4829-87D1-825D8FA47A45}"/>
              </a:ext>
            </a:extLst>
          </p:cNvPr>
          <p:cNvSpPr/>
          <p:nvPr/>
        </p:nvSpPr>
        <p:spPr>
          <a:xfrm>
            <a:off x="9587644" y="4718843"/>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-2</a:t>
            </a:r>
            <a:endParaRPr lang="ja-JP" altLang="en-US" sz="1600" b="1" dirty="0">
              <a:latin typeface="Meiryo UI" panose="020B0604030504040204" pitchFamily="50" charset="-128"/>
              <a:ea typeface="Meiryo UI" panose="020B0604030504040204" pitchFamily="50" charset="-128"/>
            </a:endParaRPr>
          </a:p>
        </p:txBody>
      </p:sp>
      <p:sp>
        <p:nvSpPr>
          <p:cNvPr id="133" name="楕円 132">
            <a:extLst>
              <a:ext uri="{FF2B5EF4-FFF2-40B4-BE49-F238E27FC236}">
                <a16:creationId xmlns:a16="http://schemas.microsoft.com/office/drawing/2014/main" id="{739425A7-156D-4458-8CCF-0F93A1D0C112}"/>
              </a:ext>
            </a:extLst>
          </p:cNvPr>
          <p:cNvSpPr/>
          <p:nvPr/>
        </p:nvSpPr>
        <p:spPr>
          <a:xfrm>
            <a:off x="9575741" y="5625951"/>
            <a:ext cx="899216" cy="302261"/>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latin typeface="Meiryo UI" panose="020B0604030504040204" pitchFamily="50" charset="-128"/>
                <a:ea typeface="Meiryo UI" panose="020B0604030504040204" pitchFamily="50" charset="-128"/>
              </a:rPr>
              <a:t>②</a:t>
            </a:r>
            <a:r>
              <a:rPr lang="en-US" altLang="ja-JP" sz="1600" b="1" dirty="0">
                <a:latin typeface="Meiryo UI" panose="020B0604030504040204" pitchFamily="50" charset="-128"/>
                <a:ea typeface="Meiryo UI" panose="020B0604030504040204" pitchFamily="50" charset="-128"/>
              </a:rPr>
              <a:t>-3</a:t>
            </a:r>
            <a:endParaRPr lang="ja-JP" altLang="en-US" sz="1600" b="1" dirty="0">
              <a:latin typeface="Meiryo UI" panose="020B0604030504040204" pitchFamily="50" charset="-128"/>
              <a:ea typeface="Meiryo UI" panose="020B0604030504040204" pitchFamily="50" charset="-128"/>
            </a:endParaRPr>
          </a:p>
        </p:txBody>
      </p:sp>
      <p:sp>
        <p:nvSpPr>
          <p:cNvPr id="134" name="フローチャート: 磁気ディスク 133">
            <a:extLst>
              <a:ext uri="{FF2B5EF4-FFF2-40B4-BE49-F238E27FC236}">
                <a16:creationId xmlns:a16="http://schemas.microsoft.com/office/drawing/2014/main" id="{3AAFE0A1-0C67-4110-9FAD-75B5852E0E86}"/>
              </a:ext>
            </a:extLst>
          </p:cNvPr>
          <p:cNvSpPr/>
          <p:nvPr/>
        </p:nvSpPr>
        <p:spPr>
          <a:xfrm>
            <a:off x="1719451" y="5336367"/>
            <a:ext cx="680851" cy="289584"/>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cxnSp>
        <p:nvCxnSpPr>
          <p:cNvPr id="135" name="コネクタ: カギ線 134">
            <a:extLst>
              <a:ext uri="{FF2B5EF4-FFF2-40B4-BE49-F238E27FC236}">
                <a16:creationId xmlns:a16="http://schemas.microsoft.com/office/drawing/2014/main" id="{1BC43025-80C3-4BB5-A076-7A7038437FCC}"/>
              </a:ext>
            </a:extLst>
          </p:cNvPr>
          <p:cNvCxnSpPr>
            <a:cxnSpLocks/>
            <a:stCxn id="134" idx="1"/>
          </p:cNvCxnSpPr>
          <p:nvPr/>
        </p:nvCxnSpPr>
        <p:spPr>
          <a:xfrm rot="5400000" flipH="1" flipV="1">
            <a:off x="1863204" y="4828973"/>
            <a:ext cx="704067" cy="310722"/>
          </a:xfrm>
          <a:prstGeom prst="bentConnector3">
            <a:avLst>
              <a:gd name="adj1" fmla="val 9991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コネクタ: カギ線 135">
            <a:extLst>
              <a:ext uri="{FF2B5EF4-FFF2-40B4-BE49-F238E27FC236}">
                <a16:creationId xmlns:a16="http://schemas.microsoft.com/office/drawing/2014/main" id="{C3C4C6D5-ED61-471B-9101-78A3A34F8878}"/>
              </a:ext>
            </a:extLst>
          </p:cNvPr>
          <p:cNvCxnSpPr>
            <a:cxnSpLocks/>
          </p:cNvCxnSpPr>
          <p:nvPr/>
        </p:nvCxnSpPr>
        <p:spPr>
          <a:xfrm rot="5400000" flipH="1" flipV="1">
            <a:off x="2002742" y="4917562"/>
            <a:ext cx="570680" cy="251761"/>
          </a:xfrm>
          <a:prstGeom prst="bentConnector3">
            <a:avLst>
              <a:gd name="adj1" fmla="val 98946"/>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3B22AF35-A0ED-44F5-8830-496EDE9C51FD}"/>
              </a:ext>
            </a:extLst>
          </p:cNvPr>
          <p:cNvSpPr/>
          <p:nvPr/>
        </p:nvSpPr>
        <p:spPr>
          <a:xfrm>
            <a:off x="759144" y="3159420"/>
            <a:ext cx="242262" cy="389449"/>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sz="1600" dirty="0">
              <a:solidFill>
                <a:prstClr val="black"/>
              </a:solidFill>
              <a:latin typeface="Meiryo UI" panose="020B0604030504040204" pitchFamily="50" charset="-128"/>
              <a:ea typeface="Meiryo UI" panose="020B0604030504040204" pitchFamily="50" charset="-128"/>
            </a:endParaRPr>
          </a:p>
        </p:txBody>
      </p:sp>
      <p:cxnSp>
        <p:nvCxnSpPr>
          <p:cNvPr id="138" name="直線矢印コネクタ 18">
            <a:extLst>
              <a:ext uri="{FF2B5EF4-FFF2-40B4-BE49-F238E27FC236}">
                <a16:creationId xmlns:a16="http://schemas.microsoft.com/office/drawing/2014/main" id="{A6381BF1-9A82-4CED-B9C8-04EC5B68C755}"/>
              </a:ext>
            </a:extLst>
          </p:cNvPr>
          <p:cNvCxnSpPr>
            <a:cxnSpLocks/>
            <a:stCxn id="137" idx="3"/>
            <a:endCxn id="123" idx="1"/>
          </p:cNvCxnSpPr>
          <p:nvPr/>
        </p:nvCxnSpPr>
        <p:spPr>
          <a:xfrm flipV="1">
            <a:off x="1001407" y="3353878"/>
            <a:ext cx="278617" cy="267"/>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a:extLst>
              <a:ext uri="{FF2B5EF4-FFF2-40B4-BE49-F238E27FC236}">
                <a16:creationId xmlns:a16="http://schemas.microsoft.com/office/drawing/2014/main" id="{9EA93CDA-F2EA-428E-ADBB-7DECF47F25DF}"/>
              </a:ext>
            </a:extLst>
          </p:cNvPr>
          <p:cNvSpPr txBox="1"/>
          <p:nvPr/>
        </p:nvSpPr>
        <p:spPr>
          <a:xfrm>
            <a:off x="7603226" y="5317740"/>
            <a:ext cx="1916687" cy="584775"/>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リソース提供手段の識別子で切り替え</a:t>
            </a:r>
          </a:p>
        </p:txBody>
      </p:sp>
      <p:sp>
        <p:nvSpPr>
          <p:cNvPr id="155" name="テキスト ボックス 154">
            <a:extLst>
              <a:ext uri="{FF2B5EF4-FFF2-40B4-BE49-F238E27FC236}">
                <a16:creationId xmlns:a16="http://schemas.microsoft.com/office/drawing/2014/main" id="{896B154E-E0E4-4B12-BA6F-175E7D7AD858}"/>
              </a:ext>
            </a:extLst>
          </p:cNvPr>
          <p:cNvSpPr txBox="1"/>
          <p:nvPr/>
        </p:nvSpPr>
        <p:spPr>
          <a:xfrm>
            <a:off x="7767298" y="4862173"/>
            <a:ext cx="1127435" cy="338554"/>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提供者</a:t>
            </a:r>
            <a:r>
              <a:rPr lang="en-US" altLang="ja-JP" sz="1600" dirty="0">
                <a:solidFill>
                  <a:srgbClr val="FF0000"/>
                </a:solidFill>
                <a:latin typeface="Meiryo UI" panose="020B0604030504040204" pitchFamily="50" charset="-128"/>
                <a:ea typeface="Meiryo UI" panose="020B0604030504040204" pitchFamily="50" charset="-128"/>
              </a:rPr>
              <a:t>ID</a:t>
            </a:r>
          </a:p>
        </p:txBody>
      </p:sp>
      <p:sp>
        <p:nvSpPr>
          <p:cNvPr id="156" name="テキスト ボックス 155">
            <a:extLst>
              <a:ext uri="{FF2B5EF4-FFF2-40B4-BE49-F238E27FC236}">
                <a16:creationId xmlns:a16="http://schemas.microsoft.com/office/drawing/2014/main" id="{6762978E-1AA2-48FD-A1CF-4CC7757DB9A2}"/>
              </a:ext>
            </a:extLst>
          </p:cNvPr>
          <p:cNvSpPr txBox="1"/>
          <p:nvPr/>
        </p:nvSpPr>
        <p:spPr>
          <a:xfrm>
            <a:off x="3806239" y="6119655"/>
            <a:ext cx="2282355" cy="338554"/>
          </a:xfrm>
          <a:prstGeom prst="rect">
            <a:avLst/>
          </a:prstGeom>
          <a:noFill/>
        </p:spPr>
        <p:txBody>
          <a:bodyPr wrap="square">
            <a:spAutoFit/>
          </a:bodyPr>
          <a:lstStyle/>
          <a:p>
            <a:pPr algn="l" fontAlgn="ctr"/>
            <a:r>
              <a:rPr lang="ja-JP" altLang="en-US" sz="1600" dirty="0">
                <a:solidFill>
                  <a:srgbClr val="FF0000"/>
                </a:solidFill>
                <a:latin typeface="Meiryo UI" panose="020B0604030504040204" pitchFamily="50" charset="-128"/>
                <a:ea typeface="Meiryo UI" panose="020B0604030504040204" pitchFamily="50" charset="-128"/>
              </a:rPr>
              <a:t>配信のダウンロード</a:t>
            </a:r>
            <a:r>
              <a:rPr lang="en-US" altLang="ja-JP" sz="1600" dirty="0">
                <a:solidFill>
                  <a:srgbClr val="FF0000"/>
                </a:solidFill>
                <a:latin typeface="Meiryo UI" panose="020B0604030504040204" pitchFamily="50" charset="-128"/>
                <a:ea typeface="Meiryo UI" panose="020B0604030504040204" pitchFamily="50" charset="-128"/>
              </a:rPr>
              <a:t>URL</a:t>
            </a:r>
            <a:endParaRPr lang="ja-JP" altLang="en-US" sz="1600"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60CEED22-F1D1-4123-8103-E387BFA9E6F5}"/>
              </a:ext>
            </a:extLst>
          </p:cNvPr>
          <p:cNvCxnSpPr>
            <a:cxnSpLocks/>
            <a:stCxn id="156" idx="0"/>
          </p:cNvCxnSpPr>
          <p:nvPr/>
        </p:nvCxnSpPr>
        <p:spPr>
          <a:xfrm flipV="1">
            <a:off x="4947417" y="3347185"/>
            <a:ext cx="1740612" cy="27724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1E331CCE-5A0B-460F-A1A1-AD0307880AEF}"/>
              </a:ext>
            </a:extLst>
          </p:cNvPr>
          <p:cNvCxnSpPr>
            <a:cxnSpLocks/>
            <a:endCxn id="97" idx="1"/>
          </p:cNvCxnSpPr>
          <p:nvPr/>
        </p:nvCxnSpPr>
        <p:spPr>
          <a:xfrm flipV="1">
            <a:off x="5111040" y="4153586"/>
            <a:ext cx="4974039" cy="20021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6370095A-099D-4769-81C9-CCD540E71DC8}"/>
              </a:ext>
            </a:extLst>
          </p:cNvPr>
          <p:cNvCxnSpPr>
            <a:cxnSpLocks/>
          </p:cNvCxnSpPr>
          <p:nvPr/>
        </p:nvCxnSpPr>
        <p:spPr>
          <a:xfrm flipV="1">
            <a:off x="5538014" y="5162547"/>
            <a:ext cx="4564558" cy="9931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B0C4132D-D05E-480F-9F0A-5840B7F115CE}"/>
              </a:ext>
            </a:extLst>
          </p:cNvPr>
          <p:cNvCxnSpPr>
            <a:cxnSpLocks/>
            <a:stCxn id="156" idx="3"/>
          </p:cNvCxnSpPr>
          <p:nvPr/>
        </p:nvCxnSpPr>
        <p:spPr>
          <a:xfrm flipV="1">
            <a:off x="6088594" y="6042977"/>
            <a:ext cx="3995345" cy="2459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2" name="四角形: 角を丸くする 71">
            <a:extLst>
              <a:ext uri="{FF2B5EF4-FFF2-40B4-BE49-F238E27FC236}">
                <a16:creationId xmlns:a16="http://schemas.microsoft.com/office/drawing/2014/main" id="{94780DA7-751A-4161-BCD6-06147BC382AB}"/>
              </a:ext>
            </a:extLst>
          </p:cNvPr>
          <p:cNvSpPr/>
          <p:nvPr/>
        </p:nvSpPr>
        <p:spPr>
          <a:xfrm>
            <a:off x="211773" y="684598"/>
            <a:ext cx="11721254" cy="1457288"/>
          </a:xfrm>
          <a:prstGeom prst="roundRect">
            <a:avLst>
              <a:gd name="adj" fmla="val 5194"/>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600" dirty="0">
                <a:latin typeface="Meiryo UI"/>
                <a:ea typeface="Meiryo UI"/>
              </a:rPr>
              <a:t>　</a:t>
            </a:r>
            <a:r>
              <a:rPr lang="en-US" altLang="ja-JP" sz="1600" dirty="0">
                <a:latin typeface="Meiryo UI"/>
                <a:ea typeface="Meiryo UI"/>
              </a:rPr>
              <a:t>CADDE</a:t>
            </a:r>
            <a:r>
              <a:rPr lang="ja-JP" altLang="en-US" sz="1600" dirty="0">
                <a:latin typeface="Meiryo UI"/>
                <a:ea typeface="Meiryo UI"/>
              </a:rPr>
              <a:t>コネクタを利用すると①オープンデータの取得および②提供者コネクタが提供するデータの取得が可能です。</a:t>
            </a:r>
            <a:endParaRPr lang="en-US" altLang="ja-JP" sz="1600" dirty="0">
              <a:latin typeface="Meiryo UI"/>
              <a:ea typeface="Meiryo UI"/>
            </a:endParaRPr>
          </a:p>
          <a:p>
            <a:r>
              <a:rPr lang="ja-JP" altLang="en-US" sz="1600" dirty="0">
                <a:latin typeface="Meiryo UI"/>
                <a:ea typeface="Meiryo UI"/>
              </a:rPr>
              <a:t>さらに、②提供者コネクタが提供するデータの取得については利用するプロトコルに従い３つに分類できます。</a:t>
            </a:r>
          </a:p>
          <a:p>
            <a:pPr marL="879253" indent="-879253"/>
            <a:r>
              <a:rPr lang="ja-JP" altLang="en-US" sz="1600" dirty="0">
                <a:latin typeface="Meiryo UI"/>
                <a:ea typeface="Meiryo UI"/>
              </a:rPr>
              <a:t>　　　 ①オープンデータ（利用者コネクタ経由）</a:t>
            </a:r>
          </a:p>
          <a:p>
            <a:pPr marL="879253" indent="-879253"/>
            <a:r>
              <a:rPr lang="ja-JP" altLang="en-US" sz="1600" dirty="0">
                <a:latin typeface="Meiryo UI"/>
                <a:ea typeface="Meiryo UI"/>
              </a:rPr>
              <a:t>　　　 ②提供者コネクタが提供するデータ（利用者・提供者両コネクタ経由）</a:t>
            </a:r>
          </a:p>
          <a:p>
            <a:pPr marL="879253" indent="-879253"/>
            <a:r>
              <a:rPr lang="ja-JP" altLang="en-US" sz="1600" dirty="0">
                <a:latin typeface="Meiryo UI"/>
                <a:ea typeface="Meiryo UI"/>
              </a:rPr>
              <a:t>　　　　　 ②</a:t>
            </a:r>
            <a:r>
              <a:rPr lang="en-US" altLang="ja-JP" sz="1600" dirty="0">
                <a:latin typeface="Meiryo UI"/>
                <a:ea typeface="Meiryo UI"/>
              </a:rPr>
              <a:t>-1 : FTP</a:t>
            </a:r>
            <a:r>
              <a:rPr lang="ja-JP" altLang="en-US" sz="1600" dirty="0">
                <a:latin typeface="Meiryo UI"/>
                <a:ea typeface="Meiryo UI"/>
              </a:rPr>
              <a:t>で提供するデータ、</a:t>
            </a:r>
            <a:r>
              <a:rPr lang="en-US" altLang="ja-JP" sz="1600" dirty="0">
                <a:latin typeface="Meiryo UI"/>
                <a:ea typeface="Meiryo UI"/>
              </a:rPr>
              <a:t>②-2 : HTTP</a:t>
            </a:r>
            <a:r>
              <a:rPr lang="ja-JP" altLang="en-US" sz="1600" dirty="0">
                <a:latin typeface="Meiryo UI"/>
                <a:ea typeface="Meiryo UI"/>
              </a:rPr>
              <a:t>で提供するデータ、②</a:t>
            </a:r>
            <a:r>
              <a:rPr lang="en-US" altLang="ja-JP" sz="1600" dirty="0">
                <a:latin typeface="Meiryo UI"/>
                <a:ea typeface="Meiryo UI"/>
              </a:rPr>
              <a:t>-3 : NGSI</a:t>
            </a:r>
            <a:r>
              <a:rPr lang="ja-JP" altLang="en-US" sz="1600" dirty="0">
                <a:latin typeface="Meiryo UI"/>
                <a:ea typeface="Meiryo UI"/>
              </a:rPr>
              <a:t>で提供するデータ</a:t>
            </a:r>
            <a:endParaRPr lang="en-US" altLang="ja-JP" sz="1600" dirty="0">
              <a:latin typeface="Meiryo UI"/>
              <a:ea typeface="Meiryo UI"/>
            </a:endParaRPr>
          </a:p>
        </p:txBody>
      </p:sp>
      <p:sp>
        <p:nvSpPr>
          <p:cNvPr id="68" name="正方形/長方形 67">
            <a:extLst>
              <a:ext uri="{FF2B5EF4-FFF2-40B4-BE49-F238E27FC236}">
                <a16:creationId xmlns:a16="http://schemas.microsoft.com/office/drawing/2014/main" id="{39F91B00-7349-44D6-A944-B2973D809D8B}"/>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タイトル 4">
            <a:extLst>
              <a:ext uri="{FF2B5EF4-FFF2-40B4-BE49-F238E27FC236}">
                <a16:creationId xmlns:a16="http://schemas.microsoft.com/office/drawing/2014/main" id="{B7AEDC75-59D4-4C39-BBF1-7A096832B48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69" name="正方形/長方形 68">
            <a:extLst>
              <a:ext uri="{FF2B5EF4-FFF2-40B4-BE49-F238E27FC236}">
                <a16:creationId xmlns:a16="http://schemas.microsoft.com/office/drawing/2014/main" id="{36C3A280-EDC6-4E1B-9A4F-F7E89251A0FC}"/>
              </a:ext>
            </a:extLst>
          </p:cNvPr>
          <p:cNvSpPr/>
          <p:nvPr/>
        </p:nvSpPr>
        <p:spPr>
          <a:xfrm>
            <a:off x="6746057" y="4138650"/>
            <a:ext cx="378723" cy="1995915"/>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vert="eaVert" rtlCol="0" anchor="ctr"/>
          <a:lstStyle/>
          <a:p>
            <a:pPr algn="ct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ファイアウォール等</a:t>
            </a:r>
            <a:endParaRPr lang="en-US" altLang="ja-JP" sz="1600" dirty="0">
              <a:solidFill>
                <a:prstClr val="black"/>
              </a:solidFill>
              <a:latin typeface="Meiryo UI" panose="020B0604030504040204" pitchFamily="50" charset="-128"/>
              <a:ea typeface="Meiryo UI" panose="020B0604030504040204" pitchFamily="50" charset="-128"/>
            </a:endParaRPr>
          </a:p>
          <a:p>
            <a:pPr algn="ct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96D8AE86-B0DB-44E0-BC5E-CB2D78596461}"/>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7646782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63232" y="2533480"/>
            <a:ext cx="11649066" cy="3865504"/>
          </a:xfrm>
          <a:prstGeom prst="roundRect">
            <a:avLst>
              <a:gd name="adj" fmla="val 2558"/>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123834" y="651235"/>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オープンデータの取得 の場合（パターン①）</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63231" y="1064372"/>
            <a:ext cx="11649067" cy="648938"/>
          </a:xfrm>
          <a:prstGeom prst="roundRect">
            <a:avLst>
              <a:gd name="adj" fmla="val 15675"/>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21120 </a:t>
            </a:r>
            <a:r>
              <a:rPr lang="ja-JP" altLang="en-US" sz="1600" dirty="0">
                <a:latin typeface="Meiryo UI"/>
                <a:ea typeface="Meiryo UI"/>
              </a:rPr>
              <a:t>「配信のダウンロード</a:t>
            </a:r>
            <a:r>
              <a:rPr lang="en-US" altLang="ja-JP" sz="1600" dirty="0">
                <a:latin typeface="Meiryo UI"/>
                <a:ea typeface="Meiryo UI"/>
              </a:rPr>
              <a:t>URL</a:t>
            </a:r>
            <a:r>
              <a:rPr lang="ja-JP" altLang="en-US" sz="1600" dirty="0">
                <a:latin typeface="Meiryo UI"/>
                <a:ea typeface="Meiryo UI"/>
              </a:rPr>
              <a:t>」</a:t>
            </a:r>
            <a:endParaRPr lang="en-US" altLang="ja-JP" sz="1600" dirty="0">
              <a:latin typeface="Meiryo UI"/>
              <a:ea typeface="Meiryo UI"/>
            </a:endParaRPr>
          </a:p>
          <a:p>
            <a:r>
              <a:rPr lang="ja-JP" altLang="en-US" sz="1600" b="1" dirty="0">
                <a:latin typeface="Meiryo UI"/>
                <a:ea typeface="Meiryo UI"/>
              </a:rPr>
              <a:t>定義：</a:t>
            </a:r>
            <a:r>
              <a:rPr lang="ja-JP" altLang="en-US" sz="1600" dirty="0">
                <a:latin typeface="Meiryo UI"/>
                <a:ea typeface="Meiryo UI"/>
              </a:rPr>
              <a:t>この配信により提供されるデータセットをファイルとしてダウンロードする際のアクセスを示す</a:t>
            </a:r>
            <a:r>
              <a:rPr lang="en-US" altLang="ja-JP" sz="1600" dirty="0">
                <a:latin typeface="Meiryo UI"/>
                <a:ea typeface="Meiryo UI"/>
              </a:rPr>
              <a:t>URL</a:t>
            </a:r>
            <a:r>
              <a:rPr lang="ja-JP" altLang="en-US" sz="1600" dirty="0">
                <a:latin typeface="Meiryo UI"/>
                <a:ea typeface="Meiryo UI"/>
              </a:rPr>
              <a:t>　</a:t>
            </a:r>
            <a:r>
              <a:rPr lang="ja-JP" altLang="en-US" sz="1292" b="1" dirty="0">
                <a:latin typeface="Meiryo UI"/>
                <a:ea typeface="Meiryo UI"/>
              </a:rPr>
              <a:t>項目値の例：</a:t>
            </a:r>
            <a:r>
              <a:rPr lang="en-US" altLang="ja-JP" sz="1292" dirty="0">
                <a:solidFill>
                  <a:srgbClr val="FF0000"/>
                </a:solidFill>
                <a:latin typeface="Meiryo UI"/>
                <a:ea typeface="Meiryo UI"/>
              </a:rPr>
              <a:t>https://opened.XX.go.jp/a.csv</a:t>
            </a:r>
          </a:p>
          <a:p>
            <a:endParaRPr lang="en-US" altLang="ja-JP" sz="1600" dirty="0">
              <a:latin typeface="Meiryo UI"/>
              <a:ea typeface="Meiryo UI"/>
            </a:endParaRPr>
          </a:p>
        </p:txBody>
      </p:sp>
      <p:sp>
        <p:nvSpPr>
          <p:cNvPr id="51" name="正方形/長方形 50">
            <a:extLst>
              <a:ext uri="{FF2B5EF4-FFF2-40B4-BE49-F238E27FC236}">
                <a16:creationId xmlns:a16="http://schemas.microsoft.com/office/drawing/2014/main" id="{4E93A04E-254F-430E-8F88-5BB8AADF44F1}"/>
              </a:ext>
            </a:extLst>
          </p:cNvPr>
          <p:cNvSpPr/>
          <p:nvPr/>
        </p:nvSpPr>
        <p:spPr bwMode="auto">
          <a:xfrm>
            <a:off x="789562" y="3136317"/>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DACD80C5-FA96-4E86-9C94-E9398199B41B}"/>
              </a:ext>
            </a:extLst>
          </p:cNvPr>
          <p:cNvSpPr/>
          <p:nvPr/>
        </p:nvSpPr>
        <p:spPr>
          <a:xfrm>
            <a:off x="840903" y="3323317"/>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E1F5B8AD-6E87-4284-9FE1-52F482E0C316}"/>
              </a:ext>
            </a:extLst>
          </p:cNvPr>
          <p:cNvSpPr/>
          <p:nvPr/>
        </p:nvSpPr>
        <p:spPr>
          <a:xfrm>
            <a:off x="789560" y="4870599"/>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55" name="直線矢印コネクタ 18">
            <a:extLst>
              <a:ext uri="{FF2B5EF4-FFF2-40B4-BE49-F238E27FC236}">
                <a16:creationId xmlns:a16="http://schemas.microsoft.com/office/drawing/2014/main" id="{9BF976BB-0091-4E71-ACEE-0FF15117A2BF}"/>
              </a:ext>
            </a:extLst>
          </p:cNvPr>
          <p:cNvCxnSpPr>
            <a:cxnSpLocks/>
            <a:stCxn id="54" idx="0"/>
            <a:endCxn id="53" idx="2"/>
          </p:cNvCxnSpPr>
          <p:nvPr/>
        </p:nvCxnSpPr>
        <p:spPr>
          <a:xfrm flipH="1" flipV="1">
            <a:off x="1591768" y="3827318"/>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フローチャート: 磁気ディスク 55">
            <a:extLst>
              <a:ext uri="{FF2B5EF4-FFF2-40B4-BE49-F238E27FC236}">
                <a16:creationId xmlns:a16="http://schemas.microsoft.com/office/drawing/2014/main" id="{C7190B3F-751E-4DD8-B4F5-9E6AA137843B}"/>
              </a:ext>
            </a:extLst>
          </p:cNvPr>
          <p:cNvSpPr/>
          <p:nvPr/>
        </p:nvSpPr>
        <p:spPr>
          <a:xfrm>
            <a:off x="1662647" y="4425753"/>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57" name="テキスト ボックス 56">
            <a:extLst>
              <a:ext uri="{FF2B5EF4-FFF2-40B4-BE49-F238E27FC236}">
                <a16:creationId xmlns:a16="http://schemas.microsoft.com/office/drawing/2014/main" id="{56390BAF-7453-47BB-8807-F4D46EB4D65E}"/>
              </a:ext>
            </a:extLst>
          </p:cNvPr>
          <p:cNvSpPr txBox="1"/>
          <p:nvPr/>
        </p:nvSpPr>
        <p:spPr>
          <a:xfrm>
            <a:off x="2763374" y="3009819"/>
            <a:ext cx="5253270" cy="1228798"/>
          </a:xfrm>
          <a:prstGeom prst="rect">
            <a:avLst/>
          </a:prstGeom>
          <a:solidFill>
            <a:schemeClr val="bg1"/>
          </a:solidFill>
          <a:ln>
            <a:solidFill>
              <a:schemeClr val="tx1"/>
            </a:solidFill>
          </a:ln>
        </p:spPr>
        <p:txBody>
          <a:bodyPr wrap="square" rIns="0">
            <a:spAutoFit/>
          </a:bodyPr>
          <a:lstStyle/>
          <a:p>
            <a:pPr algn="l"/>
            <a:r>
              <a:rPr lang="en-US" altLang="ja-JP" sz="1200" dirty="0">
                <a:solidFill>
                  <a:srgbClr val="24292E"/>
                </a:solidFill>
                <a:latin typeface="Meiryo UI" panose="020B0604030504040204" pitchFamily="50" charset="-128"/>
                <a:ea typeface="Meiryo UI" panose="020B0604030504040204" pitchFamily="50" charset="-128"/>
              </a:rPr>
              <a:t>$ curl -v -X GET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"http://{</a:t>
            </a:r>
            <a:r>
              <a:rPr lang="ja-JP" altLang="en-US" sz="1200" dirty="0">
                <a:solidFill>
                  <a:srgbClr val="24292E"/>
                </a:solidFill>
                <a:latin typeface="Meiryo UI" panose="020B0604030504040204" pitchFamily="50" charset="-128"/>
                <a:ea typeface="Meiryo UI" panose="020B0604030504040204" pitchFamily="50" charset="-128"/>
              </a:rPr>
              <a:t>利用者コネクタの</a:t>
            </a:r>
            <a:r>
              <a:rPr lang="en-US" altLang="ja-JP" sz="1200" dirty="0">
                <a:solidFill>
                  <a:srgbClr val="24292E"/>
                </a:solidFill>
                <a:latin typeface="Meiryo UI" panose="020B0604030504040204" pitchFamily="50" charset="-128"/>
                <a:ea typeface="Meiryo UI" panose="020B0604030504040204" pitchFamily="50" charset="-128"/>
              </a:rPr>
              <a:t>FQDN}:{</a:t>
            </a:r>
            <a:r>
              <a:rPr lang="ja-JP" altLang="en-US" sz="1200" dirty="0">
                <a:solidFill>
                  <a:srgbClr val="24292E"/>
                </a:solidFill>
                <a:latin typeface="Meiryo UI" panose="020B0604030504040204" pitchFamily="50" charset="-128"/>
                <a:ea typeface="Meiryo UI" panose="020B0604030504040204" pitchFamily="50" charset="-128"/>
              </a:rPr>
              <a:t>ポート番号</a:t>
            </a:r>
            <a:r>
              <a:rPr lang="en-US" altLang="ja-JP" sz="1200" dirty="0">
                <a:solidFill>
                  <a:srgbClr val="24292E"/>
                </a:solidFill>
                <a:latin typeface="Meiryo UI" panose="020B0604030504040204" pitchFamily="50" charset="-128"/>
                <a:ea typeface="Meiryo UI" panose="020B0604030504040204" pitchFamily="50" charset="-128"/>
              </a:rPr>
              <a:t>}/cadde/api/v1/file"</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 "Cache-Control: no-cache"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 "x-cadde-resource-url: </a:t>
            </a:r>
            <a:r>
              <a:rPr lang="en-US" altLang="ja-JP" sz="1200" b="1" dirty="0">
                <a:solidFill>
                  <a:srgbClr val="FF0000"/>
                </a:solidFill>
                <a:latin typeface="Meiryo UI" panose="020B0604030504040204" pitchFamily="50" charset="-128"/>
                <a:ea typeface="Meiryo UI" panose="020B0604030504040204" pitchFamily="50" charset="-128"/>
              </a:rPr>
              <a:t>{</a:t>
            </a:r>
            <a:r>
              <a:rPr lang="ja-JP" altLang="en-US" sz="1200" b="1" dirty="0">
                <a:solidFill>
                  <a:srgbClr val="FF0000"/>
                </a:solidFill>
                <a:latin typeface="Meiryo UI" panose="020B0604030504040204" pitchFamily="50" charset="-128"/>
                <a:ea typeface="Meiryo UI" panose="020B0604030504040204" pitchFamily="50" charset="-128"/>
              </a:rPr>
              <a:t>配信のダウンロード</a:t>
            </a:r>
            <a:r>
              <a:rPr lang="en-US" altLang="ja-JP" sz="1200" b="1" dirty="0">
                <a:solidFill>
                  <a:srgbClr val="FF0000"/>
                </a:solidFill>
                <a:latin typeface="Meiryo UI" panose="020B0604030504040204" pitchFamily="50" charset="-128"/>
                <a:ea typeface="Meiryo UI" panose="020B0604030504040204" pitchFamily="50" charset="-128"/>
              </a:rPr>
              <a:t>URL}</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"x-</a:t>
            </a:r>
            <a:r>
              <a:rPr lang="en-US" altLang="ja-JP" sz="1200" dirty="0" err="1">
                <a:solidFill>
                  <a:srgbClr val="24292E"/>
                </a:solidFill>
                <a:latin typeface="Meiryo UI" panose="020B0604030504040204" pitchFamily="50" charset="-128"/>
                <a:ea typeface="Meiryo UI" panose="020B0604030504040204" pitchFamily="50" charset="-128"/>
              </a:rPr>
              <a:t>cadde</a:t>
            </a:r>
            <a:r>
              <a:rPr lang="en-US" altLang="ja-JP" sz="1200" dirty="0">
                <a:solidFill>
                  <a:srgbClr val="24292E"/>
                </a:solidFill>
                <a:latin typeface="Meiryo UI" panose="020B0604030504040204" pitchFamily="50" charset="-128"/>
                <a:ea typeface="Meiryo UI" panose="020B0604030504040204" pitchFamily="50" charset="-128"/>
              </a:rPr>
              <a:t>-resource-</a:t>
            </a:r>
            <a:r>
              <a:rPr lang="en-US" altLang="ja-JP" sz="1200" dirty="0" err="1">
                <a:solidFill>
                  <a:srgbClr val="24292E"/>
                </a:solidFill>
                <a:latin typeface="Meiryo UI" panose="020B0604030504040204" pitchFamily="50" charset="-128"/>
                <a:ea typeface="Meiryo UI" panose="020B0604030504040204" pitchFamily="50" charset="-128"/>
              </a:rPr>
              <a:t>api</a:t>
            </a:r>
            <a:r>
              <a:rPr lang="en-US" altLang="ja-JP" sz="1200" dirty="0">
                <a:solidFill>
                  <a:srgbClr val="24292E"/>
                </a:solidFill>
                <a:latin typeface="Meiryo UI" panose="020B0604030504040204" pitchFamily="50" charset="-128"/>
                <a:ea typeface="Meiryo UI" panose="020B0604030504040204" pitchFamily="50" charset="-128"/>
              </a:rPr>
              <a:t>-type:</a:t>
            </a:r>
            <a:r>
              <a:rPr lang="en-US" altLang="ja-JP" sz="1200" b="1" dirty="0">
                <a:solidFill>
                  <a:srgbClr val="FF0000"/>
                </a:solidFill>
                <a:latin typeface="Meiryo UI" panose="020B0604030504040204" pitchFamily="50" charset="-128"/>
                <a:ea typeface="Meiryo UI" panose="020B0604030504040204" pitchFamily="50" charset="-128"/>
              </a:rPr>
              <a:t>{</a:t>
            </a:r>
            <a:r>
              <a:rPr lang="ja-JP" altLang="en-US" sz="12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200" b="1" dirty="0">
                <a:solidFill>
                  <a:srgbClr val="FF0000"/>
                </a:solidFill>
                <a:latin typeface="Meiryo UI" panose="020B0604030504040204" pitchFamily="50" charset="-128"/>
                <a:ea typeface="Meiryo UI" panose="020B0604030504040204" pitchFamily="50" charset="-128"/>
              </a:rPr>
              <a:t>}</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-o</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 {</a:t>
            </a:r>
            <a:r>
              <a:rPr lang="ja-JP" altLang="en-US" sz="1200" dirty="0">
                <a:solidFill>
                  <a:srgbClr val="24292E"/>
                </a:solidFill>
                <a:latin typeface="Meiryo UI" panose="020B0604030504040204" pitchFamily="50" charset="-128"/>
                <a:ea typeface="Meiryo UI" panose="020B0604030504040204" pitchFamily="50" charset="-128"/>
              </a:rPr>
              <a:t>出力ファイル名</a:t>
            </a:r>
            <a:r>
              <a:rPr lang="en-US" altLang="ja-JP" sz="1200" dirty="0">
                <a:solidFill>
                  <a:srgbClr val="24292E"/>
                </a:solidFill>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F504FAD9-B4B8-449C-9BC1-C09042A04E17}"/>
              </a:ext>
            </a:extLst>
          </p:cNvPr>
          <p:cNvSpPr txBox="1"/>
          <p:nvPr/>
        </p:nvSpPr>
        <p:spPr>
          <a:xfrm>
            <a:off x="2777620" y="4631912"/>
            <a:ext cx="5253270" cy="1015663"/>
          </a:xfrm>
          <a:prstGeom prst="rect">
            <a:avLst/>
          </a:prstGeom>
          <a:solidFill>
            <a:schemeClr val="bg1"/>
          </a:solidFill>
          <a:ln>
            <a:solidFill>
              <a:schemeClr val="tx1"/>
            </a:solidFill>
          </a:ln>
        </p:spPr>
        <p:txBody>
          <a:bodyPr wrap="square" rIns="0">
            <a:spAutoFit/>
          </a:bodyPr>
          <a:lstStyle/>
          <a:p>
            <a:pPr algn="l"/>
            <a:r>
              <a:rPr lang="ja-JP" altLang="en-US" sz="1200" dirty="0">
                <a:solidFill>
                  <a:srgbClr val="24292E"/>
                </a:solidFill>
                <a:latin typeface="Meiryo UI" panose="020B0604030504040204" pitchFamily="50" charset="-128"/>
                <a:ea typeface="Meiryo UI" panose="020B0604030504040204" pitchFamily="50" charset="-128"/>
              </a:rPr>
              <a:t>実行例</a:t>
            </a:r>
            <a:endParaRPr lang="en-US" altLang="ja-JP" sz="1200" dirty="0">
              <a:solidFill>
                <a:srgbClr val="24292E"/>
              </a:solidFill>
              <a:latin typeface="Meiryo UI" panose="020B0604030504040204" pitchFamily="50" charset="-128"/>
              <a:ea typeface="Meiryo UI" panose="020B0604030504040204" pitchFamily="50" charset="-128"/>
            </a:endParaRPr>
          </a:p>
          <a:p>
            <a:pPr algn="l"/>
            <a:r>
              <a:rPr lang="en-US" altLang="ja-JP" sz="1200" dirty="0">
                <a:solidFill>
                  <a:srgbClr val="24292E"/>
                </a:solidFill>
                <a:latin typeface="Meiryo UI" panose="020B0604030504040204" pitchFamily="50" charset="-128"/>
                <a:ea typeface="Meiryo UI" panose="020B0604030504040204" pitchFamily="50" charset="-128"/>
              </a:rPr>
              <a:t>$ curl -v -X GET </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"http://CADDE.X.co.jp:888/cadde/api/v1/file"</a:t>
            </a:r>
          </a:p>
          <a:p>
            <a:pPr algn="l"/>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-H "x-cadde-resource-url: </a:t>
            </a:r>
            <a:r>
              <a:rPr lang="en-US" altLang="ja-JP" sz="1200" dirty="0">
                <a:solidFill>
                  <a:srgbClr val="FF0000"/>
                </a:solidFill>
                <a:latin typeface="Meiryo UI" panose="020B0604030504040204" pitchFamily="50" charset="-128"/>
                <a:ea typeface="Meiryo UI" panose="020B0604030504040204" pitchFamily="50" charset="-128"/>
              </a:rPr>
              <a:t>https://</a:t>
            </a:r>
            <a:r>
              <a:rPr lang="en-US" altLang="ja-JP" sz="1200" dirty="0" err="1">
                <a:solidFill>
                  <a:srgbClr val="FF0000"/>
                </a:solidFill>
                <a:latin typeface="Meiryo UI" panose="020B0604030504040204" pitchFamily="50" charset="-128"/>
                <a:ea typeface="Meiryo UI" panose="020B0604030504040204" pitchFamily="50" charset="-128"/>
              </a:rPr>
              <a:t>opened.XX.go.jp</a:t>
            </a:r>
            <a:r>
              <a:rPr lang="en-US" altLang="ja-JP" sz="1200" dirty="0">
                <a:solidFill>
                  <a:srgbClr val="FF0000"/>
                </a:solidFill>
                <a:latin typeface="Meiryo UI" panose="020B0604030504040204" pitchFamily="50" charset="-128"/>
                <a:ea typeface="Meiryo UI" panose="020B0604030504040204" pitchFamily="50" charset="-128"/>
              </a:rPr>
              <a:t>/</a:t>
            </a:r>
            <a:r>
              <a:rPr lang="en-US" altLang="ja-JP" sz="1200" dirty="0" err="1">
                <a:solidFill>
                  <a:srgbClr val="FF0000"/>
                </a:solidFill>
                <a:latin typeface="Meiryo UI" panose="020B0604030504040204" pitchFamily="50" charset="-128"/>
                <a:ea typeface="Meiryo UI" panose="020B0604030504040204" pitchFamily="50" charset="-128"/>
              </a:rPr>
              <a:t>a.csv</a:t>
            </a:r>
            <a:r>
              <a:rPr lang="en-US" altLang="ja-JP" sz="1200" dirty="0">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-H</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"x-cadde-resource-api-type: </a:t>
            </a:r>
            <a:r>
              <a:rPr lang="en-US" altLang="ja-JP" sz="1200" dirty="0">
                <a:solidFill>
                  <a:srgbClr val="FF0000"/>
                </a:solidFill>
                <a:latin typeface="Meiryo UI" panose="020B0604030504040204" pitchFamily="50" charset="-128"/>
                <a:ea typeface="Meiryo UI" panose="020B0604030504040204" pitchFamily="50" charset="-128"/>
              </a:rPr>
              <a:t>file/http</a:t>
            </a:r>
            <a:r>
              <a:rPr lang="en-US" altLang="ja-JP" sz="1200" dirty="0">
                <a:solidFill>
                  <a:srgbClr val="24292E"/>
                </a:solidFill>
                <a:latin typeface="Meiryo UI" panose="020B0604030504040204" pitchFamily="50" charset="-128"/>
                <a:ea typeface="Meiryo UI" panose="020B0604030504040204" pitchFamily="50" charset="-128"/>
              </a:rPr>
              <a:t>" </a:t>
            </a:r>
          </a:p>
          <a:p>
            <a:pPr algn="l"/>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-o</a:t>
            </a:r>
            <a:r>
              <a:rPr lang="ja-JP" altLang="en-US" sz="1200" dirty="0">
                <a:solidFill>
                  <a:srgbClr val="24292E"/>
                </a:solidFill>
                <a:latin typeface="Meiryo UI" panose="020B0604030504040204" pitchFamily="50" charset="-128"/>
                <a:ea typeface="Meiryo UI" panose="020B0604030504040204" pitchFamily="50" charset="-128"/>
              </a:rPr>
              <a:t>　</a:t>
            </a:r>
            <a:r>
              <a:rPr lang="en-US" altLang="ja-JP" sz="1200" dirty="0">
                <a:solidFill>
                  <a:srgbClr val="24292E"/>
                </a:solidFill>
                <a:latin typeface="Meiryo UI" panose="020B0604030504040204" pitchFamily="50" charset="-128"/>
                <a:ea typeface="Meiryo UI" panose="020B0604030504040204" pitchFamily="50" charset="-128"/>
              </a:rPr>
              <a:t> data.csv</a:t>
            </a:r>
          </a:p>
        </p:txBody>
      </p:sp>
      <p:cxnSp>
        <p:nvCxnSpPr>
          <p:cNvPr id="61" name="直線コネクタ 60">
            <a:extLst>
              <a:ext uri="{FF2B5EF4-FFF2-40B4-BE49-F238E27FC236}">
                <a16:creationId xmlns:a16="http://schemas.microsoft.com/office/drawing/2014/main" id="{EEC67CC7-F709-404C-82C4-5059EBC31CA4}"/>
              </a:ext>
            </a:extLst>
          </p:cNvPr>
          <p:cNvCxnSpPr>
            <a:cxnSpLocks/>
          </p:cNvCxnSpPr>
          <p:nvPr/>
        </p:nvCxnSpPr>
        <p:spPr>
          <a:xfrm flipH="1">
            <a:off x="2440999" y="3009819"/>
            <a:ext cx="323973" cy="1860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58B4882-E52F-4B9F-9DFD-FBC3B5365E08}"/>
              </a:ext>
            </a:extLst>
          </p:cNvPr>
          <p:cNvCxnSpPr>
            <a:cxnSpLocks/>
          </p:cNvCxnSpPr>
          <p:nvPr/>
        </p:nvCxnSpPr>
        <p:spPr>
          <a:xfrm flipH="1" flipV="1">
            <a:off x="2452957" y="5387132"/>
            <a:ext cx="310417" cy="285441"/>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グループ化 62">
            <a:extLst>
              <a:ext uri="{FF2B5EF4-FFF2-40B4-BE49-F238E27FC236}">
                <a16:creationId xmlns:a16="http://schemas.microsoft.com/office/drawing/2014/main" id="{E15EAE5A-68D2-49DA-9BFE-3971CAACA529}"/>
              </a:ext>
            </a:extLst>
          </p:cNvPr>
          <p:cNvGrpSpPr>
            <a:grpSpLocks noChangeAspect="1"/>
          </p:cNvGrpSpPr>
          <p:nvPr/>
        </p:nvGrpSpPr>
        <p:grpSpPr>
          <a:xfrm>
            <a:off x="1610593" y="5552470"/>
            <a:ext cx="529467" cy="312091"/>
            <a:chOff x="10041164" y="-1374776"/>
            <a:chExt cx="15093951" cy="9607552"/>
          </a:xfrm>
          <a:solidFill>
            <a:schemeClr val="tx1"/>
          </a:solidFill>
        </p:grpSpPr>
        <p:sp>
          <p:nvSpPr>
            <p:cNvPr id="64" name="Oval 6">
              <a:extLst>
                <a:ext uri="{FF2B5EF4-FFF2-40B4-BE49-F238E27FC236}">
                  <a16:creationId xmlns:a16="http://schemas.microsoft.com/office/drawing/2014/main" id="{34435FAC-F9C3-46DB-987F-887A96F64E91}"/>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Freeform 7">
              <a:extLst>
                <a:ext uri="{FF2B5EF4-FFF2-40B4-BE49-F238E27FC236}">
                  <a16:creationId xmlns:a16="http://schemas.microsoft.com/office/drawing/2014/main" id="{67E25854-1C0B-4529-B975-A7AEE5FA3F91}"/>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4" name="四角形: 角を丸くする 11">
            <a:extLst>
              <a:ext uri="{FF2B5EF4-FFF2-40B4-BE49-F238E27FC236}">
                <a16:creationId xmlns:a16="http://schemas.microsoft.com/office/drawing/2014/main" id="{BDD2BCFC-47C7-4C13-A59C-27BCC0949A4E}"/>
              </a:ext>
            </a:extLst>
          </p:cNvPr>
          <p:cNvSpPr/>
          <p:nvPr/>
        </p:nvSpPr>
        <p:spPr>
          <a:xfrm>
            <a:off x="253995" y="1777705"/>
            <a:ext cx="11649066" cy="680496"/>
          </a:xfrm>
          <a:prstGeom prst="roundRect">
            <a:avLst>
              <a:gd name="adj" fmla="val 1573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600" b="1" dirty="0">
                <a:latin typeface="Meiryo UI"/>
                <a:ea typeface="Meiryo UI"/>
              </a:rPr>
              <a:t>項目</a:t>
            </a:r>
            <a:r>
              <a:rPr lang="en-US" altLang="ja-JP" sz="1600" b="1" dirty="0">
                <a:latin typeface="Meiryo UI"/>
                <a:ea typeface="Meiryo UI"/>
              </a:rPr>
              <a:t>No</a:t>
            </a:r>
            <a:r>
              <a:rPr lang="ja-JP" altLang="en-US" sz="1600" b="1" dirty="0">
                <a:latin typeface="Meiryo UI"/>
                <a:ea typeface="Meiryo UI"/>
              </a:rPr>
              <a:t>：</a:t>
            </a:r>
            <a:r>
              <a:rPr lang="en-US" altLang="ja-JP" sz="1600" b="1" dirty="0">
                <a:latin typeface="Meiryo UI"/>
                <a:ea typeface="Meiryo UI"/>
              </a:rPr>
              <a:t>#</a:t>
            </a:r>
            <a:r>
              <a:rPr lang="en-US" altLang="ja-JP" sz="1600" dirty="0">
                <a:latin typeface="Meiryo UI"/>
                <a:ea typeface="Meiryo UI"/>
              </a:rPr>
              <a:t>23010 </a:t>
            </a:r>
            <a:r>
              <a:rPr lang="ja-JP" altLang="en-US" sz="1600" dirty="0">
                <a:latin typeface="Meiryo UI"/>
                <a:ea typeface="Meiryo UI"/>
              </a:rPr>
              <a:t>「リソース提供手段の識別子」</a:t>
            </a:r>
            <a:endParaRPr lang="en-US" altLang="ja-JP" sz="1600" dirty="0">
              <a:latin typeface="Meiryo UI"/>
              <a:ea typeface="Meiryo UI"/>
            </a:endParaRPr>
          </a:p>
          <a:p>
            <a:r>
              <a:rPr lang="ja-JP" altLang="en-US" sz="1600" b="1" dirty="0">
                <a:latin typeface="Meiryo UI"/>
                <a:ea typeface="Meiryo UI"/>
              </a:rPr>
              <a:t>定義：</a:t>
            </a:r>
            <a:r>
              <a:rPr lang="en-US" altLang="ja-JP" sz="1600" dirty="0">
                <a:latin typeface="Meiryo UI"/>
                <a:ea typeface="Meiryo UI"/>
              </a:rPr>
              <a:t>CADDE</a:t>
            </a:r>
            <a:r>
              <a:rPr lang="ja-JP" altLang="en-US" sz="1600" dirty="0">
                <a:latin typeface="Meiryo UI"/>
                <a:ea typeface="Meiryo UI"/>
              </a:rPr>
              <a:t>コネクタがリソースの提供手段を特定するために用いる識別子　　　　　　　　　　　　　　</a:t>
            </a:r>
            <a:r>
              <a:rPr lang="ja-JP" altLang="en-US" sz="1354" b="1" dirty="0">
                <a:latin typeface="Meiryo UI"/>
                <a:ea typeface="Meiryo UI"/>
              </a:rPr>
              <a:t>項目値の例：</a:t>
            </a:r>
            <a:r>
              <a:rPr lang="en-US" altLang="ja-JP" sz="1354" dirty="0">
                <a:solidFill>
                  <a:srgbClr val="FF0000"/>
                </a:solidFill>
                <a:latin typeface="Meiryo UI"/>
                <a:ea typeface="Meiryo UI"/>
              </a:rPr>
              <a:t>file/http</a:t>
            </a:r>
          </a:p>
        </p:txBody>
      </p:sp>
      <p:graphicFrame>
        <p:nvGraphicFramePr>
          <p:cNvPr id="22" name="表 21">
            <a:extLst>
              <a:ext uri="{FF2B5EF4-FFF2-40B4-BE49-F238E27FC236}">
                <a16:creationId xmlns:a16="http://schemas.microsoft.com/office/drawing/2014/main" id="{1C7BD4A0-39F6-49CE-BD5A-B3B823CBAFFF}"/>
              </a:ext>
            </a:extLst>
          </p:cNvPr>
          <p:cNvGraphicFramePr>
            <a:graphicFrameLocks noGrp="1"/>
          </p:cNvGraphicFramePr>
          <p:nvPr>
            <p:extLst>
              <p:ext uri="{D42A27DB-BD31-4B8C-83A1-F6EECF244321}">
                <p14:modId xmlns:p14="http://schemas.microsoft.com/office/powerpoint/2010/main" val="1950865458"/>
              </p:ext>
            </p:extLst>
          </p:nvPr>
        </p:nvGraphicFramePr>
        <p:xfrm>
          <a:off x="8385538" y="2960118"/>
          <a:ext cx="3391078" cy="1884344"/>
        </p:xfrm>
        <a:graphic>
          <a:graphicData uri="http://schemas.openxmlformats.org/drawingml/2006/table">
            <a:tbl>
              <a:tblPr>
                <a:tableStyleId>{BC89EF96-8CEA-46FF-86C4-4CE0E7609802}</a:tableStyleId>
              </a:tblPr>
              <a:tblGrid>
                <a:gridCol w="1427182">
                  <a:extLst>
                    <a:ext uri="{9D8B030D-6E8A-4147-A177-3AD203B41FA5}">
                      <a16:colId xmlns:a16="http://schemas.microsoft.com/office/drawing/2014/main" val="1580386725"/>
                    </a:ext>
                  </a:extLst>
                </a:gridCol>
                <a:gridCol w="1963896">
                  <a:extLst>
                    <a:ext uri="{9D8B030D-6E8A-4147-A177-3AD203B41FA5}">
                      <a16:colId xmlns:a16="http://schemas.microsoft.com/office/drawing/2014/main" val="834270018"/>
                    </a:ext>
                  </a:extLst>
                </a:gridCol>
              </a:tblGrid>
              <a:tr h="320444">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521300">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err="1">
                          <a:solidFill>
                            <a:schemeClr val="tx1"/>
                          </a:solidFill>
                          <a:effectLst/>
                          <a:latin typeface="Meiryo UI" panose="020B0604030504040204" pitchFamily="50" charset="-128"/>
                          <a:ea typeface="Meiryo UI" panose="020B0604030504040204" pitchFamily="50" charset="-128"/>
                        </a:rPr>
                        <a:t>notRequired</a:t>
                      </a:r>
                      <a:endParaRPr lang="en-US" sz="90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521300">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a:t>
                      </a:r>
                      <a:r>
                        <a:rPr lang="en-US" altLang="ja-JP" sz="900" b="0" i="0" u="none" strike="noStrike" baseline="0" dirty="0" err="1">
                          <a:solidFill>
                            <a:schemeClr val="tx1"/>
                          </a:solidFill>
                          <a:effectLst/>
                          <a:latin typeface="Meiryo UI" panose="020B0604030504040204" pitchFamily="50" charset="-128"/>
                          <a:ea typeface="Meiryo UI" panose="020B0604030504040204" pitchFamily="50" charset="-128"/>
                        </a:rPr>
                        <a:t>opene</a:t>
                      </a:r>
                      <a:r>
                        <a:rPr lang="en-US" altLang="ja-JP" sz="900" b="0" i="0" u="none" strike="noStrike" baseline="0" dirty="0" err="1">
                          <a:solidFill>
                            <a:schemeClr val="tx1"/>
                          </a:solidFill>
                          <a:latin typeface="Meiryo UI" panose="020B0604030504040204" pitchFamily="50" charset="-128"/>
                          <a:ea typeface="Meiryo UI" panose="020B0604030504040204" pitchFamily="50" charset="-128"/>
                        </a:rPr>
                        <a:t>d.XX.go.jp</a:t>
                      </a:r>
                      <a:r>
                        <a:rPr lang="en-US" altLang="ja-JP" sz="900" b="0" i="0" u="none" strike="noStrike" baseline="0" dirty="0">
                          <a:solidFill>
                            <a:schemeClr val="tx1"/>
                          </a:solidFill>
                          <a:latin typeface="Meiryo UI" panose="020B0604030504040204" pitchFamily="50" charset="-128"/>
                          <a:ea typeface="Meiryo UI" panose="020B0604030504040204" pitchFamily="50" charset="-128"/>
                        </a:rPr>
                        <a:t>/</a:t>
                      </a:r>
                      <a:r>
                        <a:rPr lang="en-US" altLang="ja-JP" sz="900" b="0" i="0" u="none" strike="noStrike" baseline="0" dirty="0" err="1">
                          <a:solidFill>
                            <a:schemeClr val="tx1"/>
                          </a:solidFill>
                          <a:latin typeface="Meiryo UI" panose="020B0604030504040204" pitchFamily="50" charset="-128"/>
                          <a:ea typeface="Meiryo UI" panose="020B0604030504040204" pitchFamily="50" charset="-128"/>
                        </a:rPr>
                        <a:t>a.csv</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521300">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dirty="0">
                          <a:solidFill>
                            <a:schemeClr val="tx1"/>
                          </a:solidFill>
                          <a:effectLst/>
                          <a:latin typeface="Meiryo UI" panose="020B0604030504040204" pitchFamily="50" charset="-128"/>
                          <a:ea typeface="Meiryo UI" panose="020B0604030504040204" pitchFamily="50" charset="-128"/>
                        </a:rPr>
                        <a:t>file/http</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585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bl>
          </a:graphicData>
        </a:graphic>
      </p:graphicFrame>
      <p:sp>
        <p:nvSpPr>
          <p:cNvPr id="23" name="テキスト ボックス 22">
            <a:extLst>
              <a:ext uri="{FF2B5EF4-FFF2-40B4-BE49-F238E27FC236}">
                <a16:creationId xmlns:a16="http://schemas.microsoft.com/office/drawing/2014/main" id="{179FBF52-DA70-45FB-A81B-E803D7E22D06}"/>
              </a:ext>
            </a:extLst>
          </p:cNvPr>
          <p:cNvSpPr txBox="1"/>
          <p:nvPr/>
        </p:nvSpPr>
        <p:spPr>
          <a:xfrm>
            <a:off x="8324632" y="2667964"/>
            <a:ext cx="1955388"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横断検索用データカタログ</a:t>
            </a:r>
          </a:p>
        </p:txBody>
      </p:sp>
      <p:sp>
        <p:nvSpPr>
          <p:cNvPr id="24" name="テキスト ボックス 23">
            <a:extLst>
              <a:ext uri="{FF2B5EF4-FFF2-40B4-BE49-F238E27FC236}">
                <a16:creationId xmlns:a16="http://schemas.microsoft.com/office/drawing/2014/main" id="{1F074992-B31C-4DD2-930D-E157F76FEEF4}"/>
              </a:ext>
            </a:extLst>
          </p:cNvPr>
          <p:cNvSpPr txBox="1"/>
          <p:nvPr/>
        </p:nvSpPr>
        <p:spPr>
          <a:xfrm>
            <a:off x="8436449" y="4875006"/>
            <a:ext cx="3230220" cy="507831"/>
          </a:xfrm>
          <a:prstGeom prst="rect">
            <a:avLst/>
          </a:prstGeom>
          <a:no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cxnSp>
        <p:nvCxnSpPr>
          <p:cNvPr id="25" name="直線矢印コネクタ 24">
            <a:extLst>
              <a:ext uri="{FF2B5EF4-FFF2-40B4-BE49-F238E27FC236}">
                <a16:creationId xmlns:a16="http://schemas.microsoft.com/office/drawing/2014/main" id="{56E330B6-985E-4D2E-B9F2-229659696FFB}"/>
              </a:ext>
            </a:extLst>
          </p:cNvPr>
          <p:cNvCxnSpPr>
            <a:cxnSpLocks/>
          </p:cNvCxnSpPr>
          <p:nvPr/>
        </p:nvCxnSpPr>
        <p:spPr>
          <a:xfrm flipH="1" flipV="1">
            <a:off x="6836229" y="3701143"/>
            <a:ext cx="1549309" cy="33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4EE64004-5D63-43C7-B1A4-E8DAB876EE9C}"/>
              </a:ext>
            </a:extLst>
          </p:cNvPr>
          <p:cNvCxnSpPr>
            <a:cxnSpLocks/>
          </p:cNvCxnSpPr>
          <p:nvPr/>
        </p:nvCxnSpPr>
        <p:spPr>
          <a:xfrm flipH="1" flipV="1">
            <a:off x="6682154" y="4039547"/>
            <a:ext cx="1689138" cy="55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1245D8C-C943-4B65-993D-A338B5D687A2}"/>
              </a:ext>
            </a:extLst>
          </p:cNvPr>
          <p:cNvSpPr txBox="1"/>
          <p:nvPr/>
        </p:nvSpPr>
        <p:spPr>
          <a:xfrm>
            <a:off x="243574" y="5580936"/>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30" name="正方形/長方形 29">
            <a:extLst>
              <a:ext uri="{FF2B5EF4-FFF2-40B4-BE49-F238E27FC236}">
                <a16:creationId xmlns:a16="http://schemas.microsoft.com/office/drawing/2014/main" id="{CCD031FB-EBB5-4F4B-B7E1-52E653E9FA15}"/>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タイトル 4">
            <a:extLst>
              <a:ext uri="{FF2B5EF4-FFF2-40B4-BE49-F238E27FC236}">
                <a16:creationId xmlns:a16="http://schemas.microsoft.com/office/drawing/2014/main" id="{681DE327-E405-482F-B073-A09C1A31DD50}"/>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34" name="正方形/長方形 33">
            <a:extLst>
              <a:ext uri="{FF2B5EF4-FFF2-40B4-BE49-F238E27FC236}">
                <a16:creationId xmlns:a16="http://schemas.microsoft.com/office/drawing/2014/main" id="{458D27A7-344C-4C44-B850-739C53D10E0D}"/>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544046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53996" y="2758884"/>
            <a:ext cx="11649067" cy="3920589"/>
          </a:xfrm>
          <a:prstGeom prst="roundRect">
            <a:avLst>
              <a:gd name="adj" fmla="val 2694"/>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53996" y="594343"/>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FTP/HTTP</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a:t>
            </a:r>
            <a:r>
              <a:rPr lang="en-US" altLang="ja-JP" sz="1800" b="1" kern="100" dirty="0">
                <a:cs typeface="Times New Roman" panose="02020603050405020304" pitchFamily="18" charset="0"/>
              </a:rPr>
              <a:t>1</a:t>
            </a:r>
            <a:r>
              <a:rPr lang="en-US" altLang="ja-JP" sz="2000" b="1" kern="100" dirty="0">
                <a:cs typeface="Times New Roman" panose="02020603050405020304" pitchFamily="18" charset="0"/>
              </a:rPr>
              <a:t>,②-</a:t>
            </a:r>
            <a:r>
              <a:rPr lang="en-US" altLang="ja-JP" sz="1800" b="1" kern="100" dirty="0">
                <a:cs typeface="Times New Roman" panose="02020603050405020304" pitchFamily="18" charset="0"/>
              </a:rPr>
              <a:t>2</a:t>
            </a:r>
            <a:r>
              <a:rPr lang="ja-JP" altLang="en-US" sz="2000" b="1" kern="100" dirty="0">
                <a:cs typeface="Times New Roman" panose="02020603050405020304" pitchFamily="18" charset="0"/>
              </a:rPr>
              <a:t>）</a:t>
            </a: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253996" y="963058"/>
            <a:ext cx="11649067" cy="547259"/>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21120 </a:t>
            </a:r>
            <a:r>
              <a:rPr lang="ja-JP" altLang="en-US" sz="1354" dirty="0">
                <a:latin typeface="Meiryo UI"/>
                <a:ea typeface="Meiryo UI"/>
              </a:rPr>
              <a:t>「配信のダウンロード</a:t>
            </a:r>
            <a:r>
              <a:rPr lang="en-US" altLang="ja-JP" sz="1354" dirty="0">
                <a:latin typeface="Meiryo UI"/>
                <a:ea typeface="Meiryo UI"/>
              </a:rPr>
              <a:t>URL</a:t>
            </a:r>
            <a:r>
              <a:rPr lang="ja-JP" altLang="en-US" sz="1354" dirty="0">
                <a:latin typeface="Meiryo UI"/>
                <a:ea typeface="Meiryo UI"/>
              </a:rPr>
              <a:t>」</a:t>
            </a:r>
            <a:endParaRPr lang="en-US" altLang="ja-JP" sz="1354" dirty="0">
              <a:latin typeface="Meiryo UI"/>
              <a:ea typeface="Meiryo UI"/>
            </a:endParaRPr>
          </a:p>
          <a:p>
            <a:r>
              <a:rPr lang="ja-JP" altLang="en-US" sz="1354" b="1" dirty="0">
                <a:latin typeface="Meiryo UI"/>
                <a:ea typeface="Meiryo UI"/>
              </a:rPr>
              <a:t>定義：</a:t>
            </a:r>
            <a:r>
              <a:rPr lang="ja-JP" altLang="en-US" sz="1354" dirty="0">
                <a:latin typeface="Meiryo UI"/>
                <a:ea typeface="Meiryo UI"/>
              </a:rPr>
              <a:t>この配信により提供されるデータセットをファイルとしてダウンロードする際のアクセスを示す</a:t>
            </a:r>
            <a:r>
              <a:rPr lang="en-US" altLang="ja-JP" sz="1354" dirty="0">
                <a:latin typeface="Meiryo UI"/>
                <a:ea typeface="Meiryo UI"/>
              </a:rPr>
              <a:t>URL</a:t>
            </a:r>
            <a:r>
              <a:rPr lang="ja-JP" altLang="en-US" sz="1354" dirty="0">
                <a:latin typeface="Meiryo UI"/>
                <a:ea typeface="Meiryo UI"/>
              </a:rPr>
              <a:t>　</a:t>
            </a:r>
            <a:r>
              <a:rPr lang="ja-JP" altLang="en-US" sz="1354" b="1" dirty="0">
                <a:latin typeface="Meiryo UI"/>
                <a:ea typeface="Meiryo UI"/>
              </a:rPr>
              <a:t>項目値の例：</a:t>
            </a:r>
            <a:r>
              <a:rPr lang="en-US" altLang="ja-JP" sz="1354" dirty="0">
                <a:solidFill>
                  <a:srgbClr val="FF0000"/>
                </a:solidFill>
                <a:latin typeface="Meiryo UI"/>
                <a:ea typeface="Meiryo UI"/>
              </a:rPr>
              <a:t>https://opened.XX.go.jp/a.csv</a:t>
            </a:r>
          </a:p>
          <a:p>
            <a:endParaRPr lang="en-US" altLang="ja-JP" sz="1354" dirty="0">
              <a:latin typeface="Meiryo UI"/>
              <a:ea typeface="Meiryo UI"/>
            </a:endParaRPr>
          </a:p>
        </p:txBody>
      </p:sp>
      <p:sp>
        <p:nvSpPr>
          <p:cNvPr id="44" name="四角形: 角を丸くする 11">
            <a:extLst>
              <a:ext uri="{FF2B5EF4-FFF2-40B4-BE49-F238E27FC236}">
                <a16:creationId xmlns:a16="http://schemas.microsoft.com/office/drawing/2014/main" id="{BDD2BCFC-47C7-4C13-A59C-27BCC0949A4E}"/>
              </a:ext>
            </a:extLst>
          </p:cNvPr>
          <p:cNvSpPr/>
          <p:nvPr/>
        </p:nvSpPr>
        <p:spPr>
          <a:xfrm>
            <a:off x="253996" y="1561706"/>
            <a:ext cx="11649066" cy="547200"/>
          </a:xfrm>
          <a:prstGeom prst="roundRect">
            <a:avLst>
              <a:gd name="adj" fmla="val 15466"/>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23010 </a:t>
            </a:r>
            <a:r>
              <a:rPr lang="ja-JP" altLang="en-US" sz="1354" dirty="0">
                <a:latin typeface="Meiryo UI"/>
                <a:ea typeface="Meiryo UI"/>
              </a:rPr>
              <a:t>「リソース提供手段の識別子」</a:t>
            </a:r>
            <a:endParaRPr lang="en-US" altLang="ja-JP" sz="1354" dirty="0">
              <a:latin typeface="Meiryo UI"/>
              <a:ea typeface="Meiryo UI"/>
            </a:endParaRPr>
          </a:p>
          <a:p>
            <a:r>
              <a:rPr lang="ja-JP" altLang="en-US" sz="1354" b="1" dirty="0">
                <a:latin typeface="Meiryo UI"/>
                <a:ea typeface="Meiryo UI"/>
              </a:rPr>
              <a:t>定義：</a:t>
            </a:r>
            <a:r>
              <a:rPr lang="en-US" altLang="ja-JP" sz="1354" dirty="0">
                <a:latin typeface="Meiryo UI"/>
                <a:ea typeface="Meiryo UI"/>
              </a:rPr>
              <a:t>CADDE</a:t>
            </a:r>
            <a:r>
              <a:rPr lang="ja-JP" altLang="en-US" sz="1354" dirty="0">
                <a:latin typeface="Meiryo UI"/>
                <a:ea typeface="Meiryo UI"/>
              </a:rPr>
              <a:t>コネクタがリソースの提供手段を特定するために用いる識別子　　　　　　　　　　　　　　</a:t>
            </a:r>
            <a:r>
              <a:rPr lang="ja-JP" altLang="en-US" sz="1354" b="1" dirty="0">
                <a:latin typeface="Meiryo UI"/>
                <a:ea typeface="Meiryo UI"/>
              </a:rPr>
              <a:t>項目値の例：</a:t>
            </a:r>
            <a:r>
              <a:rPr lang="en-US" altLang="ja-JP" sz="1354" dirty="0">
                <a:solidFill>
                  <a:srgbClr val="FF0000"/>
                </a:solidFill>
                <a:latin typeface="Meiryo UI"/>
                <a:ea typeface="Meiryo UI"/>
              </a:rPr>
              <a:t>file/http</a:t>
            </a:r>
          </a:p>
          <a:p>
            <a:endParaRPr lang="en-US" altLang="ja-JP" sz="1354" dirty="0">
              <a:solidFill>
                <a:srgbClr val="FF0000"/>
              </a:solidFill>
              <a:latin typeface="Meiryo UI"/>
              <a:ea typeface="Meiryo UI"/>
            </a:endParaRPr>
          </a:p>
          <a:p>
            <a:endParaRPr lang="en-US" altLang="ja-JP" sz="1354" dirty="0">
              <a:latin typeface="Meiryo UI"/>
              <a:ea typeface="Meiryo UI"/>
            </a:endParaRPr>
          </a:p>
        </p:txBody>
      </p:sp>
      <p:sp>
        <p:nvSpPr>
          <p:cNvPr id="42" name="四角形: 角を丸くする 11">
            <a:extLst>
              <a:ext uri="{FF2B5EF4-FFF2-40B4-BE49-F238E27FC236}">
                <a16:creationId xmlns:a16="http://schemas.microsoft.com/office/drawing/2014/main" id="{CAFF26C0-4584-401E-A6D1-12950AC28357}"/>
              </a:ext>
            </a:extLst>
          </p:cNvPr>
          <p:cNvSpPr/>
          <p:nvPr/>
        </p:nvSpPr>
        <p:spPr>
          <a:xfrm>
            <a:off x="253996" y="2160295"/>
            <a:ext cx="11649067" cy="547200"/>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t" anchorCtr="0"/>
          <a:lstStyle/>
          <a:p>
            <a:r>
              <a:rPr lang="ja-JP" altLang="en-US" sz="1354" b="1" dirty="0">
                <a:latin typeface="Meiryo UI"/>
                <a:ea typeface="Meiryo UI"/>
              </a:rPr>
              <a:t>項目</a:t>
            </a:r>
            <a:r>
              <a:rPr lang="en-US" altLang="ja-JP" sz="1354" b="1" dirty="0">
                <a:latin typeface="Meiryo UI"/>
                <a:ea typeface="Meiryo UI"/>
              </a:rPr>
              <a:t>No</a:t>
            </a:r>
            <a:r>
              <a:rPr lang="ja-JP" altLang="en-US" sz="1354" b="1" dirty="0">
                <a:latin typeface="Meiryo UI"/>
                <a:ea typeface="Meiryo UI"/>
              </a:rPr>
              <a:t>：</a:t>
            </a:r>
            <a:r>
              <a:rPr lang="en-US" altLang="ja-JP" sz="1354" b="1" dirty="0">
                <a:latin typeface="Meiryo UI"/>
                <a:ea typeface="Meiryo UI"/>
              </a:rPr>
              <a:t>#</a:t>
            </a:r>
            <a:r>
              <a:rPr lang="en-US" altLang="ja-JP" sz="1354" dirty="0">
                <a:latin typeface="Meiryo UI"/>
                <a:ea typeface="Meiryo UI"/>
              </a:rPr>
              <a:t>14010 </a:t>
            </a:r>
            <a:r>
              <a:rPr lang="ja-JP" altLang="en-US" sz="1354" dirty="0">
                <a:latin typeface="Meiryo UI"/>
                <a:ea typeface="Meiryo UI"/>
              </a:rPr>
              <a:t>「提供者</a:t>
            </a:r>
            <a:r>
              <a:rPr lang="en-US" altLang="ja-JP" sz="1354" dirty="0">
                <a:latin typeface="Meiryo UI"/>
                <a:ea typeface="Meiryo UI"/>
              </a:rPr>
              <a:t>ID</a:t>
            </a:r>
            <a:r>
              <a:rPr lang="ja-JP" altLang="en-US" sz="1354" dirty="0">
                <a:latin typeface="Meiryo UI"/>
                <a:ea typeface="Meiryo UI"/>
              </a:rPr>
              <a:t>」</a:t>
            </a:r>
            <a:endParaRPr lang="en-US" altLang="ja-JP" sz="1354" dirty="0">
              <a:latin typeface="Meiryo UI"/>
              <a:ea typeface="Meiryo UI"/>
            </a:endParaRPr>
          </a:p>
          <a:p>
            <a:r>
              <a:rPr lang="ja-JP" altLang="en-US" sz="1354" b="1" dirty="0">
                <a:latin typeface="Meiryo UI"/>
                <a:ea typeface="Meiryo UI"/>
              </a:rPr>
              <a:t>定義：</a:t>
            </a:r>
            <a:r>
              <a:rPr lang="en-US" altLang="ja-JP" sz="1354" dirty="0">
                <a:latin typeface="Meiryo UI"/>
                <a:ea typeface="Meiryo UI"/>
              </a:rPr>
              <a:t>CADDE</a:t>
            </a:r>
            <a:r>
              <a:rPr lang="ja-JP" altLang="en-US" sz="1354" dirty="0">
                <a:latin typeface="Meiryo UI"/>
                <a:ea typeface="Meiryo UI"/>
              </a:rPr>
              <a:t>利用者コネクタがデータ提供者を特定するために用いる識別子　　　　　　 　　　　　　　</a:t>
            </a:r>
            <a:r>
              <a:rPr lang="ja-JP" altLang="en-US" sz="1354" b="1" dirty="0">
                <a:latin typeface="Meiryo UI"/>
                <a:ea typeface="Meiryo UI"/>
              </a:rPr>
              <a:t>項目値の例：</a:t>
            </a:r>
            <a:r>
              <a:rPr lang="en-US" altLang="ja-JP" sz="1354" dirty="0">
                <a:solidFill>
                  <a:srgbClr val="FF0000"/>
                </a:solidFill>
                <a:latin typeface="Meiryo UI" panose="020B0604030504040204" pitchFamily="50" charset="-128"/>
                <a:ea typeface="Meiryo UI" panose="020B0604030504040204" pitchFamily="50" charset="-128"/>
              </a:rPr>
              <a:t>cadde:123456.aa</a:t>
            </a:r>
            <a:endParaRPr lang="en-US" altLang="ja-JP" sz="1477" dirty="0">
              <a:latin typeface="Meiryo UI"/>
              <a:ea typeface="Meiryo UI"/>
            </a:endParaRPr>
          </a:p>
          <a:p>
            <a:endParaRPr lang="en-US" altLang="ja-JP" sz="1354" dirty="0">
              <a:latin typeface="Meiryo UI"/>
              <a:ea typeface="Meiryo UI"/>
            </a:endParaRPr>
          </a:p>
        </p:txBody>
      </p:sp>
      <p:sp>
        <p:nvSpPr>
          <p:cNvPr id="43" name="正方形/長方形 42">
            <a:extLst>
              <a:ext uri="{FF2B5EF4-FFF2-40B4-BE49-F238E27FC236}">
                <a16:creationId xmlns:a16="http://schemas.microsoft.com/office/drawing/2014/main" id="{656ECF39-D49A-4A6D-8FDA-A5469AF08C82}"/>
              </a:ext>
            </a:extLst>
          </p:cNvPr>
          <p:cNvSpPr/>
          <p:nvPr/>
        </p:nvSpPr>
        <p:spPr bwMode="auto">
          <a:xfrm>
            <a:off x="413863" y="3383449"/>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45" name="正方形/長方形 44">
            <a:extLst>
              <a:ext uri="{FF2B5EF4-FFF2-40B4-BE49-F238E27FC236}">
                <a16:creationId xmlns:a16="http://schemas.microsoft.com/office/drawing/2014/main" id="{85E4ADB1-3716-45F7-983A-8D3E041A0E7B}"/>
              </a:ext>
            </a:extLst>
          </p:cNvPr>
          <p:cNvSpPr/>
          <p:nvPr/>
        </p:nvSpPr>
        <p:spPr>
          <a:xfrm>
            <a:off x="465203" y="3570449"/>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2B7B950B-4416-4057-B760-1083B9D819D5}"/>
              </a:ext>
            </a:extLst>
          </p:cNvPr>
          <p:cNvSpPr/>
          <p:nvPr/>
        </p:nvSpPr>
        <p:spPr>
          <a:xfrm>
            <a:off x="413861" y="5117732"/>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77" name="直線矢印コネクタ 18">
            <a:extLst>
              <a:ext uri="{FF2B5EF4-FFF2-40B4-BE49-F238E27FC236}">
                <a16:creationId xmlns:a16="http://schemas.microsoft.com/office/drawing/2014/main" id="{F8362C34-5D50-43C0-B31D-D34B106FD845}"/>
              </a:ext>
            </a:extLst>
          </p:cNvPr>
          <p:cNvCxnSpPr>
            <a:cxnSpLocks/>
            <a:stCxn id="52" idx="0"/>
            <a:endCxn id="45" idx="2"/>
          </p:cNvCxnSpPr>
          <p:nvPr/>
        </p:nvCxnSpPr>
        <p:spPr>
          <a:xfrm flipH="1" flipV="1">
            <a:off x="1216068" y="4074450"/>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a:extLst>
              <a:ext uri="{FF2B5EF4-FFF2-40B4-BE49-F238E27FC236}">
                <a16:creationId xmlns:a16="http://schemas.microsoft.com/office/drawing/2014/main" id="{F1E59C11-1353-4212-8CD4-21D175DBC8D2}"/>
              </a:ext>
            </a:extLst>
          </p:cNvPr>
          <p:cNvSpPr/>
          <p:nvPr/>
        </p:nvSpPr>
        <p:spPr>
          <a:xfrm>
            <a:off x="1286947" y="4672885"/>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79" name="テキスト ボックス 78">
            <a:extLst>
              <a:ext uri="{FF2B5EF4-FFF2-40B4-BE49-F238E27FC236}">
                <a16:creationId xmlns:a16="http://schemas.microsoft.com/office/drawing/2014/main" id="{00DC4CBB-765E-4C06-9ED1-62F5164A2AF1}"/>
              </a:ext>
            </a:extLst>
          </p:cNvPr>
          <p:cNvSpPr txBox="1"/>
          <p:nvPr/>
        </p:nvSpPr>
        <p:spPr>
          <a:xfrm>
            <a:off x="2421547" y="3163049"/>
            <a:ext cx="5693291" cy="1446550"/>
          </a:xfrm>
          <a:prstGeom prst="rect">
            <a:avLst/>
          </a:prstGeom>
          <a:solidFill>
            <a:schemeClr val="bg1"/>
          </a:solidFill>
          <a:ln>
            <a:solidFill>
              <a:schemeClr val="tx1"/>
            </a:solidFill>
          </a:ln>
        </p:spPr>
        <p:txBody>
          <a:bodyPr wrap="square">
            <a:spAutoFit/>
          </a:bodyPr>
          <a:lstStyle/>
          <a:p>
            <a:pPr algn="l"/>
            <a:r>
              <a:rPr lang="en-US" altLang="ja-JP" sz="1100" dirty="0">
                <a:latin typeface="Meiryo UI" panose="020B0604030504040204" pitchFamily="50" charset="-128"/>
                <a:ea typeface="Meiryo UI" panose="020B0604030504040204" pitchFamily="50" charset="-128"/>
              </a:rPr>
              <a:t>$ curl -v -X GET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利用者コネクタの</a:t>
            </a:r>
            <a:r>
              <a:rPr lang="en-US" altLang="ja-JP" sz="1100" dirty="0">
                <a:latin typeface="Meiryo UI" panose="020B0604030504040204" pitchFamily="50" charset="-128"/>
                <a:ea typeface="Meiryo UI" panose="020B0604030504040204" pitchFamily="50" charset="-128"/>
              </a:rPr>
              <a:t>FQDN}:{</a:t>
            </a:r>
            <a:r>
              <a:rPr lang="ja-JP" altLang="en-US" sz="1100" dirty="0">
                <a:latin typeface="Meiryo UI" panose="020B0604030504040204" pitchFamily="50" charset="-128"/>
                <a:ea typeface="Meiryo UI" panose="020B0604030504040204" pitchFamily="50" charset="-128"/>
              </a:rPr>
              <a:t>ポート番号</a:t>
            </a:r>
            <a:r>
              <a:rPr lang="en-US" altLang="ja-JP" sz="1100" dirty="0">
                <a:latin typeface="Meiryo UI" panose="020B0604030504040204" pitchFamily="50" charset="-128"/>
                <a:ea typeface="Meiryo UI" panose="020B0604030504040204" pitchFamily="50" charset="-128"/>
              </a:rPr>
              <a:t>}/cadde/api/v1/file"</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"Cache-Control: no-cache"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配信のダウンロード</a:t>
            </a:r>
            <a:r>
              <a:rPr lang="en-US" altLang="ja-JP" sz="1100" b="1" dirty="0">
                <a:solidFill>
                  <a:srgbClr val="FF0000"/>
                </a:solidFill>
                <a:latin typeface="Meiryo UI" panose="020B0604030504040204" pitchFamily="50" charset="-128"/>
                <a:ea typeface="Meiryo UI" panose="020B0604030504040204" pitchFamily="50" charset="-128"/>
              </a:rPr>
              <a:t>URL}</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-resource-</a:t>
            </a:r>
            <a:r>
              <a:rPr lang="en-US" altLang="ja-JP" sz="1100" dirty="0" err="1">
                <a:latin typeface="Meiryo UI" panose="020B0604030504040204" pitchFamily="50" charset="-128"/>
                <a:ea typeface="Meiryo UI" panose="020B0604030504040204" pitchFamily="50" charset="-128"/>
              </a:rPr>
              <a:t>api</a:t>
            </a:r>
            <a:r>
              <a:rPr lang="en-US" altLang="ja-JP" sz="1100" dirty="0">
                <a:latin typeface="Meiryo UI" panose="020B0604030504040204" pitchFamily="50" charset="-128"/>
                <a:ea typeface="Meiryo UI" panose="020B0604030504040204" pitchFamily="50" charset="-128"/>
              </a:rPr>
              <a:t>-type:</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latin typeface="Meiryo UI" panose="020B0604030504040204" pitchFamily="50" charset="-128"/>
                <a:ea typeface="Meiryo UI" panose="020B0604030504040204" pitchFamily="50" charset="-128"/>
              </a:rPr>
              <a:t>" </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a:t>
            </a:r>
            <a:r>
              <a:rPr lang="ja-JP" altLang="en-US" sz="1100" dirty="0">
                <a:latin typeface="Meiryo UI" panose="020B0604030504040204" pitchFamily="50" charset="-128"/>
                <a:ea typeface="Meiryo UI" panose="020B0604030504040204" pitchFamily="50" charset="-128"/>
              </a:rPr>
              <a:t>認証トークン</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-o</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出力ファイル名</a:t>
            </a:r>
            <a:r>
              <a:rPr lang="en-US" altLang="ja-JP"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10272EAC-FF32-4EF2-B744-1CB8D6974854}"/>
              </a:ext>
            </a:extLst>
          </p:cNvPr>
          <p:cNvSpPr txBox="1"/>
          <p:nvPr/>
        </p:nvSpPr>
        <p:spPr>
          <a:xfrm>
            <a:off x="2421547" y="4819808"/>
            <a:ext cx="5693291" cy="1277273"/>
          </a:xfrm>
          <a:prstGeom prst="rect">
            <a:avLst/>
          </a:prstGeom>
          <a:solidFill>
            <a:schemeClr val="bg1"/>
          </a:solidFill>
          <a:ln>
            <a:solidFill>
              <a:schemeClr val="tx1"/>
            </a:solidFill>
          </a:ln>
        </p:spPr>
        <p:txBody>
          <a:bodyPr wrap="square">
            <a:spAutoFit/>
          </a:bodyPr>
          <a:lstStyle/>
          <a:p>
            <a:pPr algn="l"/>
            <a:r>
              <a:rPr lang="ja-JP" altLang="en-US" sz="1100" dirty="0">
                <a:latin typeface="Meiryo UI" panose="020B0604030504040204" pitchFamily="50" charset="-128"/>
                <a:ea typeface="Meiryo UI" panose="020B0604030504040204" pitchFamily="50" charset="-128"/>
              </a:rPr>
              <a:t>実行例</a:t>
            </a:r>
            <a:endParaRPr lang="en-US" altLang="ja-JP" sz="1100" dirty="0">
              <a:latin typeface="Meiryo UI" panose="020B0604030504040204" pitchFamily="50" charset="-128"/>
              <a:ea typeface="Meiryo UI" panose="020B0604030504040204" pitchFamily="50" charset="-128"/>
            </a:endParaRPr>
          </a:p>
          <a:p>
            <a:pPr algn="l"/>
            <a:r>
              <a:rPr lang="en-US" altLang="ja-JP" sz="1100" dirty="0">
                <a:latin typeface="Meiryo UI" panose="020B0604030504040204" pitchFamily="50" charset="-128"/>
                <a:ea typeface="Meiryo UI" panose="020B0604030504040204" pitchFamily="50" charset="-128"/>
              </a:rPr>
              <a:t>$ curl -v -X GET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"http://CADDE.X.co.jp:888/cadde/api/v1/file"</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dirty="0">
                <a:solidFill>
                  <a:srgbClr val="FF0000"/>
                </a:solidFill>
                <a:latin typeface="Meiryo UI" panose="020B0604030504040204" pitchFamily="50" charset="-128"/>
                <a:ea typeface="Meiryo UI" panose="020B0604030504040204" pitchFamily="50" charset="-128"/>
              </a:rPr>
              <a:t>https://</a:t>
            </a:r>
            <a:r>
              <a:rPr lang="en-US" altLang="ja-JP" sz="1100" dirty="0" err="1">
                <a:solidFill>
                  <a:srgbClr val="FF0000"/>
                </a:solidFill>
                <a:latin typeface="Meiryo UI" panose="020B0604030504040204" pitchFamily="50" charset="-128"/>
                <a:ea typeface="Meiryo UI" panose="020B0604030504040204" pitchFamily="50" charset="-128"/>
              </a:rPr>
              <a:t>opened.XX.go.jp</a:t>
            </a:r>
            <a:r>
              <a:rPr lang="en-US" altLang="ja-JP" sz="1100" dirty="0">
                <a:solidFill>
                  <a:srgbClr val="FF0000"/>
                </a:solidFill>
                <a:latin typeface="Meiryo UI" panose="020B0604030504040204" pitchFamily="50" charset="-128"/>
                <a:ea typeface="Meiryo UI" panose="020B0604030504040204" pitchFamily="50" charset="-128"/>
              </a:rPr>
              <a:t>/</a:t>
            </a:r>
            <a:r>
              <a:rPr lang="en-US" altLang="ja-JP" sz="1100" dirty="0" err="1">
                <a:solidFill>
                  <a:srgbClr val="FF0000"/>
                </a:solidFill>
                <a:latin typeface="Meiryo UI" panose="020B0604030504040204" pitchFamily="50" charset="-128"/>
                <a:ea typeface="Meiryo UI" panose="020B0604030504040204" pitchFamily="50" charset="-128"/>
              </a:rPr>
              <a:t>a.csv</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dirty="0">
                <a:solidFill>
                  <a:srgbClr val="FF0000"/>
                </a:solidFill>
                <a:latin typeface="Meiryo UI" panose="020B0604030504040204" pitchFamily="50" charset="-128"/>
                <a:ea typeface="Meiryo UI" panose="020B0604030504040204" pitchFamily="50" charset="-128"/>
              </a:rPr>
              <a:t>file/http</a:t>
            </a:r>
            <a:r>
              <a:rPr lang="en-US" altLang="ja-JP" sz="1100" dirty="0">
                <a:latin typeface="Meiryo UI" panose="020B0604030504040204" pitchFamily="50" charset="-128"/>
                <a:ea typeface="Meiryo UI" panose="020B0604030504040204" pitchFamily="50" charset="-128"/>
              </a:rPr>
              <a:t>" </a:t>
            </a:r>
          </a:p>
          <a:p>
            <a:r>
              <a:rPr lang="en-US" altLang="ja-JP" sz="1100" dirty="0">
                <a:latin typeface="Meiryo UI" panose="020B0604030504040204" pitchFamily="50" charset="-128"/>
                <a:ea typeface="Meiryo UI" panose="020B0604030504040204" pitchFamily="50" charset="-128"/>
              </a:rPr>
              <a:t>  -H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dirty="0">
                <a:solidFill>
                  <a:srgbClr val="FF0000"/>
                </a:solidFill>
                <a:latin typeface="Meiryo UI" panose="020B0604030504040204" pitchFamily="50" charset="-128"/>
                <a:ea typeface="Meiryo UI" panose="020B0604030504040204" pitchFamily="50" charset="-128"/>
              </a:rPr>
              <a:t>cadde:123456.aa</a:t>
            </a:r>
            <a:r>
              <a:rPr lang="en-US" altLang="ja-JP" sz="1100" dirty="0">
                <a:latin typeface="Meiryo UI" panose="020B0604030504040204" pitchFamily="50" charset="-128"/>
                <a:ea typeface="Meiryo UI" panose="020B0604030504040204" pitchFamily="50" charset="-128"/>
              </a:rPr>
              <a:t>"</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XXXX"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-o</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 data.csv</a:t>
            </a:r>
          </a:p>
        </p:txBody>
      </p:sp>
      <p:cxnSp>
        <p:nvCxnSpPr>
          <p:cNvPr id="85" name="直線コネクタ 84">
            <a:extLst>
              <a:ext uri="{FF2B5EF4-FFF2-40B4-BE49-F238E27FC236}">
                <a16:creationId xmlns:a16="http://schemas.microsoft.com/office/drawing/2014/main" id="{37DB9A98-96AA-4CF2-ABDC-5399C2E94559}"/>
              </a:ext>
            </a:extLst>
          </p:cNvPr>
          <p:cNvCxnSpPr>
            <a:cxnSpLocks/>
          </p:cNvCxnSpPr>
          <p:nvPr/>
        </p:nvCxnSpPr>
        <p:spPr>
          <a:xfrm flipH="1">
            <a:off x="2065300" y="3256952"/>
            <a:ext cx="323973" cy="1860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F73D169D-928D-4392-AB74-74B4F4A2CC16}"/>
              </a:ext>
            </a:extLst>
          </p:cNvPr>
          <p:cNvCxnSpPr>
            <a:cxnSpLocks/>
          </p:cNvCxnSpPr>
          <p:nvPr/>
        </p:nvCxnSpPr>
        <p:spPr>
          <a:xfrm flipH="1" flipV="1">
            <a:off x="2025649" y="5621732"/>
            <a:ext cx="363624" cy="632935"/>
          </a:xfrm>
          <a:prstGeom prst="line">
            <a:avLst/>
          </a:prstGeom>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32D512DD-6BD1-4DA2-B9CB-8C478CD16374}"/>
              </a:ext>
            </a:extLst>
          </p:cNvPr>
          <p:cNvGrpSpPr>
            <a:grpSpLocks noChangeAspect="1"/>
          </p:cNvGrpSpPr>
          <p:nvPr/>
        </p:nvGrpSpPr>
        <p:grpSpPr>
          <a:xfrm>
            <a:off x="1500968" y="5705942"/>
            <a:ext cx="529467" cy="312092"/>
            <a:chOff x="10041164" y="-1374776"/>
            <a:chExt cx="15093951" cy="9607552"/>
          </a:xfrm>
          <a:solidFill>
            <a:schemeClr val="tx1"/>
          </a:solidFill>
        </p:grpSpPr>
        <p:sp>
          <p:nvSpPr>
            <p:cNvPr id="88" name="Oval 6">
              <a:extLst>
                <a:ext uri="{FF2B5EF4-FFF2-40B4-BE49-F238E27FC236}">
                  <a16:creationId xmlns:a16="http://schemas.microsoft.com/office/drawing/2014/main" id="{196405F1-067B-4EBB-B891-87391B23A1DE}"/>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Freeform 7">
              <a:extLst>
                <a:ext uri="{FF2B5EF4-FFF2-40B4-BE49-F238E27FC236}">
                  <a16:creationId xmlns:a16="http://schemas.microsoft.com/office/drawing/2014/main" id="{048B3ACA-87EA-4DAE-B146-8B4C4A1DF1DD}"/>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graphicFrame>
        <p:nvGraphicFramePr>
          <p:cNvPr id="25" name="表 24">
            <a:extLst>
              <a:ext uri="{FF2B5EF4-FFF2-40B4-BE49-F238E27FC236}">
                <a16:creationId xmlns:a16="http://schemas.microsoft.com/office/drawing/2014/main" id="{32DB4B31-1E4E-48FE-9ADA-B93A84CC3016}"/>
              </a:ext>
            </a:extLst>
          </p:cNvPr>
          <p:cNvGraphicFramePr>
            <a:graphicFrameLocks noGrp="1"/>
          </p:cNvGraphicFramePr>
          <p:nvPr>
            <p:extLst>
              <p:ext uri="{D42A27DB-BD31-4B8C-83A1-F6EECF244321}">
                <p14:modId xmlns:p14="http://schemas.microsoft.com/office/powerpoint/2010/main" val="3230735443"/>
              </p:ext>
            </p:extLst>
          </p:nvPr>
        </p:nvGraphicFramePr>
        <p:xfrm>
          <a:off x="8275208" y="3533489"/>
          <a:ext cx="3488882" cy="1898193"/>
        </p:xfrm>
        <a:graphic>
          <a:graphicData uri="http://schemas.openxmlformats.org/drawingml/2006/table">
            <a:tbl>
              <a:tblPr>
                <a:tableStyleId>{BC89EF96-8CEA-46FF-86C4-4CE0E7609802}</a:tableStyleId>
              </a:tblPr>
              <a:tblGrid>
                <a:gridCol w="1423963">
                  <a:extLst>
                    <a:ext uri="{9D8B030D-6E8A-4147-A177-3AD203B41FA5}">
                      <a16:colId xmlns:a16="http://schemas.microsoft.com/office/drawing/2014/main" val="1580386725"/>
                    </a:ext>
                  </a:extLst>
                </a:gridCol>
                <a:gridCol w="2064919">
                  <a:extLst>
                    <a:ext uri="{9D8B030D-6E8A-4147-A177-3AD203B41FA5}">
                      <a16:colId xmlns:a16="http://schemas.microsoft.com/office/drawing/2014/main" val="834270018"/>
                    </a:ext>
                  </a:extLst>
                </a:gridCol>
              </a:tblGrid>
              <a:tr h="239349">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41471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required</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41471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#21120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配信のダウンロード</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https://</a:t>
                      </a:r>
                      <a:r>
                        <a:rPr lang="en-US" altLang="ja-JP" sz="900" b="0" i="0" u="none" strike="noStrike" baseline="0" dirty="0" err="1">
                          <a:solidFill>
                            <a:schemeClr val="tx1"/>
                          </a:solidFill>
                          <a:effectLst/>
                          <a:latin typeface="Meiryo UI" panose="020B0604030504040204" pitchFamily="50" charset="-128"/>
                          <a:ea typeface="Meiryo UI" panose="020B0604030504040204" pitchFamily="50" charset="-128"/>
                        </a:rPr>
                        <a:t>opene</a:t>
                      </a:r>
                      <a:r>
                        <a:rPr lang="en-US" altLang="ja-JP" sz="900" b="0" i="0" u="none" strike="noStrike" baseline="0" dirty="0" err="1">
                          <a:solidFill>
                            <a:schemeClr val="tx1"/>
                          </a:solidFill>
                          <a:latin typeface="Meiryo UI" panose="020B0604030504040204" pitchFamily="50" charset="-128"/>
                          <a:ea typeface="Meiryo UI" panose="020B0604030504040204" pitchFamily="50" charset="-128"/>
                        </a:rPr>
                        <a:t>d.XX.go.jp</a:t>
                      </a:r>
                      <a:r>
                        <a:rPr lang="en-US" altLang="ja-JP" sz="900" b="0" i="0" u="none" strike="noStrike" baseline="0" dirty="0">
                          <a:solidFill>
                            <a:schemeClr val="tx1"/>
                          </a:solidFill>
                          <a:latin typeface="Meiryo UI" panose="020B0604030504040204" pitchFamily="50" charset="-128"/>
                          <a:ea typeface="Meiryo UI" panose="020B0604030504040204" pitchFamily="50" charset="-128"/>
                        </a:rPr>
                        <a:t>/</a:t>
                      </a:r>
                      <a:r>
                        <a:rPr lang="en-US" altLang="ja-JP" sz="900" b="0" i="0" u="none" strike="noStrike" baseline="0" dirty="0" err="1">
                          <a:solidFill>
                            <a:schemeClr val="tx1"/>
                          </a:solidFill>
                          <a:latin typeface="Meiryo UI" panose="020B0604030504040204" pitchFamily="50" charset="-128"/>
                          <a:ea typeface="Meiryo UI" panose="020B0604030504040204" pitchFamily="50" charset="-128"/>
                        </a:rPr>
                        <a:t>a.csv</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41471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dirty="0">
                          <a:solidFill>
                            <a:schemeClr val="tx1"/>
                          </a:solidFill>
                          <a:effectLst/>
                          <a:latin typeface="Meiryo UI" panose="020B0604030504040204" pitchFamily="50" charset="-128"/>
                          <a:ea typeface="Meiryo UI" panose="020B0604030504040204" pitchFamily="50" charset="-128"/>
                        </a:rPr>
                        <a:t>file/http</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または</a:t>
                      </a:r>
                      <a:endParaRPr lang="en-US" altLang="ja-JP" sz="900" b="0" i="0" u="none" strike="noStrike" dirty="0">
                        <a:solidFill>
                          <a:schemeClr val="tx1"/>
                        </a:solidFill>
                        <a:effectLst/>
                        <a:latin typeface="Meiryo UI" panose="020B0604030504040204" pitchFamily="50" charset="-128"/>
                        <a:ea typeface="Meiryo UI" panose="020B0604030504040204" pitchFamily="50" charset="-128"/>
                      </a:endParaRPr>
                    </a:p>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file/ftp</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41471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sz="900" b="0" i="0" u="none" strike="noStrike" dirty="0">
                          <a:solidFill>
                            <a:schemeClr val="tx1"/>
                          </a:solidFill>
                          <a:effectLst/>
                          <a:latin typeface="Meiryo UI" panose="020B0604030504040204" pitchFamily="50" charset="-128"/>
                          <a:ea typeface="Meiryo UI" panose="020B0604030504040204" pitchFamily="50" charset="-128"/>
                        </a:rPr>
                        <a:t>ID</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441259"/>
                  </a:ext>
                </a:extLst>
              </a:tr>
            </a:tbl>
          </a:graphicData>
        </a:graphic>
      </p:graphicFrame>
      <p:sp>
        <p:nvSpPr>
          <p:cNvPr id="51" name="テキスト ボックス 50">
            <a:extLst>
              <a:ext uri="{FF2B5EF4-FFF2-40B4-BE49-F238E27FC236}">
                <a16:creationId xmlns:a16="http://schemas.microsoft.com/office/drawing/2014/main" id="{2D850FB3-D2D3-4094-A29A-6D0808E4E69D}"/>
              </a:ext>
            </a:extLst>
          </p:cNvPr>
          <p:cNvSpPr txBox="1"/>
          <p:nvPr/>
        </p:nvSpPr>
        <p:spPr>
          <a:xfrm>
            <a:off x="119333" y="5705942"/>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54" name="テキスト ボックス 53">
            <a:extLst>
              <a:ext uri="{FF2B5EF4-FFF2-40B4-BE49-F238E27FC236}">
                <a16:creationId xmlns:a16="http://schemas.microsoft.com/office/drawing/2014/main" id="{18946800-1504-4414-9C79-F263F9FF99D1}"/>
              </a:ext>
            </a:extLst>
          </p:cNvPr>
          <p:cNvSpPr txBox="1"/>
          <p:nvPr/>
        </p:nvSpPr>
        <p:spPr>
          <a:xfrm>
            <a:off x="8074541" y="3243990"/>
            <a:ext cx="1852905" cy="253916"/>
          </a:xfrm>
          <a:prstGeom prst="rect">
            <a:avLst/>
          </a:prstGeom>
          <a:no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56" name="テキスト ボックス 55">
            <a:extLst>
              <a:ext uri="{FF2B5EF4-FFF2-40B4-BE49-F238E27FC236}">
                <a16:creationId xmlns:a16="http://schemas.microsoft.com/office/drawing/2014/main" id="{10339A3C-6D49-4FFF-BC06-0352ACEB0273}"/>
              </a:ext>
            </a:extLst>
          </p:cNvPr>
          <p:cNvSpPr txBox="1"/>
          <p:nvPr/>
        </p:nvSpPr>
        <p:spPr>
          <a:xfrm>
            <a:off x="8222100" y="5880497"/>
            <a:ext cx="3230220" cy="507831"/>
          </a:xfrm>
          <a:prstGeom prst="rect">
            <a:avLst/>
          </a:prstGeom>
          <a:no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cxnSp>
        <p:nvCxnSpPr>
          <p:cNvPr id="57" name="直線矢印コネクタ 56">
            <a:extLst>
              <a:ext uri="{FF2B5EF4-FFF2-40B4-BE49-F238E27FC236}">
                <a16:creationId xmlns:a16="http://schemas.microsoft.com/office/drawing/2014/main" id="{0212E026-B143-41AC-8017-496157B2E4B0}"/>
              </a:ext>
            </a:extLst>
          </p:cNvPr>
          <p:cNvCxnSpPr>
            <a:cxnSpLocks/>
          </p:cNvCxnSpPr>
          <p:nvPr/>
        </p:nvCxnSpPr>
        <p:spPr>
          <a:xfrm flipH="1" flipV="1">
            <a:off x="6174769" y="3764850"/>
            <a:ext cx="2100439" cy="61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63EE315B-37C1-4DD5-95AE-C9BDB1755CB7}"/>
              </a:ext>
            </a:extLst>
          </p:cNvPr>
          <p:cNvCxnSpPr>
            <a:cxnSpLocks/>
          </p:cNvCxnSpPr>
          <p:nvPr/>
        </p:nvCxnSpPr>
        <p:spPr>
          <a:xfrm flipH="1" flipV="1">
            <a:off x="6017232" y="4108883"/>
            <a:ext cx="2257976" cy="710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02A2C505-0B68-4079-9471-EB6308F83F03}"/>
              </a:ext>
            </a:extLst>
          </p:cNvPr>
          <p:cNvCxnSpPr>
            <a:cxnSpLocks/>
          </p:cNvCxnSpPr>
          <p:nvPr/>
        </p:nvCxnSpPr>
        <p:spPr>
          <a:xfrm flipH="1" flipV="1">
            <a:off x="5198724" y="4155268"/>
            <a:ext cx="3076484" cy="1099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AA7E070E-6666-4925-A85E-799CA91AC8E7}"/>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タイトル 4">
            <a:extLst>
              <a:ext uri="{FF2B5EF4-FFF2-40B4-BE49-F238E27FC236}">
                <a16:creationId xmlns:a16="http://schemas.microsoft.com/office/drawing/2014/main" id="{1146D489-AAD9-458E-B40B-A56414339A63}"/>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40" name="正方形/長方形 39">
            <a:extLst>
              <a:ext uri="{FF2B5EF4-FFF2-40B4-BE49-F238E27FC236}">
                <a16:creationId xmlns:a16="http://schemas.microsoft.com/office/drawing/2014/main" id="{1ECE2960-254A-4A18-95D7-7E01F2993DD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1093989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FFDD415-0E02-4B83-B47F-7AA7E127B90F}"/>
              </a:ext>
            </a:extLst>
          </p:cNvPr>
          <p:cNvGrpSpPr/>
          <p:nvPr/>
        </p:nvGrpSpPr>
        <p:grpSpPr>
          <a:xfrm>
            <a:off x="312765" y="1119492"/>
            <a:ext cx="11652923" cy="5409324"/>
            <a:chOff x="312765" y="1119492"/>
            <a:chExt cx="11652923" cy="4380948"/>
          </a:xfrm>
        </p:grpSpPr>
        <p:sp>
          <p:nvSpPr>
            <p:cNvPr id="42" name="四角形: 角を丸くする 11">
              <a:extLst>
                <a:ext uri="{FF2B5EF4-FFF2-40B4-BE49-F238E27FC236}">
                  <a16:creationId xmlns:a16="http://schemas.microsoft.com/office/drawing/2014/main" id="{CAFF26C0-4584-401E-A6D1-12950AC28357}"/>
                </a:ext>
              </a:extLst>
            </p:cNvPr>
            <p:cNvSpPr/>
            <p:nvPr/>
          </p:nvSpPr>
          <p:spPr>
            <a:xfrm>
              <a:off x="312765" y="111949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14010 </a:t>
              </a:r>
              <a:r>
                <a:rPr lang="ja-JP" altLang="en-US" sz="1400" dirty="0">
                  <a:latin typeface="Meiryo UI"/>
                  <a:ea typeface="Meiryo UI"/>
                </a:rPr>
                <a:t>「提供者</a:t>
              </a:r>
              <a:r>
                <a:rPr lang="en-US" altLang="ja-JP" sz="1400" dirty="0">
                  <a:latin typeface="Meiryo UI"/>
                  <a:ea typeface="Meiryo UI"/>
                </a:rPr>
                <a:t>ID</a:t>
              </a:r>
              <a:r>
                <a:rPr lang="ja-JP" altLang="en-US" sz="1400" dirty="0">
                  <a:latin typeface="Meiryo UI"/>
                  <a:ea typeface="Meiryo UI"/>
                </a:rPr>
                <a:t>」</a:t>
              </a:r>
              <a:endParaRPr lang="en-US" altLang="ja-JP" sz="1400" dirty="0">
                <a:latin typeface="Meiryo UI"/>
                <a:ea typeface="Meiryo UI"/>
              </a:endParaRPr>
            </a:p>
            <a:p>
              <a:r>
                <a:rPr lang="ja-JP" altLang="en-US" sz="1400" b="1" dirty="0">
                  <a:latin typeface="Meiryo UI"/>
                  <a:ea typeface="Meiryo UI"/>
                </a:rPr>
                <a:t>定義：</a:t>
              </a:r>
              <a:r>
                <a:rPr lang="en-US" altLang="ja-JP" sz="1400" dirty="0">
                  <a:latin typeface="Meiryo UI"/>
                  <a:ea typeface="Meiryo UI"/>
                </a:rPr>
                <a:t>CADDE</a:t>
              </a:r>
              <a:r>
                <a:rPr lang="ja-JP" altLang="en-US" sz="1400" dirty="0">
                  <a:latin typeface="Meiryo UI"/>
                  <a:ea typeface="Meiryo UI"/>
                </a:rPr>
                <a:t>利用者コネクタがデータ提供者を特定するために用いる識別子　　　　　　 　　　</a:t>
              </a:r>
              <a:r>
                <a:rPr lang="ja-JP" altLang="en-US" sz="1400" b="1" dirty="0">
                  <a:latin typeface="Meiryo UI"/>
                  <a:ea typeface="Meiryo UI"/>
                </a:rPr>
                <a:t>項目値の例：</a:t>
              </a:r>
              <a:r>
                <a:rPr lang="en-US" altLang="ja-JP" sz="1400" dirty="0">
                  <a:solidFill>
                    <a:srgbClr val="FF0000"/>
                  </a:solidFill>
                  <a:latin typeface="Meiryo UI" panose="020B0604030504040204" pitchFamily="50" charset="-128"/>
                  <a:ea typeface="Meiryo UI" panose="020B0604030504040204" pitchFamily="50" charset="-128"/>
                </a:rPr>
                <a:t>cadde:123456.aa</a:t>
              </a:r>
              <a:endParaRPr lang="en-US" altLang="ja-JP" sz="1400" dirty="0">
                <a:latin typeface="Meiryo UI"/>
                <a:ea typeface="Meiryo UI"/>
              </a:endParaRPr>
            </a:p>
          </p:txBody>
        </p:sp>
        <p:sp>
          <p:nvSpPr>
            <p:cNvPr id="38" name="四角形: 角を丸くする 11">
              <a:extLst>
                <a:ext uri="{FF2B5EF4-FFF2-40B4-BE49-F238E27FC236}">
                  <a16:creationId xmlns:a16="http://schemas.microsoft.com/office/drawing/2014/main" id="{2E04FACF-97B1-46E3-8DE5-D3681ABAB7F7}"/>
                </a:ext>
              </a:extLst>
            </p:cNvPr>
            <p:cNvSpPr/>
            <p:nvPr/>
          </p:nvSpPr>
          <p:spPr>
            <a:xfrm>
              <a:off x="312765" y="3364599"/>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22030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テナント」</a:t>
              </a:r>
              <a:endParaRPr lang="en-US" altLang="ja-JP" sz="1400" dirty="0">
                <a:latin typeface="Meiryo UI"/>
                <a:ea typeface="Meiryo UI"/>
              </a:endParaRPr>
            </a:p>
            <a:p>
              <a:pPr algn="l" fontAlgn="ctr"/>
              <a:r>
                <a:rPr lang="ja-JP" altLang="en-US" sz="1400" b="1" dirty="0">
                  <a:latin typeface="Meiryo UI"/>
                  <a:ea typeface="Meiryo UI"/>
                </a:rPr>
                <a:t>定義：</a:t>
              </a:r>
              <a:r>
                <a:rPr lang="ja-JP" altLang="en-US" sz="1400" dirty="0">
                  <a:solidFill>
                    <a:schemeClr val="tx1"/>
                  </a:solidFill>
                  <a:latin typeface="Meiryo UI" panose="020B0604030504040204" pitchFamily="50" charset="-128"/>
                  <a:ea typeface="Meiryo UI" panose="020B0604030504040204" pitchFamily="50" charset="-128"/>
                </a:rPr>
                <a:t>データを配信するテナントを記す。配信データが格納される</a:t>
              </a:r>
              <a:r>
                <a:rPr lang="en-US" altLang="ja-JP" sz="1400" dirty="0">
                  <a:solidFill>
                    <a:schemeClr val="tx1"/>
                  </a:solidFill>
                  <a:latin typeface="Meiryo UI" panose="020B0604030504040204" pitchFamily="50" charset="-128"/>
                  <a:ea typeface="Meiryo UI" panose="020B0604030504040204" pitchFamily="50" charset="-128"/>
                </a:rPr>
                <a:t>NGSI</a:t>
              </a:r>
              <a:r>
                <a:rPr lang="ja-JP" altLang="en-US" sz="1400" dirty="0">
                  <a:solidFill>
                    <a:schemeClr val="tx1"/>
                  </a:solidFill>
                  <a:latin typeface="Meiryo UI" panose="020B0604030504040204" pitchFamily="50" charset="-128"/>
                  <a:ea typeface="Meiryo UI" panose="020B0604030504040204" pitchFamily="50" charset="-128"/>
                </a:rPr>
                <a:t>サーバ内の どの領域に対象のデータが存在するかを示すための情報。</a:t>
              </a:r>
            </a:p>
            <a:p>
              <a:r>
                <a:rPr lang="ja-JP" altLang="en-US" sz="1400" b="1" dirty="0">
                  <a:latin typeface="Meiryo UI"/>
                  <a:ea typeface="Meiryo UI"/>
                </a:rPr>
                <a:t>                                                                                                              　 項目値の例：</a:t>
              </a:r>
              <a:r>
                <a:rPr lang="en-US" altLang="ja-JP" sz="1400" dirty="0" err="1">
                  <a:solidFill>
                    <a:srgbClr val="FF0000"/>
                  </a:solidFill>
                  <a:latin typeface="Meiryo UI"/>
                  <a:ea typeface="Meiryo UI"/>
                </a:rPr>
                <a:t>shinnihon</a:t>
              </a:r>
              <a:endParaRPr lang="en-US" altLang="ja-JP" sz="1400" dirty="0">
                <a:latin typeface="Meiryo UI"/>
                <a:ea typeface="Meiryo UI"/>
              </a:endParaRPr>
            </a:p>
          </p:txBody>
        </p:sp>
        <p:sp>
          <p:nvSpPr>
            <p:cNvPr id="49" name="四角形: 角を丸くする 11">
              <a:extLst>
                <a:ext uri="{FF2B5EF4-FFF2-40B4-BE49-F238E27FC236}">
                  <a16:creationId xmlns:a16="http://schemas.microsoft.com/office/drawing/2014/main" id="{1F123BCB-CE83-44D1-8EFA-06F471D44386}"/>
                </a:ext>
              </a:extLst>
            </p:cNvPr>
            <p:cNvSpPr/>
            <p:nvPr/>
          </p:nvSpPr>
          <p:spPr>
            <a:xfrm>
              <a:off x="312765" y="4851577"/>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22050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データ種別」</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配信データの種別を記す　　　　　　　　　　　　　　　　　　　　　　　　　　　　　　　　　　　　　</a:t>
              </a:r>
              <a:r>
                <a:rPr lang="ja-JP" altLang="en-US" sz="1400" b="1" dirty="0">
                  <a:latin typeface="Meiryo UI"/>
                  <a:ea typeface="Meiryo UI"/>
                </a:rPr>
                <a:t>項目値の例：</a:t>
              </a:r>
              <a:r>
                <a:rPr lang="en-US" altLang="ja-JP" sz="1400" dirty="0" err="1">
                  <a:solidFill>
                    <a:srgbClr val="FF0000"/>
                  </a:solidFill>
                  <a:latin typeface="Meiryo UI"/>
                  <a:ea typeface="Meiryo UI"/>
                </a:rPr>
                <a:t>Publicfacility</a:t>
              </a:r>
              <a:endParaRPr lang="en-US" altLang="ja-JP" sz="1400" dirty="0">
                <a:latin typeface="Meiryo UI"/>
                <a:ea typeface="Meiryo UI"/>
              </a:endParaRPr>
            </a:p>
          </p:txBody>
        </p:sp>
        <p:sp>
          <p:nvSpPr>
            <p:cNvPr id="51" name="四角形: 角を丸くする 11">
              <a:extLst>
                <a:ext uri="{FF2B5EF4-FFF2-40B4-BE49-F238E27FC236}">
                  <a16:creationId xmlns:a16="http://schemas.microsoft.com/office/drawing/2014/main" id="{4AEE30D6-19C9-4C20-AF57-CFF350AD1F68}"/>
                </a:ext>
              </a:extLst>
            </p:cNvPr>
            <p:cNvSpPr/>
            <p:nvPr/>
          </p:nvSpPr>
          <p:spPr>
            <a:xfrm>
              <a:off x="312765" y="4108089"/>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22040 </a:t>
              </a:r>
              <a:r>
                <a:rPr lang="ja-JP" altLang="en-US" sz="1400" dirty="0">
                  <a:latin typeface="Meiryo UI"/>
                  <a:ea typeface="Meiryo UI"/>
                </a:rPr>
                <a:t>「</a:t>
              </a:r>
              <a:r>
                <a:rPr lang="en-US" altLang="ja-JP" sz="1400" dirty="0">
                  <a:latin typeface="Meiryo UI"/>
                  <a:ea typeface="Meiryo UI"/>
                </a:rPr>
                <a:t>NGSI</a:t>
              </a:r>
              <a:r>
                <a:rPr lang="ja-JP" altLang="en-US" sz="1400" dirty="0">
                  <a:latin typeface="Meiryo UI"/>
                  <a:ea typeface="Meiryo UI"/>
                </a:rPr>
                <a:t>サービスパス」</a:t>
              </a:r>
              <a:endParaRPr lang="en-US" altLang="ja-JP" sz="1400" dirty="0">
                <a:latin typeface="Meiryo UI"/>
                <a:ea typeface="Meiryo UI"/>
              </a:endParaRPr>
            </a:p>
            <a:p>
              <a:r>
                <a:rPr lang="ja-JP" altLang="en-US" sz="1400" b="1" dirty="0">
                  <a:latin typeface="Meiryo UI"/>
                  <a:ea typeface="Meiryo UI"/>
                </a:rPr>
                <a:t>定義：</a:t>
              </a:r>
              <a:r>
                <a:rPr lang="ja-JP" altLang="en-US" sz="1400" dirty="0">
                  <a:latin typeface="Meiryo UI"/>
                  <a:ea typeface="Meiryo UI"/>
                </a:rPr>
                <a:t>データを配信するサービスパスを記す。配信データが格納される</a:t>
              </a:r>
              <a:r>
                <a:rPr lang="en-US" altLang="ja-JP" sz="1400" dirty="0">
                  <a:latin typeface="Meiryo UI"/>
                  <a:ea typeface="Meiryo UI"/>
                </a:rPr>
                <a:t>NGSI</a:t>
              </a:r>
              <a:r>
                <a:rPr lang="ja-JP" altLang="en-US" sz="1400" dirty="0">
                  <a:latin typeface="Meiryo UI"/>
                  <a:ea typeface="Meiryo UI"/>
                </a:rPr>
                <a:t>サーバ内の どの領域に対象のデータが存在するかを示すための情報。</a:t>
              </a:r>
              <a:endParaRPr lang="en-US" altLang="ja-JP" sz="1400" dirty="0">
                <a:latin typeface="Meiryo UI"/>
                <a:ea typeface="Meiryo UI"/>
              </a:endParaRPr>
            </a:p>
            <a:p>
              <a:r>
                <a:rPr lang="ja-JP" altLang="en-US" sz="1400" b="1" dirty="0">
                  <a:latin typeface="Meiryo UI"/>
                  <a:ea typeface="Meiryo UI"/>
                </a:rPr>
                <a:t>                                                                                                               　項目値の例：</a:t>
              </a:r>
              <a:r>
                <a:rPr lang="en-US" altLang="ja-JP" sz="1400" dirty="0">
                  <a:solidFill>
                    <a:srgbClr val="FF0000"/>
                  </a:solidFill>
                  <a:latin typeface="Meiryo UI"/>
                  <a:ea typeface="Meiryo UI"/>
                </a:rPr>
                <a:t>/</a:t>
              </a:r>
              <a:r>
                <a:rPr lang="en-US" altLang="ja-JP" sz="1400" dirty="0" err="1">
                  <a:solidFill>
                    <a:srgbClr val="FF0000"/>
                  </a:solidFill>
                  <a:latin typeface="Meiryo UI"/>
                  <a:ea typeface="Meiryo UI"/>
                </a:rPr>
                <a:t>shisetsu</a:t>
              </a:r>
              <a:endParaRPr lang="en-US" altLang="ja-JP" sz="1400" dirty="0">
                <a:solidFill>
                  <a:srgbClr val="FF0000"/>
                </a:solidFill>
                <a:latin typeface="Meiryo UI"/>
                <a:ea typeface="Meiryo UI"/>
              </a:endParaRPr>
            </a:p>
          </p:txBody>
        </p:sp>
        <p:sp>
          <p:nvSpPr>
            <p:cNvPr id="18" name="四角形: 角を丸くする 11">
              <a:extLst>
                <a:ext uri="{FF2B5EF4-FFF2-40B4-BE49-F238E27FC236}">
                  <a16:creationId xmlns:a16="http://schemas.microsoft.com/office/drawing/2014/main" id="{2F580B26-FFCC-45E0-AB40-A7D49D29EF56}"/>
                </a:ext>
              </a:extLst>
            </p:cNvPr>
            <p:cNvSpPr/>
            <p:nvPr/>
          </p:nvSpPr>
          <p:spPr>
            <a:xfrm>
              <a:off x="312765" y="260647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latin typeface="Meiryo UI"/>
                  <a:ea typeface="Meiryo UI"/>
                </a:rPr>
                <a:t>項目</a:t>
              </a:r>
              <a:r>
                <a:rPr lang="en-US" altLang="ja-JP" sz="1400" b="1" dirty="0">
                  <a:latin typeface="Meiryo UI"/>
                  <a:ea typeface="Meiryo UI"/>
                </a:rPr>
                <a:t>No</a:t>
              </a:r>
              <a:r>
                <a:rPr lang="ja-JP" altLang="en-US" sz="1400" b="1" dirty="0">
                  <a:latin typeface="Meiryo UI"/>
                  <a:ea typeface="Meiryo UI"/>
                </a:rPr>
                <a:t>：</a:t>
              </a:r>
              <a:r>
                <a:rPr lang="en-US" altLang="ja-JP" sz="1400" b="1" dirty="0">
                  <a:latin typeface="Meiryo UI"/>
                  <a:ea typeface="Meiryo UI"/>
                </a:rPr>
                <a:t>#</a:t>
              </a:r>
              <a:r>
                <a:rPr lang="en-US" altLang="ja-JP" sz="1400" dirty="0">
                  <a:latin typeface="Meiryo UI"/>
                  <a:ea typeface="Meiryo UI"/>
                </a:rPr>
                <a:t>23010 </a:t>
              </a:r>
              <a:r>
                <a:rPr lang="ja-JP" altLang="en-US" sz="1400" dirty="0">
                  <a:latin typeface="Meiryo UI"/>
                  <a:ea typeface="Meiryo UI"/>
                </a:rPr>
                <a:t>「リソース提供手段の識別子」</a:t>
              </a:r>
              <a:endParaRPr lang="en-US" altLang="ja-JP" sz="1400" dirty="0">
                <a:latin typeface="Meiryo UI"/>
                <a:ea typeface="Meiryo UI"/>
              </a:endParaRPr>
            </a:p>
            <a:p>
              <a:r>
                <a:rPr lang="ja-JP" altLang="en-US" sz="1400" b="1" dirty="0">
                  <a:latin typeface="Meiryo UI"/>
                  <a:ea typeface="Meiryo UI"/>
                </a:rPr>
                <a:t>定義：</a:t>
              </a:r>
              <a:r>
                <a:rPr lang="en-US" altLang="ja-JP" sz="1400" dirty="0">
                  <a:latin typeface="Meiryo UI"/>
                  <a:ea typeface="Meiryo UI"/>
                </a:rPr>
                <a:t>CADDE</a:t>
              </a:r>
              <a:r>
                <a:rPr lang="ja-JP" altLang="en-US" sz="1400" dirty="0">
                  <a:latin typeface="Meiryo UI"/>
                  <a:ea typeface="Meiryo UI"/>
                </a:rPr>
                <a:t>コネクタがリソースの提供手段を特定するために用いる識別子　　　　　　　　　 　</a:t>
              </a:r>
              <a:r>
                <a:rPr lang="ja-JP" altLang="en-US" sz="1400" b="1" dirty="0">
                  <a:latin typeface="Meiryo UI"/>
                  <a:ea typeface="Meiryo UI"/>
                </a:rPr>
                <a:t>項目値の例：</a:t>
              </a:r>
              <a:r>
                <a:rPr lang="en-US" altLang="ja-JP" sz="1400" dirty="0">
                  <a:solidFill>
                    <a:srgbClr val="FF0000"/>
                  </a:solidFill>
                  <a:latin typeface="Meiryo UI"/>
                  <a:ea typeface="Meiryo UI"/>
                </a:rPr>
                <a:t> </a:t>
              </a:r>
              <a:r>
                <a:rPr lang="en-US" altLang="ja-JP" sz="1400" dirty="0" err="1">
                  <a:solidFill>
                    <a:srgbClr val="FF0000"/>
                  </a:solidFill>
                  <a:latin typeface="Meiryo UI"/>
                  <a:ea typeface="Meiryo UI"/>
                </a:rPr>
                <a:t>api</a:t>
              </a:r>
              <a:r>
                <a:rPr lang="en-US" altLang="ja-JP" sz="1400" dirty="0">
                  <a:solidFill>
                    <a:srgbClr val="FF0000"/>
                  </a:solidFill>
                  <a:latin typeface="Meiryo UI"/>
                  <a:ea typeface="Meiryo UI"/>
                </a:rPr>
                <a:t>/</a:t>
              </a:r>
              <a:r>
                <a:rPr lang="en-US" altLang="ja-JP" sz="1400" dirty="0" err="1">
                  <a:solidFill>
                    <a:srgbClr val="FF0000"/>
                  </a:solidFill>
                  <a:latin typeface="Meiryo UI"/>
                  <a:ea typeface="Meiryo UI"/>
                </a:rPr>
                <a:t>ngsi</a:t>
              </a:r>
              <a:endParaRPr lang="en-US" altLang="ja-JP" sz="1400" dirty="0">
                <a:latin typeface="Meiryo UI"/>
                <a:ea typeface="Meiryo UI"/>
              </a:endParaRPr>
            </a:p>
          </p:txBody>
        </p:sp>
        <p:sp>
          <p:nvSpPr>
            <p:cNvPr id="48" name="四角形: 角を丸くする 11">
              <a:extLst>
                <a:ext uri="{FF2B5EF4-FFF2-40B4-BE49-F238E27FC236}">
                  <a16:creationId xmlns:a16="http://schemas.microsoft.com/office/drawing/2014/main" id="{8036B4E3-B0DD-4466-B551-155C5B44B34A}"/>
                </a:ext>
              </a:extLst>
            </p:cNvPr>
            <p:cNvSpPr/>
            <p:nvPr/>
          </p:nvSpPr>
          <p:spPr>
            <a:xfrm>
              <a:off x="312765" y="1862982"/>
              <a:ext cx="11652923" cy="648863"/>
            </a:xfrm>
            <a:prstGeom prst="roundRect">
              <a:avLst>
                <a:gd name="adj" fmla="val 17017"/>
              </a:avLst>
            </a:prstGeom>
            <a:solidFill>
              <a:schemeClr val="bg1"/>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44308" tIns="44308" rIns="44308" bIns="44308" rtlCol="0" anchor="ctr" anchorCtr="0"/>
            <a:lstStyle/>
            <a:p>
              <a:r>
                <a:rPr lang="ja-JP" altLang="en-US" sz="1400" b="1" dirty="0">
                  <a:solidFill>
                    <a:schemeClr val="tx1"/>
                  </a:solidFill>
                  <a:latin typeface="Meiryo UI"/>
                  <a:ea typeface="Meiryo UI"/>
                </a:rPr>
                <a:t>項目</a:t>
              </a:r>
              <a:r>
                <a:rPr lang="en-US" altLang="ja-JP" sz="1400" b="1" dirty="0">
                  <a:solidFill>
                    <a:schemeClr val="tx1"/>
                  </a:solidFill>
                  <a:latin typeface="Meiryo UI"/>
                  <a:ea typeface="Meiryo UI"/>
                </a:rPr>
                <a:t>No</a:t>
              </a:r>
              <a:r>
                <a:rPr lang="ja-JP" altLang="en-US" sz="1400" b="1" dirty="0">
                  <a:solidFill>
                    <a:schemeClr val="tx1"/>
                  </a:solidFill>
                  <a:latin typeface="Meiryo UI"/>
                  <a:ea typeface="Meiryo UI"/>
                </a:rPr>
                <a:t>：</a:t>
              </a:r>
              <a:r>
                <a:rPr lang="en-US" altLang="ja-JP" sz="1400" b="1" dirty="0">
                  <a:solidFill>
                    <a:schemeClr val="tx1"/>
                  </a:solidFill>
                  <a:latin typeface="Meiryo UI"/>
                  <a:ea typeface="Meiryo UI"/>
                </a:rPr>
                <a:t>#</a:t>
              </a:r>
              <a:r>
                <a:rPr lang="en-US" altLang="ja-JP" sz="1400" dirty="0">
                  <a:solidFill>
                    <a:schemeClr val="tx1"/>
                  </a:solidFill>
                  <a:latin typeface="Meiryo UI"/>
                  <a:ea typeface="Meiryo UI"/>
                </a:rPr>
                <a:t>21110 </a:t>
              </a:r>
              <a:r>
                <a:rPr lang="ja-JP" altLang="en-US" sz="1400" dirty="0">
                  <a:solidFill>
                    <a:schemeClr val="tx1"/>
                  </a:solidFill>
                  <a:latin typeface="Meiryo UI"/>
                  <a:ea typeface="Meiryo UI"/>
                </a:rPr>
                <a:t>「配信のアクセス</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a:t>
              </a:r>
              <a:endParaRPr lang="en-US" altLang="ja-JP" sz="1400" dirty="0">
                <a:solidFill>
                  <a:schemeClr val="tx1"/>
                </a:solidFill>
                <a:latin typeface="Meiryo UI"/>
                <a:ea typeface="Meiryo UI"/>
              </a:endParaRPr>
            </a:p>
            <a:p>
              <a:r>
                <a:rPr lang="ja-JP" altLang="en-US" sz="1400" b="1" dirty="0">
                  <a:solidFill>
                    <a:schemeClr val="tx1"/>
                  </a:solidFill>
                  <a:latin typeface="Meiryo UI"/>
                  <a:ea typeface="Meiryo UI"/>
                </a:rPr>
                <a:t>定義：</a:t>
              </a:r>
              <a:r>
                <a:rPr lang="ja-JP" altLang="en-US" sz="1400" dirty="0">
                  <a:solidFill>
                    <a:schemeClr val="tx1"/>
                  </a:solidFill>
                  <a:latin typeface="Meiryo UI"/>
                  <a:ea typeface="Meiryo UI"/>
                </a:rPr>
                <a:t>データセットを配信するアクセスを示す</a:t>
              </a:r>
              <a:r>
                <a:rPr lang="en-US" altLang="ja-JP" sz="1400" dirty="0">
                  <a:solidFill>
                    <a:schemeClr val="tx1"/>
                  </a:solidFill>
                  <a:latin typeface="Meiryo UI"/>
                  <a:ea typeface="Meiryo UI"/>
                </a:rPr>
                <a:t>URL</a:t>
              </a:r>
              <a:r>
                <a:rPr lang="ja-JP" altLang="en-US" sz="1400" dirty="0">
                  <a:solidFill>
                    <a:schemeClr val="tx1"/>
                  </a:solidFill>
                  <a:latin typeface="Meiryo UI"/>
                  <a:ea typeface="Meiryo UI"/>
                </a:rPr>
                <a:t>　　　　　　　　　　　　　　　　　　　　　　　　　　　</a:t>
              </a:r>
              <a:r>
                <a:rPr lang="ja-JP" altLang="en-US" sz="1400" b="1" dirty="0">
                  <a:solidFill>
                    <a:schemeClr val="tx1"/>
                  </a:solidFill>
                  <a:latin typeface="Meiryo UI"/>
                  <a:ea typeface="Meiryo UI"/>
                </a:rPr>
                <a:t>項目値の例：</a:t>
              </a:r>
              <a:r>
                <a:rPr lang="en-US" altLang="ja-JP" sz="1400" dirty="0">
                  <a:solidFill>
                    <a:srgbClr val="FF0000"/>
                  </a:solidFill>
                  <a:latin typeface="Meiryo UI" panose="020B0604030504040204" pitchFamily="50" charset="-128"/>
                  <a:ea typeface="Meiryo UI" panose="020B0604030504040204" pitchFamily="50" charset="-128"/>
                </a:rPr>
                <a:t>https://closed.XX.go.jo/v2/entities</a:t>
              </a:r>
              <a:endParaRPr lang="en-US" altLang="ja-JP" sz="1400" dirty="0">
                <a:solidFill>
                  <a:schemeClr val="tx1"/>
                </a:solidFill>
                <a:latin typeface="Meiryo UI"/>
                <a:ea typeface="Meiryo UI"/>
              </a:endParaRPr>
            </a:p>
          </p:txBody>
        </p:sp>
      </p:grpSp>
      <p:sp>
        <p:nvSpPr>
          <p:cNvPr id="14" name="正方形/長方形 13">
            <a:extLst>
              <a:ext uri="{FF2B5EF4-FFF2-40B4-BE49-F238E27FC236}">
                <a16:creationId xmlns:a16="http://schemas.microsoft.com/office/drawing/2014/main" id="{08179267-957A-4FB1-A966-74812C2F065E}"/>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(4/5)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4">
            <a:extLst>
              <a:ext uri="{FF2B5EF4-FFF2-40B4-BE49-F238E27FC236}">
                <a16:creationId xmlns:a16="http://schemas.microsoft.com/office/drawing/2014/main" id="{00D39810-C02D-49D4-890D-90AC37C62AC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15" name="テキスト プレースホルダー 2">
            <a:extLst>
              <a:ext uri="{FF2B5EF4-FFF2-40B4-BE49-F238E27FC236}">
                <a16:creationId xmlns:a16="http://schemas.microsoft.com/office/drawing/2014/main" id="{38F5EF3F-A6A4-4EFA-91BD-8F6F750312FC}"/>
              </a:ext>
            </a:extLst>
          </p:cNvPr>
          <p:cNvSpPr txBox="1">
            <a:spLocks/>
          </p:cNvSpPr>
          <p:nvPr/>
        </p:nvSpPr>
        <p:spPr>
          <a:xfrm>
            <a:off x="312765" y="640898"/>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NGSI</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a:t>
            </a:r>
            <a:r>
              <a:rPr lang="en-US" altLang="ja-JP" sz="1800" b="1" kern="100" dirty="0">
                <a:cs typeface="Times New Roman" panose="02020603050405020304" pitchFamily="18" charset="0"/>
              </a:rPr>
              <a:t>3</a:t>
            </a:r>
            <a:r>
              <a:rPr lang="ja-JP" altLang="en-US" sz="2000" b="1" kern="100" dirty="0">
                <a:cs typeface="Times New Roman" panose="02020603050405020304" pitchFamily="18" charset="0"/>
              </a:rPr>
              <a:t>）</a:t>
            </a:r>
          </a:p>
        </p:txBody>
      </p:sp>
      <p:sp>
        <p:nvSpPr>
          <p:cNvPr id="22" name="正方形/長方形 21">
            <a:extLst>
              <a:ext uri="{FF2B5EF4-FFF2-40B4-BE49-F238E27FC236}">
                <a16:creationId xmlns:a16="http://schemas.microsoft.com/office/drawing/2014/main" id="{D8BBFA0A-F7B0-4129-9108-1D600FEC6792}"/>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40463219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四角形: 角を丸くする 49">
            <a:extLst>
              <a:ext uri="{FF2B5EF4-FFF2-40B4-BE49-F238E27FC236}">
                <a16:creationId xmlns:a16="http://schemas.microsoft.com/office/drawing/2014/main" id="{6DA5387F-FD38-4964-A3D2-1A62A02D6566}"/>
              </a:ext>
            </a:extLst>
          </p:cNvPr>
          <p:cNvSpPr/>
          <p:nvPr/>
        </p:nvSpPr>
        <p:spPr>
          <a:xfrm>
            <a:off x="209488" y="1062056"/>
            <a:ext cx="11772417" cy="534670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a:p>
            <a:pPr marL="879253" indent="-879253" defTabSz="775697">
              <a:lnSpc>
                <a:spcPts val="1231"/>
              </a:lnSpc>
            </a:pPr>
            <a:r>
              <a:rPr lang="ja-JP" altLang="en-US" sz="1723" dirty="0">
                <a:latin typeface="Meiryo UI"/>
                <a:ea typeface="Meiryo UI"/>
              </a:rPr>
              <a:t>　</a:t>
            </a:r>
            <a:endParaRPr lang="en-US" altLang="ja-JP" sz="1723" dirty="0">
              <a:latin typeface="Meiryo UI"/>
              <a:ea typeface="Meiryo UI"/>
            </a:endParaRPr>
          </a:p>
        </p:txBody>
      </p:sp>
      <p:sp>
        <p:nvSpPr>
          <p:cNvPr id="37" name="テキスト プレースホルダー 2">
            <a:extLst>
              <a:ext uri="{FF2B5EF4-FFF2-40B4-BE49-F238E27FC236}">
                <a16:creationId xmlns:a16="http://schemas.microsoft.com/office/drawing/2014/main" id="{DE9F2463-7609-4314-8D7A-B43BBC1E7539}"/>
              </a:ext>
            </a:extLst>
          </p:cNvPr>
          <p:cNvSpPr txBox="1">
            <a:spLocks/>
          </p:cNvSpPr>
          <p:nvPr/>
        </p:nvSpPr>
        <p:spPr>
          <a:xfrm>
            <a:off x="209488" y="635646"/>
            <a:ext cx="10996249" cy="439577"/>
          </a:xfrm>
          <a:prstGeom prst="rect">
            <a:avLst/>
          </a:prstGeom>
        </p:spPr>
        <p:txBody>
          <a:bodyPr vert="horz" lIns="112542" tIns="56271" rIns="112542" bIns="56271" rtlCol="0">
            <a:normAutofit/>
          </a:bodyPr>
          <a:lstStyle>
            <a:lvl1pPr marL="0" indent="0" algn="l" defTabSz="742950" rtl="0" eaLnBrk="1" latinLnBrk="0" hangingPunct="1">
              <a:lnSpc>
                <a:spcPct val="100000"/>
              </a:lnSpc>
              <a:spcBef>
                <a:spcPts val="813"/>
              </a:spcBef>
              <a:buFont typeface="Arial" panose="020B0604020202020204" pitchFamily="34" charset="0"/>
              <a:buNone/>
              <a:defRPr kumimoji="0" lang="ja-JP" altLang="en-US" sz="130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2000" b="1" kern="100" dirty="0">
                <a:cs typeface="Times New Roman" panose="02020603050405020304" pitchFamily="18" charset="0"/>
              </a:rPr>
              <a:t>提供者コネクタが提供するデータの取得の場合（</a:t>
            </a:r>
            <a:r>
              <a:rPr lang="en-US" altLang="ja-JP" sz="2000" b="1" kern="100" dirty="0">
                <a:cs typeface="Times New Roman" panose="02020603050405020304" pitchFamily="18" charset="0"/>
              </a:rPr>
              <a:t>NGSI</a:t>
            </a:r>
            <a:r>
              <a:rPr lang="ja-JP" altLang="en-US" sz="2000" b="1" kern="100" dirty="0">
                <a:cs typeface="Times New Roman" panose="02020603050405020304" pitchFamily="18" charset="0"/>
              </a:rPr>
              <a:t>）（パターン②</a:t>
            </a:r>
            <a:r>
              <a:rPr lang="en-US" altLang="ja-JP" sz="2000" b="1" kern="100" dirty="0">
                <a:cs typeface="Times New Roman" panose="02020603050405020304" pitchFamily="18" charset="0"/>
              </a:rPr>
              <a:t>-3</a:t>
            </a:r>
            <a:r>
              <a:rPr lang="ja-JP" altLang="en-US" sz="2000" b="1" kern="100" dirty="0">
                <a:cs typeface="Times New Roman" panose="02020603050405020304" pitchFamily="18" charset="0"/>
              </a:rPr>
              <a:t>）</a:t>
            </a:r>
          </a:p>
        </p:txBody>
      </p:sp>
      <p:sp>
        <p:nvSpPr>
          <p:cNvPr id="38" name="正方形/長方形 37">
            <a:extLst>
              <a:ext uri="{FF2B5EF4-FFF2-40B4-BE49-F238E27FC236}">
                <a16:creationId xmlns:a16="http://schemas.microsoft.com/office/drawing/2014/main" id="{96C8463E-6B5A-4971-8794-23AB1AB1D815}"/>
              </a:ext>
            </a:extLst>
          </p:cNvPr>
          <p:cNvSpPr/>
          <p:nvPr/>
        </p:nvSpPr>
        <p:spPr bwMode="auto">
          <a:xfrm>
            <a:off x="623059" y="1327905"/>
            <a:ext cx="1651438" cy="1352393"/>
          </a:xfrm>
          <a:prstGeom prst="rect">
            <a:avLst/>
          </a:prstGeom>
          <a:solidFill>
            <a:schemeClr val="accent2">
              <a:lumMod val="20000"/>
              <a:lumOff val="80000"/>
            </a:schemeClr>
          </a:solidFill>
          <a:ln w="19050">
            <a:solidFill>
              <a:schemeClr val="tx1"/>
            </a:solidFill>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401" b="1" dirty="0">
              <a:solidFill>
                <a:prstClr val="black"/>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760D50A4-5F9B-4BD7-AA3D-8F93D614A126}"/>
              </a:ext>
            </a:extLst>
          </p:cNvPr>
          <p:cNvSpPr/>
          <p:nvPr/>
        </p:nvSpPr>
        <p:spPr>
          <a:xfrm>
            <a:off x="674399" y="1514905"/>
            <a:ext cx="1501729" cy="5040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CADDE</a:t>
            </a:r>
          </a:p>
          <a:p>
            <a:pPr algn="ctr"/>
            <a:r>
              <a:rPr lang="ja-JP" altLang="en-US"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利用者コネクタ</a:t>
            </a:r>
            <a:endParaRPr lang="en-US" altLang="ja-JP" sz="16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1B2CA9C6-7472-4A53-ABF3-710F160F430C}"/>
              </a:ext>
            </a:extLst>
          </p:cNvPr>
          <p:cNvSpPr/>
          <p:nvPr/>
        </p:nvSpPr>
        <p:spPr>
          <a:xfrm>
            <a:off x="623057" y="3062187"/>
            <a:ext cx="1619166" cy="50400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取得コマンド</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実行</a:t>
            </a:r>
          </a:p>
        </p:txBody>
      </p:sp>
      <p:cxnSp>
        <p:nvCxnSpPr>
          <p:cNvPr id="53" name="直線矢印コネクタ 18">
            <a:extLst>
              <a:ext uri="{FF2B5EF4-FFF2-40B4-BE49-F238E27FC236}">
                <a16:creationId xmlns:a16="http://schemas.microsoft.com/office/drawing/2014/main" id="{42B8E66F-FFBA-4FCC-83B8-E38FE85F4306}"/>
              </a:ext>
            </a:extLst>
          </p:cNvPr>
          <p:cNvCxnSpPr>
            <a:cxnSpLocks/>
            <a:stCxn id="51" idx="0"/>
            <a:endCxn id="49" idx="2"/>
          </p:cNvCxnSpPr>
          <p:nvPr/>
        </p:nvCxnSpPr>
        <p:spPr>
          <a:xfrm flipH="1" flipV="1">
            <a:off x="1425264" y="2018906"/>
            <a:ext cx="7376" cy="104328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フローチャート: 磁気ディスク 53">
            <a:extLst>
              <a:ext uri="{FF2B5EF4-FFF2-40B4-BE49-F238E27FC236}">
                <a16:creationId xmlns:a16="http://schemas.microsoft.com/office/drawing/2014/main" id="{708F4381-0578-4AF6-AC0D-CA2C05DDAA93}"/>
              </a:ext>
            </a:extLst>
          </p:cNvPr>
          <p:cNvSpPr/>
          <p:nvPr/>
        </p:nvSpPr>
        <p:spPr>
          <a:xfrm>
            <a:off x="1516079" y="2557713"/>
            <a:ext cx="679986" cy="345735"/>
          </a:xfrm>
          <a:prstGeom prst="flowChartMagneticDisk">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001" dirty="0">
                <a:solidFill>
                  <a:prstClr val="black"/>
                </a:solidFill>
                <a:latin typeface="Meiryo UI" panose="020B0604030504040204" pitchFamily="50" charset="-128"/>
                <a:ea typeface="Meiryo UI" panose="020B0604030504040204" pitchFamily="50" charset="-128"/>
              </a:rPr>
              <a:t>実データ</a:t>
            </a:r>
          </a:p>
        </p:txBody>
      </p:sp>
      <p:sp>
        <p:nvSpPr>
          <p:cNvPr id="55" name="テキスト ボックス 54">
            <a:extLst>
              <a:ext uri="{FF2B5EF4-FFF2-40B4-BE49-F238E27FC236}">
                <a16:creationId xmlns:a16="http://schemas.microsoft.com/office/drawing/2014/main" id="{BF24A521-4A33-48B1-9E2A-7DD989A6231F}"/>
              </a:ext>
            </a:extLst>
          </p:cNvPr>
          <p:cNvSpPr txBox="1"/>
          <p:nvPr/>
        </p:nvSpPr>
        <p:spPr>
          <a:xfrm>
            <a:off x="2581162" y="3142532"/>
            <a:ext cx="7590169" cy="1446550"/>
          </a:xfrm>
          <a:prstGeom prst="rect">
            <a:avLst/>
          </a:prstGeom>
          <a:solidFill>
            <a:schemeClr val="bg1"/>
          </a:solidFill>
          <a:ln>
            <a:solidFill>
              <a:schemeClr val="tx1"/>
            </a:solidFill>
          </a:ln>
        </p:spPr>
        <p:txBody>
          <a:bodyPr wrap="square">
            <a:spAutoFit/>
          </a:bodyPr>
          <a:lstStyle/>
          <a:p>
            <a:pPr algn="l"/>
            <a:r>
              <a:rPr lang="en-US" altLang="ja-JP" sz="1100" dirty="0">
                <a:latin typeface="Meiryo UI" panose="020B0604030504040204" pitchFamily="50" charset="-128"/>
                <a:ea typeface="Meiryo UI" panose="020B0604030504040204" pitchFamily="50" charset="-128"/>
              </a:rPr>
              <a:t>$ curl -v -X GET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a:t>
            </a:r>
            <a:r>
              <a:rPr lang="ja-JP" altLang="en-US" sz="1100" dirty="0">
                <a:latin typeface="Meiryo UI" panose="020B0604030504040204" pitchFamily="50" charset="-128"/>
                <a:ea typeface="Meiryo UI" panose="020B0604030504040204" pitchFamily="50" charset="-128"/>
              </a:rPr>
              <a:t>利用者コネクタの</a:t>
            </a:r>
            <a:r>
              <a:rPr lang="en-US" altLang="ja-JP" sz="1100" dirty="0">
                <a:latin typeface="Meiryo UI" panose="020B0604030504040204" pitchFamily="50" charset="-128"/>
                <a:ea typeface="Meiryo UI" panose="020B0604030504040204" pitchFamily="50" charset="-128"/>
              </a:rPr>
              <a:t>FQDN}:{</a:t>
            </a:r>
            <a:r>
              <a:rPr lang="ja-JP" altLang="en-US" sz="1100" dirty="0">
                <a:latin typeface="Meiryo UI" panose="020B0604030504040204" pitchFamily="50" charset="-128"/>
                <a:ea typeface="Meiryo UI" panose="020B0604030504040204" pitchFamily="50" charset="-128"/>
              </a:rPr>
              <a:t>ポート番号</a:t>
            </a:r>
            <a:r>
              <a:rPr lang="en-US" altLang="ja-JP" sz="1100" dirty="0">
                <a:latin typeface="Meiryo UI" panose="020B0604030504040204" pitchFamily="50" charset="-128"/>
                <a:ea typeface="Meiryo UI" panose="020B0604030504040204" pitchFamily="50" charset="-128"/>
              </a:rPr>
              <a:t>}/cadde/api/v2/entities"</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"Cache-Control: no-cache"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配信のアクセス</a:t>
            </a:r>
            <a:r>
              <a:rPr lang="en-US" altLang="ja-JP" sz="1100" b="1" dirty="0">
                <a:solidFill>
                  <a:srgbClr val="FF0000"/>
                </a:solidFill>
                <a:latin typeface="Meiryo UI" panose="020B0604030504040204" pitchFamily="50" charset="-128"/>
                <a:ea typeface="Meiryo UI" panose="020B0604030504040204" pitchFamily="50" charset="-128"/>
              </a:rPr>
              <a:t>URL}</a:t>
            </a:r>
            <a:r>
              <a:rPr lang="en-US" altLang="ja-JP" sz="1100" dirty="0">
                <a:latin typeface="Meiryo UI" panose="020B0604030504040204" pitchFamily="50" charset="-128"/>
                <a:ea typeface="Meiryo UI" panose="020B0604030504040204" pitchFamily="50" charset="-128"/>
              </a:rPr>
              <a:t>?type=</a:t>
            </a:r>
            <a:r>
              <a:rPr lang="en-US" altLang="ja-JP" sz="1100" b="1" dirty="0">
                <a:solidFill>
                  <a:srgbClr val="FF0000"/>
                </a:solidFill>
                <a:latin typeface="Meiryo UI" panose="020B0604030504040204" pitchFamily="50" charset="-128"/>
                <a:ea typeface="Meiryo UI" panose="020B0604030504040204" pitchFamily="50" charset="-128"/>
              </a:rPr>
              <a:t>{NGSI</a:t>
            </a:r>
            <a:r>
              <a:rPr lang="ja-JP" altLang="en-US" sz="1100" b="1" dirty="0">
                <a:solidFill>
                  <a:srgbClr val="FF0000"/>
                </a:solidFill>
                <a:latin typeface="Meiryo UI" panose="020B0604030504040204" pitchFamily="50" charset="-128"/>
                <a:ea typeface="Meiryo UI" panose="020B0604030504040204" pitchFamily="50" charset="-128"/>
              </a:rPr>
              <a:t>データ種別</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リソース提供手段の識別子</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b="1" dirty="0">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提供者</a:t>
            </a:r>
            <a:r>
              <a:rPr lang="en-US" altLang="ja-JP" sz="1100" b="1" dirty="0">
                <a:solidFill>
                  <a:srgbClr val="FF0000"/>
                </a:solidFill>
                <a:latin typeface="Meiryo UI" panose="020B0604030504040204" pitchFamily="50" charset="-128"/>
                <a:ea typeface="Meiryo UI" panose="020B0604030504040204" pitchFamily="50" charset="-128"/>
              </a:rPr>
              <a:t>ID}</a:t>
            </a:r>
            <a:r>
              <a:rPr lang="en-US" altLang="ja-JP" sz="1100" dirty="0">
                <a:latin typeface="Meiryo UI" panose="020B0604030504040204" pitchFamily="50" charset="-128"/>
                <a:ea typeface="Meiryo UI" panose="020B0604030504040204" pitchFamily="50" charset="-128"/>
              </a:rPr>
              <a:t>" </a:t>
            </a: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a:t>
            </a:r>
            <a:r>
              <a:rPr lang="ja-JP" altLang="en-US" sz="1100" dirty="0">
                <a:latin typeface="Meiryo UI" panose="020B0604030504040204" pitchFamily="50" charset="-128"/>
                <a:ea typeface="Meiryo UI" panose="020B0604030504040204" pitchFamily="50" charset="-128"/>
              </a:rPr>
              <a:t>認証トークン</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-options: </a:t>
            </a:r>
            <a:r>
              <a:rPr lang="en-US" altLang="ja-JP" sz="1100" dirty="0" err="1">
                <a:latin typeface="Meiryo UI" panose="020B0604030504040204" pitchFamily="50" charset="-128"/>
                <a:ea typeface="Meiryo UI" panose="020B0604030504040204" pitchFamily="50" charset="-128"/>
              </a:rPr>
              <a:t>Fiware</a:t>
            </a:r>
            <a:r>
              <a:rPr lang="en-US" altLang="ja-JP" sz="1100" dirty="0">
                <a:latin typeface="Meiryo UI" panose="020B0604030504040204" pitchFamily="50" charset="-128"/>
                <a:ea typeface="Meiryo UI" panose="020B0604030504040204" pitchFamily="50" charset="-128"/>
              </a:rPr>
              <a:t>-Service:</a:t>
            </a:r>
            <a:r>
              <a:rPr lang="en-US" altLang="ja-JP" sz="1100" b="1" dirty="0">
                <a:solidFill>
                  <a:srgbClr val="FF0000"/>
                </a:solidFill>
                <a:latin typeface="Meiryo UI" panose="020B0604030504040204" pitchFamily="50" charset="-128"/>
                <a:ea typeface="Meiryo UI" panose="020B0604030504040204" pitchFamily="50" charset="-128"/>
              </a:rPr>
              <a:t> {NGSI</a:t>
            </a:r>
            <a:r>
              <a:rPr lang="ja-JP" altLang="en-US" sz="1100" b="1" dirty="0">
                <a:solidFill>
                  <a:srgbClr val="FF0000"/>
                </a:solidFill>
                <a:latin typeface="Meiryo UI" panose="020B0604030504040204" pitchFamily="50" charset="-128"/>
                <a:ea typeface="Meiryo UI" panose="020B0604030504040204" pitchFamily="50" charset="-128"/>
              </a:rPr>
              <a:t>テナント</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r>
              <a:rPr lang="en-US" altLang="ja-JP" sz="1100" dirty="0" err="1">
                <a:latin typeface="Meiryo UI" panose="020B0604030504040204" pitchFamily="50" charset="-128"/>
                <a:ea typeface="Meiryo UI" panose="020B0604030504040204" pitchFamily="50" charset="-128"/>
              </a:rPr>
              <a:t>Fiware-ServicePath</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 </a:t>
            </a:r>
            <a:r>
              <a:rPr lang="en-US" altLang="ja-JP" sz="1100" b="1" dirty="0">
                <a:solidFill>
                  <a:srgbClr val="FF0000"/>
                </a:solidFill>
                <a:latin typeface="Meiryo UI" panose="020B0604030504040204" pitchFamily="50" charset="-128"/>
                <a:ea typeface="Meiryo UI" panose="020B0604030504040204" pitchFamily="50" charset="-128"/>
              </a:rPr>
              <a:t>{NGSI</a:t>
            </a:r>
            <a:r>
              <a:rPr lang="ja-JP" altLang="en-US" sz="1100" b="1" dirty="0">
                <a:solidFill>
                  <a:srgbClr val="FF0000"/>
                </a:solidFill>
                <a:latin typeface="Meiryo UI" panose="020B0604030504040204" pitchFamily="50" charset="-128"/>
                <a:ea typeface="Meiryo UI" panose="020B0604030504040204" pitchFamily="50" charset="-128"/>
              </a:rPr>
              <a:t>サービスパス</a:t>
            </a:r>
            <a:r>
              <a:rPr lang="en-US" altLang="ja-JP" sz="1100" b="1" dirty="0">
                <a:solidFill>
                  <a:srgbClr val="FF000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 </a:t>
            </a:r>
          </a:p>
        </p:txBody>
      </p:sp>
      <p:sp>
        <p:nvSpPr>
          <p:cNvPr id="56" name="テキスト ボックス 55">
            <a:extLst>
              <a:ext uri="{FF2B5EF4-FFF2-40B4-BE49-F238E27FC236}">
                <a16:creationId xmlns:a16="http://schemas.microsoft.com/office/drawing/2014/main" id="{EBC6CED1-5568-4053-A0AA-213B8E5C9A0D}"/>
              </a:ext>
            </a:extLst>
          </p:cNvPr>
          <p:cNvSpPr txBox="1"/>
          <p:nvPr/>
        </p:nvSpPr>
        <p:spPr>
          <a:xfrm>
            <a:off x="2581162" y="4798231"/>
            <a:ext cx="7590169" cy="1277273"/>
          </a:xfrm>
          <a:prstGeom prst="rect">
            <a:avLst/>
          </a:prstGeom>
          <a:solidFill>
            <a:schemeClr val="bg1"/>
          </a:solidFill>
          <a:ln>
            <a:solidFill>
              <a:schemeClr val="tx1"/>
            </a:solidFill>
          </a:ln>
        </p:spPr>
        <p:txBody>
          <a:bodyPr wrap="square">
            <a:spAutoFit/>
          </a:bodyPr>
          <a:lstStyle/>
          <a:p>
            <a:pPr algn="l"/>
            <a:r>
              <a:rPr lang="ja-JP" altLang="en-US" sz="1100" dirty="0">
                <a:latin typeface="Meiryo UI" panose="020B0604030504040204" pitchFamily="50" charset="-128"/>
                <a:ea typeface="Meiryo UI" panose="020B0604030504040204" pitchFamily="50" charset="-128"/>
              </a:rPr>
              <a:t>実行例</a:t>
            </a:r>
            <a:endParaRPr lang="en-US" altLang="ja-JP" sz="1100" dirty="0">
              <a:latin typeface="Meiryo UI" panose="020B0604030504040204" pitchFamily="50" charset="-128"/>
              <a:ea typeface="Meiryo UI" panose="020B0604030504040204" pitchFamily="50" charset="-128"/>
            </a:endParaRPr>
          </a:p>
          <a:p>
            <a:pPr algn="l"/>
            <a:r>
              <a:rPr lang="en-US" altLang="ja-JP" sz="1100" dirty="0">
                <a:latin typeface="Meiryo UI" panose="020B0604030504040204" pitchFamily="50" charset="-128"/>
                <a:ea typeface="Meiryo UI" panose="020B0604030504040204" pitchFamily="50" charset="-128"/>
              </a:rPr>
              <a:t>$ curl -v -X GET </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"http://CADDE.X.co.jp:888/cadde/api/v2/entities"</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"x-cadde-resource-url: </a:t>
            </a:r>
            <a:r>
              <a:rPr lang="en-US" altLang="ja-JP" sz="1100" dirty="0">
                <a:solidFill>
                  <a:srgbClr val="FF0000"/>
                </a:solidFill>
                <a:latin typeface="Meiryo UI" panose="020B0604030504040204" pitchFamily="50" charset="-128"/>
                <a:ea typeface="Meiryo UI" panose="020B0604030504040204" pitchFamily="50" charset="-128"/>
              </a:rPr>
              <a:t>https://closed.XX.go.jo/v2/entities</a:t>
            </a:r>
            <a:r>
              <a:rPr lang="en-US" altLang="ja-JP" sz="1100" dirty="0">
                <a:latin typeface="Meiryo UI" panose="020B0604030504040204" pitchFamily="50" charset="-128"/>
                <a:ea typeface="Meiryo UI" panose="020B0604030504040204" pitchFamily="50" charset="-128"/>
              </a:rPr>
              <a:t>?type=</a:t>
            </a:r>
            <a:r>
              <a:rPr lang="en-US" altLang="ja-JP" sz="1100" dirty="0">
                <a:solidFill>
                  <a:srgbClr val="FF0000"/>
                </a:solidFill>
                <a:latin typeface="Meiryo UI" panose="020B0604030504040204" pitchFamily="50" charset="-128"/>
                <a:ea typeface="Meiryo UI" panose="020B0604030504040204" pitchFamily="50" charset="-128"/>
              </a:rPr>
              <a:t>PublicFacility</a:t>
            </a:r>
            <a:r>
              <a:rPr lang="en-US" altLang="ja-JP" sz="1100" dirty="0">
                <a:latin typeface="Meiryo UI" panose="020B0604030504040204" pitchFamily="50" charset="-128"/>
                <a:ea typeface="Meiryo UI" panose="020B0604030504040204" pitchFamily="50" charset="-128"/>
              </a:rPr>
              <a:t>" </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"x-cadde-resource-api-type: </a:t>
            </a:r>
            <a:r>
              <a:rPr lang="en-US" altLang="ja-JP" sz="1100" dirty="0" err="1">
                <a:solidFill>
                  <a:srgbClr val="FF0000"/>
                </a:solidFill>
                <a:latin typeface="Meiryo UI" panose="020B0604030504040204" pitchFamily="50" charset="-128"/>
                <a:ea typeface="Meiryo UI" panose="020B0604030504040204" pitchFamily="50" charset="-128"/>
              </a:rPr>
              <a:t>api</a:t>
            </a:r>
            <a:r>
              <a:rPr lang="en-US" altLang="ja-JP" sz="1100" dirty="0">
                <a:solidFill>
                  <a:srgbClr val="FF0000"/>
                </a:solidFill>
                <a:latin typeface="Meiryo UI" panose="020B0604030504040204" pitchFamily="50" charset="-128"/>
                <a:ea typeface="Meiryo UI" panose="020B0604030504040204" pitchFamily="50" charset="-128"/>
              </a:rPr>
              <a:t>/</a:t>
            </a:r>
            <a:r>
              <a:rPr lang="en-US" altLang="ja-JP" sz="1100" dirty="0" err="1">
                <a:solidFill>
                  <a:srgbClr val="FF0000"/>
                </a:solidFill>
                <a:latin typeface="Meiryo UI" panose="020B0604030504040204" pitchFamily="50" charset="-128"/>
                <a:ea typeface="Meiryo UI" panose="020B0604030504040204" pitchFamily="50" charset="-128"/>
              </a:rPr>
              <a:t>ngsi</a:t>
            </a:r>
            <a:r>
              <a:rPr lang="en-US" altLang="ja-JP" sz="1100" dirty="0">
                <a:latin typeface="Meiryo UI" panose="020B0604030504040204" pitchFamily="50" charset="-128"/>
                <a:ea typeface="Meiryo UI" panose="020B0604030504040204" pitchFamily="50" charset="-128"/>
              </a:rPr>
              <a:t>" </a:t>
            </a:r>
          </a:p>
          <a:p>
            <a:r>
              <a:rPr lang="en-US" altLang="ja-JP" sz="1100" dirty="0">
                <a:latin typeface="Meiryo UI" panose="020B0604030504040204" pitchFamily="50" charset="-128"/>
                <a:ea typeface="Meiryo UI" panose="020B0604030504040204" pitchFamily="50" charset="-128"/>
              </a:rPr>
              <a:t>  -H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-provider: </a:t>
            </a:r>
            <a:r>
              <a:rPr lang="en-US" altLang="ja-JP" sz="1100" dirty="0">
                <a:solidFill>
                  <a:srgbClr val="FF0000"/>
                </a:solidFill>
                <a:latin typeface="Meiryo UI" panose="020B0604030504040204" pitchFamily="50" charset="-128"/>
                <a:ea typeface="Meiryo UI" panose="020B0604030504040204" pitchFamily="50" charset="-128"/>
              </a:rPr>
              <a:t>cadde:123456.aa</a:t>
            </a:r>
            <a:r>
              <a:rPr lang="en-US" altLang="ja-JP" sz="1100" dirty="0">
                <a:latin typeface="Meiryo UI" panose="020B0604030504040204" pitchFamily="50" charset="-128"/>
                <a:ea typeface="Meiryo UI" panose="020B0604030504040204" pitchFamily="50" charset="-128"/>
              </a:rPr>
              <a:t>"</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"Authorization: Bearer XXXX“</a:t>
            </a:r>
          </a:p>
          <a:p>
            <a:pPr algn="l"/>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-H “x-</a:t>
            </a:r>
            <a:r>
              <a:rPr lang="en-US" altLang="ja-JP" sz="1100" dirty="0" err="1">
                <a:latin typeface="Meiryo UI" panose="020B0604030504040204" pitchFamily="50" charset="-128"/>
                <a:ea typeface="Meiryo UI" panose="020B0604030504040204" pitchFamily="50" charset="-128"/>
              </a:rPr>
              <a:t>cadde</a:t>
            </a:r>
            <a:r>
              <a:rPr lang="en-US" altLang="ja-JP" sz="1100" dirty="0">
                <a:latin typeface="Meiryo UI" panose="020B0604030504040204" pitchFamily="50" charset="-128"/>
                <a:ea typeface="Meiryo UI" panose="020B0604030504040204" pitchFamily="50" charset="-128"/>
              </a:rPr>
              <a:t>-options: </a:t>
            </a:r>
            <a:r>
              <a:rPr lang="en-US" altLang="ja-JP" sz="1100" dirty="0" err="1">
                <a:latin typeface="Meiryo UI" panose="020B0604030504040204" pitchFamily="50" charset="-128"/>
                <a:ea typeface="Meiryo UI" panose="020B0604030504040204" pitchFamily="50" charset="-128"/>
              </a:rPr>
              <a:t>Fiware</a:t>
            </a:r>
            <a:r>
              <a:rPr lang="en-US" altLang="ja-JP" sz="1100" dirty="0">
                <a:latin typeface="Meiryo UI" panose="020B0604030504040204" pitchFamily="50" charset="-128"/>
                <a:ea typeface="Meiryo UI" panose="020B0604030504040204" pitchFamily="50" charset="-128"/>
              </a:rPr>
              <a:t>-Service: </a:t>
            </a:r>
            <a:r>
              <a:rPr lang="en-US" altLang="ja-JP" sz="1100" dirty="0" err="1">
                <a:solidFill>
                  <a:srgbClr val="FF0000"/>
                </a:solidFill>
                <a:latin typeface="Meiryo UI" panose="020B0604030504040204" pitchFamily="50" charset="-128"/>
                <a:ea typeface="Meiryo UI" panose="020B0604030504040204" pitchFamily="50" charset="-128"/>
              </a:rPr>
              <a:t>shinnihon</a:t>
            </a:r>
            <a:r>
              <a:rPr lang="en-US" altLang="ja-JP" sz="1100" dirty="0">
                <a:latin typeface="Meiryo UI" panose="020B0604030504040204" pitchFamily="50" charset="-128"/>
                <a:ea typeface="Meiryo UI" panose="020B0604030504040204" pitchFamily="50" charset="-128"/>
              </a:rPr>
              <a:t>, </a:t>
            </a:r>
            <a:r>
              <a:rPr lang="en-US" altLang="ja-JP" sz="1100" dirty="0" err="1">
                <a:latin typeface="Meiryo UI" panose="020B0604030504040204" pitchFamily="50" charset="-128"/>
                <a:ea typeface="Meiryo UI" panose="020B0604030504040204" pitchFamily="50" charset="-128"/>
              </a:rPr>
              <a:t>Fiware-ServicePath</a:t>
            </a:r>
            <a:r>
              <a:rPr lang="en-US" altLang="ja-JP" sz="1100" dirty="0">
                <a:latin typeface="Meiryo UI" panose="020B0604030504040204" pitchFamily="50" charset="-128"/>
                <a:ea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rPr>
              <a:t>/</a:t>
            </a:r>
            <a:r>
              <a:rPr lang="en-US" altLang="ja-JP" sz="1100" dirty="0" err="1">
                <a:solidFill>
                  <a:srgbClr val="FF0000"/>
                </a:solidFill>
                <a:latin typeface="Meiryo UI" panose="020B0604030504040204" pitchFamily="50" charset="-128"/>
                <a:ea typeface="Meiryo UI" panose="020B0604030504040204" pitchFamily="50" charset="-128"/>
              </a:rPr>
              <a:t>shisetsu</a:t>
            </a:r>
            <a:r>
              <a:rPr lang="en-US" altLang="ja-JP" sz="1100" dirty="0">
                <a:latin typeface="Meiryo UI" panose="020B0604030504040204" pitchFamily="50" charset="-128"/>
                <a:ea typeface="Meiryo UI" panose="020B0604030504040204" pitchFamily="50" charset="-128"/>
              </a:rPr>
              <a:t>” </a:t>
            </a:r>
          </a:p>
        </p:txBody>
      </p:sp>
      <p:cxnSp>
        <p:nvCxnSpPr>
          <p:cNvPr id="57" name="直線コネクタ 56">
            <a:extLst>
              <a:ext uri="{FF2B5EF4-FFF2-40B4-BE49-F238E27FC236}">
                <a16:creationId xmlns:a16="http://schemas.microsoft.com/office/drawing/2014/main" id="{EE6137CF-9293-4D0B-B0D9-AEBB9CC79EB1}"/>
              </a:ext>
            </a:extLst>
          </p:cNvPr>
          <p:cNvCxnSpPr>
            <a:cxnSpLocks/>
          </p:cNvCxnSpPr>
          <p:nvPr/>
        </p:nvCxnSpPr>
        <p:spPr>
          <a:xfrm flipH="1" flipV="1">
            <a:off x="2274496" y="3062187"/>
            <a:ext cx="276579" cy="80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6940B10-1606-477C-A8E0-8EB1CF3C4FF9}"/>
              </a:ext>
            </a:extLst>
          </p:cNvPr>
          <p:cNvCxnSpPr>
            <a:cxnSpLocks/>
          </p:cNvCxnSpPr>
          <p:nvPr/>
        </p:nvCxnSpPr>
        <p:spPr>
          <a:xfrm flipH="1" flipV="1">
            <a:off x="2196065" y="3574355"/>
            <a:ext cx="355010" cy="26568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E76E73EB-19B3-4BDF-9EC7-054048BF1856}"/>
              </a:ext>
            </a:extLst>
          </p:cNvPr>
          <p:cNvGrpSpPr>
            <a:grpSpLocks noChangeAspect="1"/>
          </p:cNvGrpSpPr>
          <p:nvPr/>
        </p:nvGrpSpPr>
        <p:grpSpPr>
          <a:xfrm>
            <a:off x="1500563" y="3692756"/>
            <a:ext cx="529467" cy="312091"/>
            <a:chOff x="10041164" y="-1374776"/>
            <a:chExt cx="15093951" cy="9607552"/>
          </a:xfrm>
          <a:solidFill>
            <a:schemeClr val="tx1"/>
          </a:solidFill>
        </p:grpSpPr>
        <p:sp>
          <p:nvSpPr>
            <p:cNvPr id="60" name="Oval 6">
              <a:extLst>
                <a:ext uri="{FF2B5EF4-FFF2-40B4-BE49-F238E27FC236}">
                  <a16:creationId xmlns:a16="http://schemas.microsoft.com/office/drawing/2014/main" id="{AE2764B0-874C-4264-B625-223FE22C33A0}"/>
                </a:ext>
              </a:extLst>
            </p:cNvPr>
            <p:cNvSpPr>
              <a:spLocks noChangeArrowheads="1"/>
            </p:cNvSpPr>
            <p:nvPr/>
          </p:nvSpPr>
          <p:spPr bwMode="auto">
            <a:xfrm>
              <a:off x="20337466" y="-1374776"/>
              <a:ext cx="3498852" cy="3498854"/>
            </a:xfrm>
            <a:prstGeom prst="ellipse">
              <a:avLst/>
            </a:pr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Freeform 7">
              <a:extLst>
                <a:ext uri="{FF2B5EF4-FFF2-40B4-BE49-F238E27FC236}">
                  <a16:creationId xmlns:a16="http://schemas.microsoft.com/office/drawing/2014/main" id="{D15C7EA9-4B25-408B-ADBB-A6C3EC0C99C0}"/>
                </a:ext>
              </a:extLst>
            </p:cNvPr>
            <p:cNvSpPr>
              <a:spLocks noEditPoints="1"/>
            </p:cNvSpPr>
            <p:nvPr/>
          </p:nvSpPr>
          <p:spPr bwMode="auto">
            <a:xfrm>
              <a:off x="10041164" y="2322529"/>
              <a:ext cx="15093951" cy="5910247"/>
            </a:xfrm>
            <a:custGeom>
              <a:avLst/>
              <a:gdLst/>
              <a:ahLst/>
              <a:cxnLst>
                <a:cxn ang="0">
                  <a:pos x="3540" y="0"/>
                </a:cxn>
                <a:cxn ang="0">
                  <a:pos x="3367" y="0"/>
                </a:cxn>
                <a:cxn ang="0">
                  <a:pos x="2991" y="179"/>
                </a:cxn>
                <a:cxn ang="0">
                  <a:pos x="2332" y="865"/>
                </a:cxn>
                <a:cxn ang="0">
                  <a:pos x="1549" y="919"/>
                </a:cxn>
                <a:cxn ang="0">
                  <a:pos x="1275" y="230"/>
                </a:cxn>
                <a:cxn ang="0">
                  <a:pos x="1228" y="199"/>
                </a:cxn>
                <a:cxn ang="0">
                  <a:pos x="52" y="199"/>
                </a:cxn>
                <a:cxn ang="0">
                  <a:pos x="11" y="221"/>
                </a:cxn>
                <a:cxn ang="0">
                  <a:pos x="6" y="267"/>
                </a:cxn>
                <a:cxn ang="0">
                  <a:pos x="477" y="1451"/>
                </a:cxn>
                <a:cxn ang="0">
                  <a:pos x="523" y="1483"/>
                </a:cxn>
                <a:cxn ang="0">
                  <a:pos x="611" y="1483"/>
                </a:cxn>
                <a:cxn ang="0">
                  <a:pos x="585" y="1526"/>
                </a:cxn>
                <a:cxn ang="0">
                  <a:pos x="635" y="1576"/>
                </a:cxn>
                <a:cxn ang="0">
                  <a:pos x="2481" y="1576"/>
                </a:cxn>
                <a:cxn ang="0">
                  <a:pos x="2531" y="1526"/>
                </a:cxn>
                <a:cxn ang="0">
                  <a:pos x="2481" y="1476"/>
                </a:cxn>
                <a:cxn ang="0">
                  <a:pos x="1724" y="1476"/>
                </a:cxn>
                <a:cxn ang="0">
                  <a:pos x="1740" y="1461"/>
                </a:cxn>
                <a:cxn ang="0">
                  <a:pos x="1745" y="1414"/>
                </a:cxn>
                <a:cxn ang="0">
                  <a:pos x="1697" y="1293"/>
                </a:cxn>
                <a:cxn ang="0">
                  <a:pos x="2391" y="1284"/>
                </a:cxn>
                <a:cxn ang="0">
                  <a:pos x="2619" y="1190"/>
                </a:cxn>
                <a:cxn ang="0">
                  <a:pos x="2882" y="938"/>
                </a:cxn>
                <a:cxn ang="0">
                  <a:pos x="2882" y="1568"/>
                </a:cxn>
                <a:cxn ang="0">
                  <a:pos x="4025" y="1568"/>
                </a:cxn>
                <a:cxn ang="0">
                  <a:pos x="4025" y="485"/>
                </a:cxn>
                <a:cxn ang="0">
                  <a:pos x="3540" y="0"/>
                </a:cxn>
                <a:cxn ang="0">
                  <a:pos x="1625" y="1383"/>
                </a:cxn>
                <a:cxn ang="0">
                  <a:pos x="557" y="1383"/>
                </a:cxn>
                <a:cxn ang="0">
                  <a:pos x="126" y="299"/>
                </a:cxn>
                <a:cxn ang="0">
                  <a:pos x="1194" y="299"/>
                </a:cxn>
                <a:cxn ang="0">
                  <a:pos x="1446" y="932"/>
                </a:cxn>
                <a:cxn ang="0">
                  <a:pos x="1317" y="1116"/>
                </a:cxn>
                <a:cxn ang="0">
                  <a:pos x="1510" y="1296"/>
                </a:cxn>
                <a:cxn ang="0">
                  <a:pos x="1590" y="1295"/>
                </a:cxn>
                <a:cxn ang="0">
                  <a:pos x="1625" y="1383"/>
                </a:cxn>
              </a:cxnLst>
              <a:rect l="0" t="0" r="r" b="b"/>
              <a:pathLst>
                <a:path w="4025" h="1576">
                  <a:moveTo>
                    <a:pt x="3540" y="0"/>
                  </a:moveTo>
                  <a:cubicBezTo>
                    <a:pt x="3367" y="0"/>
                    <a:pt x="3367" y="0"/>
                    <a:pt x="3367" y="0"/>
                  </a:cubicBezTo>
                  <a:cubicBezTo>
                    <a:pt x="3215" y="0"/>
                    <a:pt x="3080" y="70"/>
                    <a:pt x="2991" y="179"/>
                  </a:cubicBezTo>
                  <a:cubicBezTo>
                    <a:pt x="2332" y="865"/>
                    <a:pt x="2332" y="865"/>
                    <a:pt x="2332" y="865"/>
                  </a:cubicBezTo>
                  <a:cubicBezTo>
                    <a:pt x="1549" y="919"/>
                    <a:pt x="1549" y="919"/>
                    <a:pt x="1549" y="919"/>
                  </a:cubicBezTo>
                  <a:cubicBezTo>
                    <a:pt x="1275" y="230"/>
                    <a:pt x="1275" y="230"/>
                    <a:pt x="1275" y="230"/>
                  </a:cubicBezTo>
                  <a:cubicBezTo>
                    <a:pt x="1267" y="211"/>
                    <a:pt x="1249" y="199"/>
                    <a:pt x="1228" y="199"/>
                  </a:cubicBezTo>
                  <a:cubicBezTo>
                    <a:pt x="52" y="199"/>
                    <a:pt x="52" y="199"/>
                    <a:pt x="52" y="199"/>
                  </a:cubicBezTo>
                  <a:cubicBezTo>
                    <a:pt x="36" y="199"/>
                    <a:pt x="20" y="207"/>
                    <a:pt x="11" y="221"/>
                  </a:cubicBezTo>
                  <a:cubicBezTo>
                    <a:pt x="2" y="235"/>
                    <a:pt x="0" y="252"/>
                    <a:pt x="6" y="267"/>
                  </a:cubicBezTo>
                  <a:cubicBezTo>
                    <a:pt x="477" y="1451"/>
                    <a:pt x="477" y="1451"/>
                    <a:pt x="477" y="1451"/>
                  </a:cubicBezTo>
                  <a:cubicBezTo>
                    <a:pt x="484" y="1470"/>
                    <a:pt x="502" y="1483"/>
                    <a:pt x="523" y="1483"/>
                  </a:cubicBezTo>
                  <a:cubicBezTo>
                    <a:pt x="611" y="1483"/>
                    <a:pt x="611" y="1483"/>
                    <a:pt x="611" y="1483"/>
                  </a:cubicBezTo>
                  <a:cubicBezTo>
                    <a:pt x="595" y="1491"/>
                    <a:pt x="585" y="1507"/>
                    <a:pt x="585" y="1526"/>
                  </a:cubicBezTo>
                  <a:cubicBezTo>
                    <a:pt x="585" y="1554"/>
                    <a:pt x="608" y="1576"/>
                    <a:pt x="635" y="1576"/>
                  </a:cubicBezTo>
                  <a:cubicBezTo>
                    <a:pt x="2481" y="1576"/>
                    <a:pt x="2481" y="1576"/>
                    <a:pt x="2481" y="1576"/>
                  </a:cubicBezTo>
                  <a:cubicBezTo>
                    <a:pt x="2509" y="1576"/>
                    <a:pt x="2531" y="1554"/>
                    <a:pt x="2531" y="1526"/>
                  </a:cubicBezTo>
                  <a:cubicBezTo>
                    <a:pt x="2531" y="1498"/>
                    <a:pt x="2509" y="1476"/>
                    <a:pt x="2481" y="1476"/>
                  </a:cubicBezTo>
                  <a:cubicBezTo>
                    <a:pt x="1724" y="1476"/>
                    <a:pt x="1724" y="1476"/>
                    <a:pt x="1724" y="1476"/>
                  </a:cubicBezTo>
                  <a:cubicBezTo>
                    <a:pt x="1730" y="1472"/>
                    <a:pt x="1736" y="1467"/>
                    <a:pt x="1740" y="1461"/>
                  </a:cubicBezTo>
                  <a:cubicBezTo>
                    <a:pt x="1750" y="1447"/>
                    <a:pt x="1752" y="1430"/>
                    <a:pt x="1745" y="1414"/>
                  </a:cubicBezTo>
                  <a:cubicBezTo>
                    <a:pt x="1697" y="1293"/>
                    <a:pt x="1697" y="1293"/>
                    <a:pt x="1697" y="1293"/>
                  </a:cubicBezTo>
                  <a:cubicBezTo>
                    <a:pt x="2391" y="1284"/>
                    <a:pt x="2391" y="1284"/>
                    <a:pt x="2391" y="1284"/>
                  </a:cubicBezTo>
                  <a:cubicBezTo>
                    <a:pt x="2476" y="1282"/>
                    <a:pt x="2557" y="1249"/>
                    <a:pt x="2619" y="1190"/>
                  </a:cubicBezTo>
                  <a:cubicBezTo>
                    <a:pt x="2882" y="938"/>
                    <a:pt x="2882" y="938"/>
                    <a:pt x="2882" y="938"/>
                  </a:cubicBezTo>
                  <a:cubicBezTo>
                    <a:pt x="2882" y="1568"/>
                    <a:pt x="2882" y="1568"/>
                    <a:pt x="2882" y="1568"/>
                  </a:cubicBezTo>
                  <a:cubicBezTo>
                    <a:pt x="4025" y="1568"/>
                    <a:pt x="4025" y="1568"/>
                    <a:pt x="4025" y="1568"/>
                  </a:cubicBezTo>
                  <a:cubicBezTo>
                    <a:pt x="4025" y="485"/>
                    <a:pt x="4025" y="485"/>
                    <a:pt x="4025" y="485"/>
                  </a:cubicBezTo>
                  <a:cubicBezTo>
                    <a:pt x="4025" y="217"/>
                    <a:pt x="3808" y="0"/>
                    <a:pt x="3540" y="0"/>
                  </a:cubicBezTo>
                  <a:close/>
                  <a:moveTo>
                    <a:pt x="1625" y="1383"/>
                  </a:moveTo>
                  <a:cubicBezTo>
                    <a:pt x="557" y="1383"/>
                    <a:pt x="557" y="1383"/>
                    <a:pt x="557" y="1383"/>
                  </a:cubicBezTo>
                  <a:cubicBezTo>
                    <a:pt x="126" y="299"/>
                    <a:pt x="126" y="299"/>
                    <a:pt x="126" y="299"/>
                  </a:cubicBezTo>
                  <a:cubicBezTo>
                    <a:pt x="1194" y="299"/>
                    <a:pt x="1194" y="299"/>
                    <a:pt x="1194" y="299"/>
                  </a:cubicBezTo>
                  <a:cubicBezTo>
                    <a:pt x="1446" y="932"/>
                    <a:pt x="1446" y="932"/>
                    <a:pt x="1446" y="932"/>
                  </a:cubicBezTo>
                  <a:cubicBezTo>
                    <a:pt x="1369" y="957"/>
                    <a:pt x="1314" y="1031"/>
                    <a:pt x="1317" y="1116"/>
                  </a:cubicBezTo>
                  <a:cubicBezTo>
                    <a:pt x="1320" y="1219"/>
                    <a:pt x="1407" y="1300"/>
                    <a:pt x="1510" y="1296"/>
                  </a:cubicBezTo>
                  <a:cubicBezTo>
                    <a:pt x="1590" y="1295"/>
                    <a:pt x="1590" y="1295"/>
                    <a:pt x="1590" y="1295"/>
                  </a:cubicBezTo>
                  <a:lnTo>
                    <a:pt x="1625" y="1383"/>
                  </a:lnTo>
                  <a:close/>
                </a:path>
              </a:pathLst>
            </a:custGeom>
            <a:grpFill/>
            <a:ln w="9525">
              <a:noFill/>
              <a:round/>
              <a:headEnd/>
              <a:tailEnd/>
            </a:ln>
          </p:spPr>
          <p:txBody>
            <a:bodyPr vert="horz" wrap="square" lIns="74295" tIns="37148" rIns="74295" bIns="37148" numCol="1" anchor="t" anchorCtr="0" compatLnSpc="1">
              <a:prstTxWarp prst="textNoShape">
                <a:avLst/>
              </a:prstTxWarp>
            </a:bodyPr>
            <a:lstStyle/>
            <a:p>
              <a:endParaRPr lang="ja-JP" altLang="en-US" sz="1463">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3" name="テキスト ボックス 22">
            <a:extLst>
              <a:ext uri="{FF2B5EF4-FFF2-40B4-BE49-F238E27FC236}">
                <a16:creationId xmlns:a16="http://schemas.microsoft.com/office/drawing/2014/main" id="{E1053D5E-653B-4143-B836-FE8A4A88A3C0}"/>
              </a:ext>
            </a:extLst>
          </p:cNvPr>
          <p:cNvSpPr txBox="1"/>
          <p:nvPr/>
        </p:nvSpPr>
        <p:spPr>
          <a:xfrm>
            <a:off x="119348" y="3735406"/>
            <a:ext cx="1619166" cy="338554"/>
          </a:xfrm>
          <a:prstGeom prst="rect">
            <a:avLst/>
          </a:prstGeom>
          <a:noFill/>
          <a:ln>
            <a:no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データ利用者</a:t>
            </a:r>
          </a:p>
        </p:txBody>
      </p:sp>
      <p:sp>
        <p:nvSpPr>
          <p:cNvPr id="25" name="テキスト ボックス 24">
            <a:extLst>
              <a:ext uri="{FF2B5EF4-FFF2-40B4-BE49-F238E27FC236}">
                <a16:creationId xmlns:a16="http://schemas.microsoft.com/office/drawing/2014/main" id="{F410BA8D-B076-4B95-A9D4-64B387C19D39}"/>
              </a:ext>
            </a:extLst>
          </p:cNvPr>
          <p:cNvSpPr txBox="1"/>
          <p:nvPr/>
        </p:nvSpPr>
        <p:spPr>
          <a:xfrm>
            <a:off x="8077384" y="1115866"/>
            <a:ext cx="2137428" cy="253916"/>
          </a:xfrm>
          <a:prstGeom prst="rect">
            <a:avLst/>
          </a:prstGeom>
          <a:solidFill>
            <a:schemeClr val="bg1"/>
          </a:solidFill>
          <a:ln>
            <a:no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詳細検索用データカタログ</a:t>
            </a:r>
          </a:p>
        </p:txBody>
      </p:sp>
      <p:sp>
        <p:nvSpPr>
          <p:cNvPr id="26" name="テキスト ボックス 25">
            <a:extLst>
              <a:ext uri="{FF2B5EF4-FFF2-40B4-BE49-F238E27FC236}">
                <a16:creationId xmlns:a16="http://schemas.microsoft.com/office/drawing/2014/main" id="{DCFBF9FD-6E6D-47AD-9379-B849B97139D4}"/>
              </a:ext>
            </a:extLst>
          </p:cNvPr>
          <p:cNvSpPr txBox="1"/>
          <p:nvPr/>
        </p:nvSpPr>
        <p:spPr>
          <a:xfrm>
            <a:off x="8442826" y="3829234"/>
            <a:ext cx="3230220" cy="507831"/>
          </a:xfrm>
          <a:prstGeom prst="rect">
            <a:avLst/>
          </a:prstGeom>
          <a:solidFill>
            <a:schemeClr val="bg1"/>
          </a:solidFill>
          <a:ln>
            <a:noFill/>
          </a:ln>
        </p:spPr>
        <p:txBody>
          <a:bodyPr wrap="square" rtlCol="0">
            <a:spAutoFit/>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オープンデータ</a:t>
            </a:r>
            <a:r>
              <a:rPr lang="ja-JP" altLang="en-US" sz="900" dirty="0">
                <a:latin typeface="Meiryo UI" panose="020B0604030504040204" pitchFamily="50" charset="-128"/>
                <a:ea typeface="Meiryo UI" panose="020B0604030504040204" pitchFamily="50" charset="-128"/>
              </a:rPr>
              <a:t>の取得</a:t>
            </a:r>
            <a:r>
              <a:rPr lang="ja-JP" altLang="en-US" sz="900" u="none" strike="noStrike" dirty="0">
                <a:solidFill>
                  <a:schemeClr val="tx1"/>
                </a:solidFill>
                <a:effectLst/>
                <a:latin typeface="Meiryo UI" panose="020B0604030504040204" pitchFamily="50" charset="-128"/>
                <a:ea typeface="Meiryo UI" panose="020B0604030504040204" pitchFamily="50" charset="-128"/>
              </a:rPr>
              <a:t>なのか提供者コネクタを介したデータ取得</a:t>
            </a:r>
            <a:br>
              <a:rPr lang="en-US" altLang="ja-JP" sz="900" u="none" strike="noStrike" dirty="0">
                <a:solidFill>
                  <a:schemeClr val="tx1"/>
                </a:solidFill>
                <a:effectLst/>
                <a:latin typeface="Meiryo UI" panose="020B0604030504040204" pitchFamily="50" charset="-128"/>
                <a:ea typeface="Meiryo UI" panose="020B0604030504040204" pitchFamily="50" charset="-128"/>
              </a:rPr>
            </a:br>
            <a:r>
              <a:rPr lang="ja-JP" altLang="en-US" sz="900" u="none" strike="noStrike" dirty="0">
                <a:solidFill>
                  <a:schemeClr val="tx1"/>
                </a:solidFill>
                <a:effectLst/>
                <a:latin typeface="Meiryo UI" panose="020B0604030504040204" pitchFamily="50" charset="-128"/>
                <a:ea typeface="Meiryo UI" panose="020B0604030504040204" pitchFamily="50" charset="-128"/>
              </a:rPr>
              <a:t>　 なのかをデータ利用者が判断するため</a:t>
            </a:r>
            <a:r>
              <a:rPr lang="ja-JP" altLang="en-US" sz="900" dirty="0">
                <a:latin typeface="Meiryo UI" panose="020B0604030504040204" pitchFamily="50" charset="-128"/>
                <a:ea typeface="Meiryo UI" panose="020B0604030504040204" pitchFamily="50" charset="-128"/>
              </a:rPr>
              <a:t>だけに利用する。</a:t>
            </a:r>
            <a:endParaRPr lang="en-US" altLang="ja-JP" sz="900" dirty="0">
              <a:latin typeface="Meiryo UI" panose="020B0604030504040204" pitchFamily="50" charset="-128"/>
              <a:ea typeface="Meiryo UI" panose="020B0604030504040204" pitchFamily="50" charset="-128"/>
            </a:endParaRPr>
          </a:p>
          <a:p>
            <a:pPr algn="l" fontAlgn="ctr"/>
            <a:r>
              <a:rPr lang="ja-JP" altLang="en-US" sz="900" dirty="0">
                <a:latin typeface="Meiryo UI" panose="020B0604030504040204" pitchFamily="50" charset="-128"/>
                <a:ea typeface="Meiryo UI" panose="020B0604030504040204" pitchFamily="50" charset="-128"/>
              </a:rPr>
              <a:t>　 データ取得時の引数としては、利用しない。</a:t>
            </a:r>
            <a:endParaRPr lang="en-US" altLang="ja-JP" sz="900" u="none" strike="noStrike" dirty="0">
              <a:solidFill>
                <a:schemeClr val="tx1"/>
              </a:solidFill>
              <a:effectLst/>
              <a:latin typeface="Meiryo UI" panose="020B0604030504040204" pitchFamily="50" charset="-128"/>
              <a:ea typeface="Meiryo UI" panose="020B0604030504040204" pitchFamily="50" charset="-128"/>
            </a:endParaRPr>
          </a:p>
        </p:txBody>
      </p:sp>
      <p:graphicFrame>
        <p:nvGraphicFramePr>
          <p:cNvPr id="27" name="表 26">
            <a:extLst>
              <a:ext uri="{FF2B5EF4-FFF2-40B4-BE49-F238E27FC236}">
                <a16:creationId xmlns:a16="http://schemas.microsoft.com/office/drawing/2014/main" id="{D588C89B-EC8D-4A47-880E-1A130ECC0194}"/>
              </a:ext>
            </a:extLst>
          </p:cNvPr>
          <p:cNvGraphicFramePr>
            <a:graphicFrameLocks noGrp="1"/>
          </p:cNvGraphicFramePr>
          <p:nvPr>
            <p:extLst>
              <p:ext uri="{D42A27DB-BD31-4B8C-83A1-F6EECF244321}">
                <p14:modId xmlns:p14="http://schemas.microsoft.com/office/powerpoint/2010/main" val="3119110099"/>
              </p:ext>
            </p:extLst>
          </p:nvPr>
        </p:nvGraphicFramePr>
        <p:xfrm>
          <a:off x="8430665" y="1405447"/>
          <a:ext cx="3481331" cy="2138926"/>
        </p:xfrm>
        <a:graphic>
          <a:graphicData uri="http://schemas.openxmlformats.org/drawingml/2006/table">
            <a:tbl>
              <a:tblPr>
                <a:tableStyleId>{BC89EF96-8CEA-46FF-86C4-4CE0E7609802}</a:tableStyleId>
              </a:tblPr>
              <a:tblGrid>
                <a:gridCol w="1341041">
                  <a:extLst>
                    <a:ext uri="{9D8B030D-6E8A-4147-A177-3AD203B41FA5}">
                      <a16:colId xmlns:a16="http://schemas.microsoft.com/office/drawing/2014/main" val="1580386725"/>
                    </a:ext>
                  </a:extLst>
                </a:gridCol>
                <a:gridCol w="2140290">
                  <a:extLst>
                    <a:ext uri="{9D8B030D-6E8A-4147-A177-3AD203B41FA5}">
                      <a16:colId xmlns:a16="http://schemas.microsoft.com/office/drawing/2014/main" val="834270018"/>
                    </a:ext>
                  </a:extLst>
                </a:gridCol>
              </a:tblGrid>
              <a:tr h="93817">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カタログ項目名</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tc>
                  <a:txBody>
                    <a:bodyPr/>
                    <a:lstStyle/>
                    <a:p>
                      <a:pPr algn="ctr"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項目値の例</a:t>
                      </a:r>
                      <a:endParaRPr 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58500" marR="7739" marT="7739" marB="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170189735"/>
                  </a:ext>
                </a:extLst>
              </a:tr>
              <a:tr h="284861">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ja-JP" sz="900" u="none" strike="noStrike" dirty="0">
                          <a:solidFill>
                            <a:schemeClr val="tx1"/>
                          </a:solidFill>
                          <a:effectLst/>
                          <a:latin typeface="Meiryo UI" panose="020B0604030504040204" pitchFamily="50" charset="-128"/>
                          <a:ea typeface="Meiryo UI" panose="020B0604030504040204" pitchFamily="50" charset="-128"/>
                        </a:rPr>
                        <a:t>#23030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コネクタ利用の要否</a:t>
                      </a:r>
                      <a:r>
                        <a:rPr lang="en-US" altLang="ja-JP" sz="9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u="none" strike="noStrike" dirty="0">
                          <a:solidFill>
                            <a:schemeClr val="tx1"/>
                          </a:solidFill>
                          <a:effectLst/>
                          <a:latin typeface="Meiryo UI" panose="020B0604030504040204" pitchFamily="50" charset="-128"/>
                          <a:ea typeface="Meiryo UI" panose="020B0604030504040204" pitchFamily="50" charset="-128"/>
                        </a:rPr>
                        <a:t>Required</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0646756"/>
                  </a:ext>
                </a:extLst>
              </a:tr>
              <a:tr h="28486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#21110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配信のアクセス</a:t>
                      </a: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URL</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sz="900" b="0" i="0" u="none" strike="noStrike" dirty="0">
                          <a:solidFill>
                            <a:schemeClr val="tx1"/>
                          </a:solidFill>
                          <a:effectLst/>
                          <a:latin typeface="Meiryo UI" panose="020B0604030504040204" pitchFamily="50" charset="-128"/>
                          <a:ea typeface="Meiryo UI" panose="020B0604030504040204" pitchFamily="50" charset="-128"/>
                        </a:rPr>
                        <a:t>https://closed.XX.go.jo/v2/entities</a:t>
                      </a: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3584569"/>
                  </a:ext>
                </a:extLst>
              </a:tr>
              <a:tr h="284861">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#22050</a:t>
                      </a:r>
                    </a:p>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データ種別</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err="1">
                          <a:solidFill>
                            <a:schemeClr val="tx1"/>
                          </a:solidFill>
                          <a:effectLst/>
                          <a:latin typeface="Meiryo UI" panose="020B0604030504040204" pitchFamily="50" charset="-128"/>
                          <a:ea typeface="Meiryo UI" panose="020B0604030504040204" pitchFamily="50" charset="-128"/>
                        </a:rPr>
                        <a:t>Publicfacility</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64461329"/>
                  </a:ext>
                </a:extLst>
              </a:tr>
              <a:tr h="284861">
                <a:tc>
                  <a:txBody>
                    <a:bodyPr/>
                    <a:lstStyle/>
                    <a:p>
                      <a:pPr algn="l" fontAlgn="ctr"/>
                      <a:r>
                        <a:rPr lang="en-US" altLang="ja-JP" sz="900" u="none" strike="noStrike" dirty="0">
                          <a:solidFill>
                            <a:schemeClr val="tx1"/>
                          </a:solidFill>
                          <a:effectLst/>
                          <a:latin typeface="Meiryo UI" panose="020B0604030504040204" pitchFamily="50" charset="-128"/>
                          <a:ea typeface="Meiryo UI" panose="020B0604030504040204" pitchFamily="50" charset="-128"/>
                        </a:rPr>
                        <a:t>#23010</a:t>
                      </a:r>
                    </a:p>
                    <a:p>
                      <a:pPr algn="l" fontAlgn="ctr"/>
                      <a:r>
                        <a:rPr lang="ja-JP" altLang="en-US" sz="900" u="none" strike="noStrike" dirty="0">
                          <a:solidFill>
                            <a:schemeClr val="tx1"/>
                          </a:solidFill>
                          <a:effectLst/>
                          <a:latin typeface="Meiryo UI" panose="020B0604030504040204" pitchFamily="50" charset="-128"/>
                          <a:ea typeface="Meiryo UI" panose="020B0604030504040204" pitchFamily="50" charset="-128"/>
                        </a:rPr>
                        <a:t>リソース提供手段の識別子</a:t>
                      </a:r>
                      <a:endParaRPr lang="ja-JP" alt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dirty="0" err="1">
                          <a:solidFill>
                            <a:schemeClr val="tx1"/>
                          </a:solidFill>
                          <a:latin typeface="Meiryo UI" panose="020B0604030504040204" pitchFamily="50" charset="-128"/>
                          <a:ea typeface="Meiryo UI" panose="020B0604030504040204" pitchFamily="50" charset="-128"/>
                        </a:rPr>
                        <a:t>api</a:t>
                      </a:r>
                      <a:r>
                        <a:rPr lang="en-US" altLang="ja-JP" sz="900" dirty="0">
                          <a:solidFill>
                            <a:schemeClr val="tx1"/>
                          </a:solidFill>
                          <a:latin typeface="Meiryo UI" panose="020B0604030504040204" pitchFamily="50" charset="-128"/>
                          <a:ea typeface="Meiryo UI" panose="020B0604030504040204" pitchFamily="50" charset="-128"/>
                        </a:rPr>
                        <a:t>/</a:t>
                      </a:r>
                      <a:r>
                        <a:rPr lang="en-US" altLang="ja-JP" sz="900" dirty="0" err="1">
                          <a:solidFill>
                            <a:schemeClr val="tx1"/>
                          </a:solidFill>
                          <a:latin typeface="Meiryo UI" panose="020B0604030504040204" pitchFamily="50" charset="-128"/>
                          <a:ea typeface="Meiryo UI" panose="020B0604030504040204" pitchFamily="50" charset="-128"/>
                        </a:rPr>
                        <a:t>ngsi</a:t>
                      </a:r>
                      <a:endParaRPr lang="en-US" sz="9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231" marT="323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1460956"/>
                  </a:ext>
                </a:extLst>
              </a:tr>
              <a:tr h="284861">
                <a:tc>
                  <a:txBody>
                    <a:bodyPr/>
                    <a:lstStyle/>
                    <a:p>
                      <a:pPr algn="l" fontAlgn="ctr"/>
                      <a:r>
                        <a:rPr lang="en-US" altLang="ja-JP" sz="900" b="0" i="0" u="none" strike="noStrike" dirty="0">
                          <a:solidFill>
                            <a:schemeClr val="tx1"/>
                          </a:solidFill>
                          <a:effectLst/>
                          <a:latin typeface="Meiryo UI" panose="020B0604030504040204" pitchFamily="50" charset="-128"/>
                          <a:ea typeface="Meiryo UI" panose="020B0604030504040204" pitchFamily="50" charset="-128"/>
                        </a:rPr>
                        <a:t>#14010</a:t>
                      </a:r>
                    </a:p>
                    <a:p>
                      <a:pPr algn="l" fontAlgn="ctr"/>
                      <a:r>
                        <a:rPr lang="ja-JP" altLang="en-US" sz="900" b="0" i="0" u="none" strike="noStrike" dirty="0">
                          <a:solidFill>
                            <a:schemeClr val="tx1"/>
                          </a:solidFill>
                          <a:effectLst/>
                          <a:latin typeface="Meiryo UI" panose="020B0604030504040204" pitchFamily="50" charset="-128"/>
                          <a:ea typeface="Meiryo UI" panose="020B0604030504040204" pitchFamily="50" charset="-128"/>
                        </a:rPr>
                        <a:t>提供者</a:t>
                      </a:r>
                      <a:r>
                        <a:rPr lang="en-US" sz="900" b="0" i="0" u="none" strike="noStrike" dirty="0">
                          <a:solidFill>
                            <a:schemeClr val="tx1"/>
                          </a:solidFill>
                          <a:effectLst/>
                          <a:latin typeface="Meiryo UI" panose="020B0604030504040204" pitchFamily="50" charset="-128"/>
                          <a:ea typeface="Meiryo UI" panose="020B0604030504040204" pitchFamily="50" charset="-128"/>
                        </a:rPr>
                        <a:t>ID</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ctr"/>
                      <a:r>
                        <a:rPr lang="en-US" altLang="ja-JP" sz="900" b="0" i="0" u="none" strike="noStrike" dirty="0">
                          <a:solidFill>
                            <a:sysClr val="windowText" lastClr="000000"/>
                          </a:solidFill>
                          <a:effectLst/>
                          <a:latin typeface="Meiryo UI" panose="020B0604030504040204" pitchFamily="50" charset="-128"/>
                          <a:ea typeface="Meiryo UI" panose="020B0604030504040204" pitchFamily="50" charset="-128"/>
                        </a:rPr>
                        <a:t>cadde:123456.aa</a:t>
                      </a:r>
                    </a:p>
                  </a:txBody>
                  <a:tcPr marL="36000" marR="7739" marT="7739"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441259"/>
                  </a:ext>
                </a:extLst>
              </a:tr>
              <a:tr h="284861">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#22030</a:t>
                      </a:r>
                    </a:p>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テナント</a:t>
                      </a:r>
                      <a:endParaRPr lang="ja-JP" altLang="en-US"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err="1">
                          <a:solidFill>
                            <a:schemeClr val="tx1"/>
                          </a:solidFill>
                          <a:effectLst/>
                          <a:latin typeface="Meiryo UI" panose="020B0604030504040204" pitchFamily="50" charset="-128"/>
                          <a:ea typeface="Meiryo UI" panose="020B0604030504040204" pitchFamily="50" charset="-128"/>
                        </a:rPr>
                        <a:t>shinnihon</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5643944"/>
                  </a:ext>
                </a:extLst>
              </a:tr>
              <a:tr h="284861">
                <a:tc>
                  <a:txBody>
                    <a:bodyPr/>
                    <a:lstStyle/>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#22040</a:t>
                      </a:r>
                    </a:p>
                    <a:p>
                      <a:pPr marL="0" algn="l" rtl="0" eaLnBrk="1" fontAlgn="ctr" latinLnBrk="0" hangingPunct="1">
                        <a:spcBef>
                          <a:spcPts val="0"/>
                        </a:spcBef>
                        <a:spcAft>
                          <a:spcPts val="0"/>
                        </a:spcAft>
                      </a:pPr>
                      <a:r>
                        <a:rPr kumimoji="1" lang="en-US" altLang="ja-JP" sz="900" b="0" i="0" u="none" strike="noStrike" kern="1200" dirty="0">
                          <a:solidFill>
                            <a:schemeClr val="tx1"/>
                          </a:solidFill>
                          <a:effectLst/>
                          <a:latin typeface="Meiryo UI" panose="020B0604030504040204" pitchFamily="50" charset="-128"/>
                          <a:ea typeface="Meiryo UI" panose="020B0604030504040204" pitchFamily="50" charset="-128"/>
                        </a:rPr>
                        <a:t>NGSI</a:t>
                      </a:r>
                      <a:r>
                        <a:rPr kumimoji="1" lang="ja-JP" altLang="en-US" sz="900" b="0" i="0" u="none" strike="noStrike" kern="1200" dirty="0">
                          <a:solidFill>
                            <a:schemeClr val="tx1"/>
                          </a:solidFill>
                          <a:effectLst/>
                          <a:latin typeface="Meiryo UI" panose="020B0604030504040204" pitchFamily="50" charset="-128"/>
                          <a:ea typeface="Meiryo UI" panose="020B0604030504040204" pitchFamily="50" charset="-128"/>
                        </a:rPr>
                        <a:t>サービスパス</a:t>
                      </a:r>
                      <a:endParaRPr lang="ja-JP" altLang="en-US" sz="900" b="0" i="0" u="none" strike="noStrike" dirty="0">
                        <a:solidFill>
                          <a:schemeClr val="tx1"/>
                        </a:solidFill>
                        <a:effectLst/>
                        <a:latin typeface="Arial" panose="020B0604020202020204" pitchFamily="34" charset="0"/>
                      </a:endParaRPr>
                    </a:p>
                  </a:txBody>
                  <a:tcPr marL="36000" marR="10541" marT="1054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rtl="0" eaLnBrk="1" fontAlgn="ctr" latinLnBrk="0" hangingPunct="1">
                        <a:spcBef>
                          <a:spcPts val="0"/>
                        </a:spcBef>
                        <a:spcAft>
                          <a:spcPts val="0"/>
                        </a:spcAft>
                      </a:pPr>
                      <a:r>
                        <a:rPr kumimoji="1" lang="en-US" sz="900" b="0" i="0" u="none" strike="noStrike" kern="1200" dirty="0">
                          <a:solidFill>
                            <a:schemeClr val="tx1"/>
                          </a:solidFill>
                          <a:effectLst/>
                          <a:latin typeface="Meiryo UI" panose="020B0604030504040204" pitchFamily="50" charset="-128"/>
                          <a:ea typeface="Meiryo UI" panose="020B0604030504040204" pitchFamily="50" charset="-128"/>
                        </a:rPr>
                        <a:t>/</a:t>
                      </a:r>
                      <a:r>
                        <a:rPr kumimoji="1" lang="en-US" sz="900" b="0" i="0" u="none" strike="noStrike" kern="1200" dirty="0" err="1">
                          <a:solidFill>
                            <a:schemeClr val="tx1"/>
                          </a:solidFill>
                          <a:effectLst/>
                          <a:latin typeface="Meiryo UI" panose="020B0604030504040204" pitchFamily="50" charset="-128"/>
                          <a:ea typeface="Meiryo UI" panose="020B0604030504040204" pitchFamily="50" charset="-128"/>
                        </a:rPr>
                        <a:t>shisetsu</a:t>
                      </a:r>
                      <a:endParaRPr lang="en-US" altLang="ja-JP" sz="900" b="0" i="0" u="none" strike="noStrike" dirty="0">
                        <a:solidFill>
                          <a:schemeClr val="tx1"/>
                        </a:solidFill>
                        <a:effectLst/>
                        <a:latin typeface="Arial" panose="020B0604020202020204" pitchFamily="34" charset="0"/>
                      </a:endParaRPr>
                    </a:p>
                  </a:txBody>
                  <a:tcPr marL="36000" marR="4445" marT="444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70838320"/>
                  </a:ext>
                </a:extLst>
              </a:tr>
            </a:tbl>
          </a:graphicData>
        </a:graphic>
      </p:graphicFrame>
      <p:cxnSp>
        <p:nvCxnSpPr>
          <p:cNvPr id="28" name="直線矢印コネクタ 27">
            <a:extLst>
              <a:ext uri="{FF2B5EF4-FFF2-40B4-BE49-F238E27FC236}">
                <a16:creationId xmlns:a16="http://schemas.microsoft.com/office/drawing/2014/main" id="{0C2356B4-4FC6-4704-AB66-3B7D7EF3A1E2}"/>
              </a:ext>
            </a:extLst>
          </p:cNvPr>
          <p:cNvCxnSpPr>
            <a:cxnSpLocks/>
          </p:cNvCxnSpPr>
          <p:nvPr/>
        </p:nvCxnSpPr>
        <p:spPr>
          <a:xfrm rot="10800000" flipV="1">
            <a:off x="5315582" y="2010682"/>
            <a:ext cx="3127244" cy="1682072"/>
          </a:xfrm>
          <a:prstGeom prst="bentConnector3">
            <a:avLst>
              <a:gd name="adj1" fmla="val 995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A0E1ACA1-51B7-4202-80D9-34B996CB8347}"/>
              </a:ext>
            </a:extLst>
          </p:cNvPr>
          <p:cNvCxnSpPr>
            <a:cxnSpLocks/>
          </p:cNvCxnSpPr>
          <p:nvPr/>
        </p:nvCxnSpPr>
        <p:spPr>
          <a:xfrm rot="10800000" flipV="1">
            <a:off x="6689999" y="2229476"/>
            <a:ext cx="1740666" cy="1463279"/>
          </a:xfrm>
          <a:prstGeom prst="bentConnector3">
            <a:avLst>
              <a:gd name="adj1" fmla="val 996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CA0D45DB-59AC-4811-B3CB-3F1F4D33A2F5}"/>
              </a:ext>
            </a:extLst>
          </p:cNvPr>
          <p:cNvCxnSpPr>
            <a:cxnSpLocks/>
            <a:stCxn id="27" idx="1"/>
          </p:cNvCxnSpPr>
          <p:nvPr/>
        </p:nvCxnSpPr>
        <p:spPr>
          <a:xfrm rot="10800000" flipV="1">
            <a:off x="6873121" y="2474909"/>
            <a:ext cx="1557544" cy="14755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D7703E0B-156A-496B-B958-EC6078CE446C}"/>
              </a:ext>
            </a:extLst>
          </p:cNvPr>
          <p:cNvCxnSpPr>
            <a:cxnSpLocks/>
          </p:cNvCxnSpPr>
          <p:nvPr/>
        </p:nvCxnSpPr>
        <p:spPr>
          <a:xfrm rot="10800000" flipV="1">
            <a:off x="5283305" y="2881544"/>
            <a:ext cx="3129437" cy="1243311"/>
          </a:xfrm>
          <a:prstGeom prst="bentConnector3">
            <a:avLst>
              <a:gd name="adj1" fmla="val 172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46">
            <a:extLst>
              <a:ext uri="{FF2B5EF4-FFF2-40B4-BE49-F238E27FC236}">
                <a16:creationId xmlns:a16="http://schemas.microsoft.com/office/drawing/2014/main" id="{319DEEE7-8C9E-4EF0-9587-F7694B698025}"/>
              </a:ext>
            </a:extLst>
          </p:cNvPr>
          <p:cNvCxnSpPr>
            <a:cxnSpLocks/>
          </p:cNvCxnSpPr>
          <p:nvPr/>
        </p:nvCxnSpPr>
        <p:spPr>
          <a:xfrm rot="10800000" flipV="1">
            <a:off x="5762931" y="3102219"/>
            <a:ext cx="2679897" cy="1159116"/>
          </a:xfrm>
          <a:prstGeom prst="bentConnector3">
            <a:avLst>
              <a:gd name="adj1" fmla="val 15879"/>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6CCACB28-0CB8-4F1E-8627-5471420E6E24}"/>
              </a:ext>
            </a:extLst>
          </p:cNvPr>
          <p:cNvCxnSpPr/>
          <p:nvPr/>
        </p:nvCxnSpPr>
        <p:spPr>
          <a:xfrm>
            <a:off x="8149213" y="3429000"/>
            <a:ext cx="2635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E76D6245-DD5B-4ADC-A868-9F9A768186ED}"/>
              </a:ext>
            </a:extLst>
          </p:cNvPr>
          <p:cNvCxnSpPr/>
          <p:nvPr/>
        </p:nvCxnSpPr>
        <p:spPr>
          <a:xfrm>
            <a:off x="8152464" y="3432292"/>
            <a:ext cx="0" cy="90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834244C7-D385-4DA8-84CA-B7F5D5F96B66}"/>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TIPS-31</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コネクタを利用したデータ取得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(5/5)</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タイトル 4">
            <a:extLst>
              <a:ext uri="{FF2B5EF4-FFF2-40B4-BE49-F238E27FC236}">
                <a16:creationId xmlns:a16="http://schemas.microsoft.com/office/drawing/2014/main" id="{996DAB29-EB73-46B1-A396-00ECAE7946A7}"/>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5.8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CADDE</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コネクタ制御項目の使い方</a:t>
            </a:r>
          </a:p>
        </p:txBody>
      </p:sp>
      <p:sp>
        <p:nvSpPr>
          <p:cNvPr id="35" name="正方形/長方形 34">
            <a:extLst>
              <a:ext uri="{FF2B5EF4-FFF2-40B4-BE49-F238E27FC236}">
                <a16:creationId xmlns:a16="http://schemas.microsoft.com/office/drawing/2014/main" id="{74FEB86A-21F8-4EDD-B255-ABCEB5BFF16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対象読者：データ利用者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　　</a:t>
            </a: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データ取得したい方</a:t>
            </a:r>
            <a:r>
              <a:rPr lang="en-US" altLang="ja-JP" sz="1100" dirty="0">
                <a:solidFill>
                  <a:schemeClr val="bg1"/>
                </a:solidFill>
                <a:latin typeface="Meiryo UI" panose="020B0604030504040204" pitchFamily="50" charset="-128"/>
                <a:ea typeface="Meiryo UI" panose="020B0604030504040204" pitchFamily="50" charset="-128"/>
              </a:rPr>
              <a:t>)</a:t>
            </a:r>
          </a:p>
        </p:txBody>
      </p:sp>
      <p:cxnSp>
        <p:nvCxnSpPr>
          <p:cNvPr id="40" name="直線矢印コネクタ 39">
            <a:extLst>
              <a:ext uri="{FF2B5EF4-FFF2-40B4-BE49-F238E27FC236}">
                <a16:creationId xmlns:a16="http://schemas.microsoft.com/office/drawing/2014/main" id="{50668AE5-1D67-40BC-A272-2E033E00B926}"/>
              </a:ext>
            </a:extLst>
          </p:cNvPr>
          <p:cNvCxnSpPr>
            <a:cxnSpLocks/>
          </p:cNvCxnSpPr>
          <p:nvPr/>
        </p:nvCxnSpPr>
        <p:spPr>
          <a:xfrm>
            <a:off x="5770818" y="4261335"/>
            <a:ext cx="0" cy="16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889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(1/12)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0" name="四角形: 角を丸くする 9">
            <a:extLst>
              <a:ext uri="{FF2B5EF4-FFF2-40B4-BE49-F238E27FC236}">
                <a16:creationId xmlns:a16="http://schemas.microsoft.com/office/drawing/2014/main" id="{E2D5EDA5-92E2-4CB6-AF48-70FD85275925}"/>
              </a:ext>
            </a:extLst>
          </p:cNvPr>
          <p:cNvSpPr/>
          <p:nvPr/>
        </p:nvSpPr>
        <p:spPr>
          <a:xfrm>
            <a:off x="297896" y="2795840"/>
            <a:ext cx="11609972" cy="3949687"/>
          </a:xfrm>
          <a:prstGeom prst="roundRect">
            <a:avLst>
              <a:gd name="adj" fmla="val 2590"/>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r>
              <a:rPr lang="ja-JP" altLang="en-US" sz="1400" dirty="0">
                <a:solidFill>
                  <a:schemeClr val="tx1"/>
                </a:solidFill>
                <a:latin typeface="Meiryo UI"/>
                <a:ea typeface="Meiryo UI"/>
              </a:rPr>
              <a:t>■コンフィグファイルにおける用途別・カタログ種別のデータカタログ項目の選定方針イメージ（</a:t>
            </a:r>
            <a:r>
              <a:rPr lang="en-US" altLang="ja-JP" sz="1400" dirty="0">
                <a:solidFill>
                  <a:schemeClr val="tx1"/>
                </a:solidFill>
                <a:latin typeface="Meiryo UI"/>
                <a:ea typeface="Meiryo UI"/>
              </a:rPr>
              <a:t>※</a:t>
            </a:r>
            <a:r>
              <a:rPr lang="ja-JP" altLang="en-US" sz="1400" dirty="0">
                <a:solidFill>
                  <a:schemeClr val="tx1"/>
                </a:solidFill>
                <a:latin typeface="Meiryo UI"/>
                <a:ea typeface="Meiryo UI"/>
              </a:rPr>
              <a:t>詳細は次ページ以降を参照）</a:t>
            </a:r>
            <a:endParaRPr lang="en-US" altLang="ja-JP" sz="1400" dirty="0">
              <a:solidFill>
                <a:schemeClr val="tx1"/>
              </a:solidFill>
              <a:latin typeface="Meiryo UI"/>
              <a:ea typeface="Meiryo UI"/>
            </a:endParaRPr>
          </a:p>
        </p:txBody>
      </p:sp>
      <p:graphicFrame>
        <p:nvGraphicFramePr>
          <p:cNvPr id="11" name="表 6">
            <a:extLst>
              <a:ext uri="{FF2B5EF4-FFF2-40B4-BE49-F238E27FC236}">
                <a16:creationId xmlns:a16="http://schemas.microsoft.com/office/drawing/2014/main" id="{BE491A4D-A1A8-44A9-8770-4A08C48AE731}"/>
              </a:ext>
            </a:extLst>
          </p:cNvPr>
          <p:cNvGraphicFramePr>
            <a:graphicFrameLocks noGrp="1"/>
          </p:cNvGraphicFramePr>
          <p:nvPr>
            <p:extLst>
              <p:ext uri="{D42A27DB-BD31-4B8C-83A1-F6EECF244321}">
                <p14:modId xmlns:p14="http://schemas.microsoft.com/office/powerpoint/2010/main" val="4267853937"/>
              </p:ext>
            </p:extLst>
          </p:nvPr>
        </p:nvGraphicFramePr>
        <p:xfrm>
          <a:off x="1282220" y="3111593"/>
          <a:ext cx="9215790" cy="3254322"/>
        </p:xfrm>
        <a:graphic>
          <a:graphicData uri="http://schemas.openxmlformats.org/drawingml/2006/table">
            <a:tbl>
              <a:tblPr firstRow="1" firstCol="1">
                <a:tableStyleId>{616DA210-FB5B-4158-B5E0-FEB733F419BA}</a:tableStyleId>
              </a:tblPr>
              <a:tblGrid>
                <a:gridCol w="1474817">
                  <a:extLst>
                    <a:ext uri="{9D8B030D-6E8A-4147-A177-3AD203B41FA5}">
                      <a16:colId xmlns:a16="http://schemas.microsoft.com/office/drawing/2014/main" val="961482861"/>
                    </a:ext>
                  </a:extLst>
                </a:gridCol>
                <a:gridCol w="1618711">
                  <a:extLst>
                    <a:ext uri="{9D8B030D-6E8A-4147-A177-3AD203B41FA5}">
                      <a16:colId xmlns:a16="http://schemas.microsoft.com/office/drawing/2014/main" val="1347803295"/>
                    </a:ext>
                  </a:extLst>
                </a:gridCol>
                <a:gridCol w="1020377">
                  <a:extLst>
                    <a:ext uri="{9D8B030D-6E8A-4147-A177-3AD203B41FA5}">
                      <a16:colId xmlns:a16="http://schemas.microsoft.com/office/drawing/2014/main" val="1719756727"/>
                    </a:ext>
                  </a:extLst>
                </a:gridCol>
                <a:gridCol w="1020377">
                  <a:extLst>
                    <a:ext uri="{9D8B030D-6E8A-4147-A177-3AD203B41FA5}">
                      <a16:colId xmlns:a16="http://schemas.microsoft.com/office/drawing/2014/main" val="1742730383"/>
                    </a:ext>
                  </a:extLst>
                </a:gridCol>
                <a:gridCol w="1020377">
                  <a:extLst>
                    <a:ext uri="{9D8B030D-6E8A-4147-A177-3AD203B41FA5}">
                      <a16:colId xmlns:a16="http://schemas.microsoft.com/office/drawing/2014/main" val="3954374009"/>
                    </a:ext>
                  </a:extLst>
                </a:gridCol>
                <a:gridCol w="1020377">
                  <a:extLst>
                    <a:ext uri="{9D8B030D-6E8A-4147-A177-3AD203B41FA5}">
                      <a16:colId xmlns:a16="http://schemas.microsoft.com/office/drawing/2014/main" val="4223140084"/>
                    </a:ext>
                  </a:extLst>
                </a:gridCol>
                <a:gridCol w="1020377">
                  <a:extLst>
                    <a:ext uri="{9D8B030D-6E8A-4147-A177-3AD203B41FA5}">
                      <a16:colId xmlns:a16="http://schemas.microsoft.com/office/drawing/2014/main" val="161211305"/>
                    </a:ext>
                  </a:extLst>
                </a:gridCol>
                <a:gridCol w="1020377">
                  <a:extLst>
                    <a:ext uri="{9D8B030D-6E8A-4147-A177-3AD203B41FA5}">
                      <a16:colId xmlns:a16="http://schemas.microsoft.com/office/drawing/2014/main" val="4069311108"/>
                    </a:ext>
                  </a:extLst>
                </a:gridCol>
              </a:tblGrid>
              <a:tr h="141111">
                <a:tc rowSpan="2" gridSpan="2">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用途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rowSpan="2" hMerge="1">
                  <a:txBody>
                    <a:bodyPr/>
                    <a:lstStyle/>
                    <a:p>
                      <a:pPr algn="ctr"/>
                      <a:endParaRPr kumimoji="1" lang="ja-JP" altLang="en-US" sz="1400" b="1" dirty="0">
                        <a:latin typeface="Meiryo UI" panose="020B0604030504040204" pitchFamily="50" charset="-128"/>
                        <a:ea typeface="Meiryo UI" panose="020B0604030504040204" pitchFamily="50" charset="-128"/>
                      </a:endParaRPr>
                    </a:p>
                  </a:txBody>
                  <a:tcPr/>
                </a:tc>
                <a:tc gridSpan="3">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横断検索用データカタログ</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詳細検索用データカタログ</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204300264"/>
                  </a:ext>
                </a:extLst>
              </a:tr>
              <a:tr h="141111">
                <a:tc gridSpan="2" vMerge="1">
                  <a:txBody>
                    <a:bodyPr/>
                    <a:lstStyle/>
                    <a:p>
                      <a:pPr algn="ctr"/>
                      <a:endParaRPr kumimoji="1" lang="ja-JP" altLang="en-US" sz="1050" b="1" dirty="0">
                        <a:solidFill>
                          <a:schemeClr val="bg1"/>
                        </a:solidFill>
                        <a:latin typeface="Meiryo UI" panose="020B0604030504040204" pitchFamily="50" charset="-128"/>
                        <a:ea typeface="Meiryo UI" panose="020B0604030504040204" pitchFamily="50" charset="-128"/>
                      </a:endParaRPr>
                    </a:p>
                  </a:txBody>
                  <a:tcPr>
                    <a:solidFill>
                      <a:schemeClr val="accent1"/>
                    </a:solidFill>
                  </a:tcPr>
                </a:tc>
                <a:tc hMerge="1" vMerge="1">
                  <a:txBody>
                    <a:bodyPr/>
                    <a:lstStyle/>
                    <a:p>
                      <a:endParaRPr kumimoji="1" lang="ja-JP" altLang="en-US"/>
                    </a:p>
                  </a:txBody>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必須</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推奨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任意</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必須</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推奨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kumimoji="1" lang="ja-JP" altLang="en-US" sz="1050" b="1" dirty="0">
                          <a:solidFill>
                            <a:schemeClr val="bg1"/>
                          </a:solidFill>
                          <a:latin typeface="Meiryo UI" panose="020B0604030504040204" pitchFamily="50" charset="-128"/>
                          <a:ea typeface="Meiryo UI" panose="020B0604030504040204" pitchFamily="50" charset="-128"/>
                        </a:rPr>
                        <a:t>任意</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512579"/>
                  </a:ext>
                </a:extLst>
              </a:tr>
              <a:tr h="458567">
                <a:tc>
                  <a:txBody>
                    <a:bodyPr/>
                    <a:lstStyle/>
                    <a:p>
                      <a:pPr algn="l"/>
                      <a:r>
                        <a:rPr kumimoji="1" lang="ja-JP" altLang="en-US" sz="1050" dirty="0">
                          <a:solidFill>
                            <a:schemeClr val="bg1"/>
                          </a:solidFill>
                          <a:latin typeface="Meiryo UI" panose="020B0604030504040204" pitchFamily="50" charset="-128"/>
                          <a:ea typeface="Meiryo UI" panose="020B0604030504040204" pitchFamily="50" charset="-128"/>
                        </a:rPr>
                        <a:t>１）オープンデータ</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ja-JP" altLang="en-US" sz="1050" b="1" dirty="0">
                          <a:solidFill>
                            <a:schemeClr val="bg1"/>
                          </a:solidFill>
                          <a:latin typeface="Meiryo UI" panose="020B0604030504040204" pitchFamily="50" charset="-128"/>
                          <a:ea typeface="Meiryo UI" panose="020B0604030504040204" pitchFamily="50" charset="-128"/>
                        </a:rPr>
                        <a:t>　</a:t>
                      </a:r>
                      <a:r>
                        <a:rPr kumimoji="1" lang="en-US" altLang="ja-JP" sz="1050" b="1" dirty="0">
                          <a:solidFill>
                            <a:schemeClr val="bg1"/>
                          </a:solidFill>
                          <a:latin typeface="Meiryo UI" panose="020B0604030504040204" pitchFamily="50" charset="-128"/>
                          <a:ea typeface="Meiryo UI" panose="020B0604030504040204" pitchFamily="50" charset="-128"/>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gridSpan="3">
                  <a:txBody>
                    <a:bodyPr/>
                    <a:lstStyle/>
                    <a:p>
                      <a:pPr marL="0" indent="0" algn="ctr">
                        <a:buFont typeface="Arial" panose="020B0604020202020204" pitchFamily="34" charset="0"/>
                        <a:buNone/>
                      </a:pPr>
                      <a:r>
                        <a:rPr kumimoji="1" lang="ja-JP" altLang="en-US" sz="1050" strike="noStrike" dirty="0">
                          <a:solidFill>
                            <a:schemeClr val="tx1"/>
                          </a:solidFill>
                          <a:latin typeface="Meiryo UI" panose="020B0604030504040204" pitchFamily="50" charset="-128"/>
                          <a:ea typeface="Meiryo UI" panose="020B0604030504040204" pitchFamily="50" charset="-128"/>
                        </a:rPr>
                        <a:t>（作成しない）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marL="0" indent="0" algn="ctr">
                        <a:buFont typeface="Arial" panose="020B0604020202020204" pitchFamily="34" charset="0"/>
                        <a:buNone/>
                      </a:pPr>
                      <a:endParaRPr kumimoji="1" lang="ja-JP" altLang="en-US" sz="1050" strike="noStrike"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dot"/>
                      <a:round/>
                      <a:headEnd type="none" w="med" len="med"/>
                      <a:tailEnd type="none" w="med" len="med"/>
                    </a:lnL>
                    <a:solidFill>
                      <a:schemeClr val="bg1">
                        <a:lumMod val="85000"/>
                      </a:schemeClr>
                    </a:solidFill>
                  </a:tcPr>
                </a:tc>
                <a:tc hMerge="1">
                  <a:txBody>
                    <a:bodyPr/>
                    <a:lstStyle/>
                    <a:p>
                      <a:pPr marL="0" indent="0" algn="l">
                        <a:buFont typeface="Arial" panose="020B0604020202020204" pitchFamily="34" charset="0"/>
                        <a:buNone/>
                      </a:pPr>
                      <a:endParaRPr kumimoji="1" lang="ja-JP" altLang="en-US" sz="1050" strike="noStrike"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38709073"/>
                  </a:ext>
                </a:extLst>
              </a:tr>
              <a:tr h="458567">
                <a:tc rowSpan="2">
                  <a:txBody>
                    <a:bodyPr/>
                    <a:lstStyle/>
                    <a:p>
                      <a:pPr marL="133350" indent="-133350" algn="l"/>
                      <a:r>
                        <a:rPr kumimoji="1" lang="ja-JP" altLang="en-US" sz="1050" dirty="0">
                          <a:solidFill>
                            <a:schemeClr val="bg1"/>
                          </a:solidFill>
                          <a:latin typeface="Meiryo UI" panose="020B0604030504040204" pitchFamily="50" charset="-128"/>
                          <a:ea typeface="Meiryo UI" panose="020B0604030504040204" pitchFamily="50" charset="-128"/>
                        </a:rPr>
                        <a:t>２）利用許諾型</a:t>
                      </a:r>
                      <a:endParaRPr kumimoji="1" lang="en-US" altLang="ja-JP" sz="1050" dirty="0">
                        <a:solidFill>
                          <a:schemeClr val="bg1"/>
                        </a:solidFill>
                        <a:latin typeface="Meiryo UI" panose="020B0604030504040204" pitchFamily="50" charset="-128"/>
                        <a:ea typeface="Meiryo UI" panose="020B0604030504040204" pitchFamily="50" charset="-128"/>
                      </a:endParaRPr>
                    </a:p>
                    <a:p>
                      <a:pPr marL="133350" indent="-133350" algn="l"/>
                      <a:r>
                        <a:rPr kumimoji="1" lang="en-US" altLang="ja-JP" sz="1050" dirty="0">
                          <a:solidFill>
                            <a:schemeClr val="bg1"/>
                          </a:solidFill>
                          <a:latin typeface="Meiryo UI" panose="020B0604030504040204" pitchFamily="50" charset="-128"/>
                          <a:ea typeface="Meiryo UI" panose="020B0604030504040204" pitchFamily="50" charset="-128"/>
                        </a:rPr>
                        <a:t>※CADDE</a:t>
                      </a:r>
                      <a:r>
                        <a:rPr kumimoji="1" lang="ja-JP" altLang="en-US" sz="1050" dirty="0">
                          <a:solidFill>
                            <a:schemeClr val="bg1"/>
                          </a:solidFill>
                          <a:latin typeface="Meiryo UI" panose="020B0604030504040204" pitchFamily="50" charset="-128"/>
                          <a:ea typeface="Meiryo UI" panose="020B0604030504040204" pitchFamily="50" charset="-128"/>
                        </a:rPr>
                        <a:t>コネクタ</a:t>
                      </a:r>
                      <a:br>
                        <a:rPr kumimoji="1" lang="en-US" altLang="ja-JP" sz="1050" dirty="0">
                          <a:solidFill>
                            <a:schemeClr val="bg1"/>
                          </a:solidFill>
                          <a:latin typeface="Meiryo UI" panose="020B0604030504040204" pitchFamily="50" charset="-128"/>
                          <a:ea typeface="Meiryo UI" panose="020B0604030504040204" pitchFamily="50" charset="-128"/>
                        </a:rPr>
                      </a:br>
                      <a:r>
                        <a:rPr kumimoji="1" lang="ja-JP" altLang="en-US" sz="1050" dirty="0">
                          <a:solidFill>
                            <a:schemeClr val="bg1"/>
                          </a:solidFill>
                          <a:latin typeface="Meiryo UI" panose="020B0604030504040204" pitchFamily="50" charset="-128"/>
                          <a:ea typeface="Meiryo UI" panose="020B0604030504040204" pitchFamily="50" charset="-128"/>
                        </a:rPr>
                        <a:t>利用前提</a:t>
                      </a:r>
                      <a:endParaRPr kumimoji="1" lang="en-US" altLang="ja-JP" sz="1050"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en-US" altLang="ja-JP" sz="1050" b="1" dirty="0">
                          <a:solidFill>
                            <a:schemeClr val="bg1"/>
                          </a:solidFill>
                          <a:latin typeface="Meiryo UI" panose="020B0604030504040204" pitchFamily="50" charset="-128"/>
                          <a:ea typeface="Meiryo UI" panose="020B0604030504040204" pitchFamily="50" charset="-128"/>
                        </a:rPr>
                        <a:t>A</a:t>
                      </a:r>
                      <a:r>
                        <a:rPr kumimoji="1" lang="ja-JP" altLang="en-US" sz="1050" b="1" dirty="0">
                          <a:solidFill>
                            <a:schemeClr val="bg1"/>
                          </a:solidFill>
                          <a:latin typeface="Meiryo UI" panose="020B0604030504040204" pitchFamily="50" charset="-128"/>
                          <a:ea typeface="Meiryo UI" panose="020B0604030504040204" pitchFamily="50" charset="-128"/>
                        </a:rPr>
                        <a:t>） ファイル交換</a:t>
                      </a:r>
                    </a:p>
                    <a:p>
                      <a:pPr marL="0" indent="0" algn="l">
                        <a:buFont typeface="Arial" panose="020B0604020202020204" pitchFamily="34" charset="0"/>
                        <a:buNone/>
                      </a:pPr>
                      <a:endParaRPr kumimoji="1" lang="en-US" altLang="ja-JP" sz="105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indent="-177800" algn="l">
                        <a:buFont typeface="Arial" panose="020B0604020202020204" pitchFamily="34" charset="0"/>
                        <a:buChar cha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29998955"/>
                  </a:ext>
                </a:extLst>
              </a:tr>
              <a:tr h="458567">
                <a:tc vMerge="1">
                  <a:txBody>
                    <a:bodyPr/>
                    <a:lstStyle/>
                    <a:p>
                      <a:endParaRPr kumimoji="1" lang="ja-JP" altLang="en-US"/>
                    </a:p>
                  </a:txBody>
                  <a:tcPr/>
                </a:tc>
                <a:tc>
                  <a:txBody>
                    <a:bodyPr/>
                    <a:lstStyle/>
                    <a:p>
                      <a:pPr marL="266700" marR="0" lvl="0" indent="-26670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50" b="1" dirty="0">
                          <a:solidFill>
                            <a:schemeClr val="bg1"/>
                          </a:solidFill>
                          <a:latin typeface="Meiryo UI" panose="020B0604030504040204" pitchFamily="50" charset="-128"/>
                          <a:ea typeface="Meiryo UI" panose="020B0604030504040204" pitchFamily="50" charset="-128"/>
                        </a:rPr>
                        <a:t>B</a:t>
                      </a:r>
                      <a:r>
                        <a:rPr kumimoji="1" lang="ja-JP" altLang="en-US" sz="1050" b="1" dirty="0">
                          <a:solidFill>
                            <a:schemeClr val="bg1"/>
                          </a:solidFill>
                          <a:latin typeface="Meiryo UI" panose="020B0604030504040204" pitchFamily="50" charset="-128"/>
                          <a:ea typeface="Meiryo UI" panose="020B0604030504040204" pitchFamily="50" charset="-128"/>
                        </a:rPr>
                        <a:t>） データサービス（</a:t>
                      </a:r>
                      <a:r>
                        <a:rPr kumimoji="1" lang="en-US" altLang="ja-JP" sz="1050" b="1" dirty="0">
                          <a:solidFill>
                            <a:schemeClr val="bg1"/>
                          </a:solidFill>
                          <a:latin typeface="Meiryo UI" panose="020B0604030504040204" pitchFamily="50" charset="-128"/>
                          <a:ea typeface="Meiryo UI" panose="020B0604030504040204" pitchFamily="50" charset="-128"/>
                        </a:rPr>
                        <a:t>API</a:t>
                      </a:r>
                      <a:r>
                        <a:rPr kumimoji="1" lang="ja-JP" altLang="en-US" sz="1050" b="1" dirty="0">
                          <a:solidFill>
                            <a:schemeClr val="bg1"/>
                          </a:solidFill>
                          <a:latin typeface="Meiryo UI" panose="020B0604030504040204" pitchFamily="50" charset="-128"/>
                          <a:ea typeface="Meiryo UI" panose="020B0604030504040204" pitchFamily="50" charset="-128"/>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7800" marR="0" lvl="0" indent="-177800" algn="l"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endParaRPr kumimoji="1" lang="en-US" altLang="ja-JP" sz="1050" b="1"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94286072"/>
                  </a:ext>
                </a:extLst>
              </a:tr>
              <a:tr h="458567">
                <a:tc rowSpan="3">
                  <a:txBody>
                    <a:bodyPr/>
                    <a:lstStyle/>
                    <a:p>
                      <a:pPr marL="133350" indent="-133350" algn="l" defTabSz="742950" rtl="0" eaLnBrk="1" latinLnBrk="0" hangingPunct="1"/>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３）ビジネス</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p>
                      <a:pPr marL="133350" indent="-133350" algn="l" defTabSz="742950" rtl="0" eaLnBrk="1" latinLnBrk="0" hangingPunct="1"/>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※CADDE</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コネクタ</a:t>
                      </a:r>
                      <a:br>
                        <a:rPr kumimoji="1" lang="en-US" altLang="ja-JP" sz="1050" b="1" kern="1200" dirty="0">
                          <a:solidFill>
                            <a:schemeClr val="bg1"/>
                          </a:solidFill>
                          <a:latin typeface="Meiryo UI" panose="020B0604030504040204" pitchFamily="50" charset="-128"/>
                          <a:ea typeface="Meiryo UI" panose="020B0604030504040204" pitchFamily="50" charset="-128"/>
                          <a:cs typeface="+mn-cs"/>
                        </a:rPr>
                      </a:b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利用前提</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indent="0" algn="l">
                        <a:buFont typeface="Arial" panose="020B0604020202020204" pitchFamily="34" charset="0"/>
                        <a:buNone/>
                      </a:pPr>
                      <a:r>
                        <a:rPr kumimoji="1" lang="en-US" altLang="ja-JP" sz="1050" b="1" dirty="0">
                          <a:solidFill>
                            <a:schemeClr val="bg1"/>
                          </a:solidFill>
                          <a:latin typeface="Meiryo UI" panose="020B0604030504040204" pitchFamily="50" charset="-128"/>
                          <a:ea typeface="Meiryo UI" panose="020B0604030504040204" pitchFamily="50" charset="-128"/>
                        </a:rPr>
                        <a:t>A</a:t>
                      </a:r>
                      <a:r>
                        <a:rPr kumimoji="1" lang="ja-JP" altLang="en-US" sz="1050" b="1" dirty="0">
                          <a:solidFill>
                            <a:schemeClr val="bg1"/>
                          </a:solidFill>
                          <a:latin typeface="Meiryo UI" panose="020B0604030504040204" pitchFamily="50" charset="-128"/>
                          <a:ea typeface="Meiryo UI" panose="020B0604030504040204" pitchFamily="50" charset="-128"/>
                        </a:rPr>
                        <a:t>） ファイル交換</a:t>
                      </a:r>
                      <a:endParaRPr kumimoji="1" lang="en-US" altLang="ja-JP" sz="1050" b="1" dirty="0">
                        <a:solidFill>
                          <a:schemeClr val="bg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024172566"/>
                  </a:ext>
                </a:extLst>
              </a:tr>
              <a:tr h="458567">
                <a:tc vMerge="1">
                  <a:txBody>
                    <a:bodyPr/>
                    <a:lstStyle/>
                    <a:p>
                      <a:endParaRPr kumimoji="1" lang="ja-JP" altLang="en-US"/>
                    </a:p>
                  </a:txBody>
                  <a:tcPr/>
                </a:tc>
                <a:tc>
                  <a:txBody>
                    <a:bodyPr/>
                    <a:lstStyle/>
                    <a:p>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B</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 データサービス　　</a:t>
                      </a:r>
                      <a:endParaRPr kumimoji="1" lang="en-US" altLang="ja-JP" sz="1050" b="1" kern="1200" dirty="0">
                        <a:solidFill>
                          <a:schemeClr val="bg1"/>
                        </a:solidFill>
                        <a:latin typeface="Meiryo UI" panose="020B0604030504040204" pitchFamily="50" charset="-128"/>
                        <a:ea typeface="Meiryo UI" panose="020B0604030504040204" pitchFamily="50" charset="-128"/>
                        <a:cs typeface="+mn-cs"/>
                      </a:endParaRPr>
                    </a:p>
                    <a:p>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　　 （</a:t>
                      </a:r>
                      <a:r>
                        <a:rPr kumimoji="1" lang="en-US" altLang="ja-JP" sz="1050" b="1" kern="1200" dirty="0">
                          <a:solidFill>
                            <a:schemeClr val="bg1"/>
                          </a:solidFill>
                          <a:latin typeface="Meiryo UI" panose="020B0604030504040204" pitchFamily="50" charset="-128"/>
                          <a:ea typeface="Meiryo UI" panose="020B0604030504040204" pitchFamily="50" charset="-128"/>
                          <a:cs typeface="+mn-cs"/>
                        </a:rPr>
                        <a:t>API</a:t>
                      </a:r>
                      <a:r>
                        <a:rPr kumimoji="1" lang="ja-JP" altLang="en-US" sz="1050" b="1" kern="1200" dirty="0">
                          <a:solidFill>
                            <a:schemeClr val="bg1"/>
                          </a:solidFill>
                          <a:latin typeface="Meiryo UI" panose="020B0604030504040204" pitchFamily="50" charset="-128"/>
                          <a:ea typeface="Meiryo UI" panose="020B0604030504040204" pitchFamily="50" charset="-128"/>
                          <a:cs typeface="+mn-cs"/>
                        </a:rPr>
                        <a:t>）</a:t>
                      </a:r>
                      <a:endParaRPr kumimoji="1" lang="ja-JP"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13983556"/>
                  </a:ext>
                </a:extLst>
              </a:tr>
              <a:tr h="458567">
                <a:tc vMerge="1">
                  <a:txBody>
                    <a:bodyPr/>
                    <a:lstStyle/>
                    <a:p>
                      <a:endParaRPr kumimoji="1" lang="ja-JP" altLang="en-US"/>
                    </a:p>
                  </a:txBody>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50" b="1" dirty="0">
                          <a:solidFill>
                            <a:schemeClr val="bg1"/>
                          </a:solidFill>
                          <a:latin typeface="Meiryo UI" panose="020B0604030504040204" pitchFamily="50" charset="-128"/>
                          <a:ea typeface="Meiryo UI" panose="020B0604030504040204" pitchFamily="50" charset="-128"/>
                        </a:rPr>
                        <a:t>C</a:t>
                      </a:r>
                      <a:r>
                        <a:rPr kumimoji="1" lang="ja-JP" altLang="en-US" sz="1050" b="1" dirty="0">
                          <a:solidFill>
                            <a:schemeClr val="bg1"/>
                          </a:solidFill>
                          <a:latin typeface="Meiryo UI" panose="020B0604030504040204" pitchFamily="50" charset="-128"/>
                          <a:ea typeface="Meiryo UI" panose="020B0604030504040204" pitchFamily="50" charset="-128"/>
                        </a:rPr>
                        <a:t>） </a:t>
                      </a:r>
                      <a:r>
                        <a:rPr kumimoji="1" lang="en-US" altLang="ja-JP" sz="1050" b="1" dirty="0">
                          <a:solidFill>
                            <a:schemeClr val="bg1"/>
                          </a:solidFill>
                          <a:latin typeface="Meiryo UI" panose="020B0604030504040204" pitchFamily="50" charset="-128"/>
                          <a:ea typeface="Meiryo UI" panose="020B0604030504040204" pitchFamily="50" charset="-128"/>
                        </a:rPr>
                        <a:t>NGSI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lgn="l">
                        <a:buFont typeface="Arial" panose="020B0604020202020204" pitchFamily="34" charset="0"/>
                        <a:buNone/>
                      </a:pPr>
                      <a:endParaRPr kumimoji="1" lang="en-US" altLang="ja-JP" sz="1050" b="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92593213"/>
                  </a:ext>
                </a:extLst>
              </a:tr>
            </a:tbl>
          </a:graphicData>
        </a:graphic>
      </p:graphicFrame>
      <p:sp>
        <p:nvSpPr>
          <p:cNvPr id="12" name="正方形/長方形 11">
            <a:extLst>
              <a:ext uri="{FF2B5EF4-FFF2-40B4-BE49-F238E27FC236}">
                <a16:creationId xmlns:a16="http://schemas.microsoft.com/office/drawing/2014/main" id="{A35C0138-84A3-4049-98EF-CABFFD931898}"/>
              </a:ext>
            </a:extLst>
          </p:cNvPr>
          <p:cNvSpPr/>
          <p:nvPr/>
        </p:nvSpPr>
        <p:spPr>
          <a:xfrm>
            <a:off x="4470278" y="375713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6297D856-1A9B-4F6A-9D55-D12C73880E83}"/>
              </a:ext>
            </a:extLst>
          </p:cNvPr>
          <p:cNvSpPr/>
          <p:nvPr/>
        </p:nvSpPr>
        <p:spPr>
          <a:xfrm>
            <a:off x="8113659" y="419148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E2BA8BB3-30BB-4020-85C2-3C29B95AAE01}"/>
              </a:ext>
            </a:extLst>
          </p:cNvPr>
          <p:cNvSpPr/>
          <p:nvPr/>
        </p:nvSpPr>
        <p:spPr>
          <a:xfrm>
            <a:off x="4738478" y="375713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B18BBCB3-FA7C-409A-828C-C2552BD4B085}"/>
              </a:ext>
            </a:extLst>
          </p:cNvPr>
          <p:cNvSpPr/>
          <p:nvPr/>
        </p:nvSpPr>
        <p:spPr>
          <a:xfrm>
            <a:off x="5298846" y="366265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AFAC2EAC-001E-4C68-8301-9DA783BECC5A}"/>
              </a:ext>
            </a:extLst>
          </p:cNvPr>
          <p:cNvSpPr/>
          <p:nvPr/>
        </p:nvSpPr>
        <p:spPr>
          <a:xfrm>
            <a:off x="5298846" y="385160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8" name="正方形/長方形 17">
            <a:extLst>
              <a:ext uri="{FF2B5EF4-FFF2-40B4-BE49-F238E27FC236}">
                <a16:creationId xmlns:a16="http://schemas.microsoft.com/office/drawing/2014/main" id="{DAD5788B-02CB-4FFF-A7B0-3E7601C579F0}"/>
              </a:ext>
            </a:extLst>
          </p:cNvPr>
          <p:cNvSpPr/>
          <p:nvPr/>
        </p:nvSpPr>
        <p:spPr>
          <a:xfrm>
            <a:off x="4470278" y="419296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8FBADD60-8DF2-4229-904B-6818A207BEFF}"/>
              </a:ext>
            </a:extLst>
          </p:cNvPr>
          <p:cNvSpPr/>
          <p:nvPr/>
        </p:nvSpPr>
        <p:spPr>
          <a:xfrm>
            <a:off x="4738478" y="419296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AC54B95D-7FAB-4B22-9289-4763D33DE160}"/>
              </a:ext>
            </a:extLst>
          </p:cNvPr>
          <p:cNvSpPr/>
          <p:nvPr/>
        </p:nvSpPr>
        <p:spPr>
          <a:xfrm>
            <a:off x="5298846" y="409848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A4C46F59-1706-402E-AA1E-5F233CB72AE7}"/>
              </a:ext>
            </a:extLst>
          </p:cNvPr>
          <p:cNvSpPr/>
          <p:nvPr/>
        </p:nvSpPr>
        <p:spPr>
          <a:xfrm>
            <a:off x="5298846" y="428743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23" name="正方形/長方形 22">
            <a:extLst>
              <a:ext uri="{FF2B5EF4-FFF2-40B4-BE49-F238E27FC236}">
                <a16:creationId xmlns:a16="http://schemas.microsoft.com/office/drawing/2014/main" id="{46DED757-62D6-4240-A5FB-92694D4061B9}"/>
              </a:ext>
            </a:extLst>
          </p:cNvPr>
          <p:cNvSpPr/>
          <p:nvPr/>
        </p:nvSpPr>
        <p:spPr>
          <a:xfrm>
            <a:off x="8687460" y="4200602"/>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310B28F2-C5A3-4C7C-BE5D-7AD1CD8D1E73}"/>
              </a:ext>
            </a:extLst>
          </p:cNvPr>
          <p:cNvSpPr/>
          <p:nvPr/>
        </p:nvSpPr>
        <p:spPr>
          <a:xfrm>
            <a:off x="7475906" y="4192961"/>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3C7AA3B5-F10A-4F18-8833-00780C789E2B}"/>
              </a:ext>
            </a:extLst>
          </p:cNvPr>
          <p:cNvSpPr/>
          <p:nvPr/>
        </p:nvSpPr>
        <p:spPr>
          <a:xfrm>
            <a:off x="7692226" y="4192961"/>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27" name="正方形/長方形 26">
            <a:extLst>
              <a:ext uri="{FF2B5EF4-FFF2-40B4-BE49-F238E27FC236}">
                <a16:creationId xmlns:a16="http://schemas.microsoft.com/office/drawing/2014/main" id="{D8DE06A4-D3AD-458B-BA1A-7BF3CF683208}"/>
              </a:ext>
            </a:extLst>
          </p:cNvPr>
          <p:cNvSpPr/>
          <p:nvPr/>
        </p:nvSpPr>
        <p:spPr>
          <a:xfrm>
            <a:off x="8367334" y="409848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4F7C8566-948C-4925-A755-69CDBF0E72A5}"/>
              </a:ext>
            </a:extLst>
          </p:cNvPr>
          <p:cNvSpPr/>
          <p:nvPr/>
        </p:nvSpPr>
        <p:spPr>
          <a:xfrm>
            <a:off x="8367334" y="428743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29" name="正方形/長方形 28">
            <a:extLst>
              <a:ext uri="{FF2B5EF4-FFF2-40B4-BE49-F238E27FC236}">
                <a16:creationId xmlns:a16="http://schemas.microsoft.com/office/drawing/2014/main" id="{C290F0E8-5A03-4FBC-976A-9313991EC140}"/>
              </a:ext>
            </a:extLst>
          </p:cNvPr>
          <p:cNvSpPr/>
          <p:nvPr/>
        </p:nvSpPr>
        <p:spPr>
          <a:xfrm>
            <a:off x="8113659" y="468680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773BD3BB-BF72-4DBA-9F98-94257C35BD2D}"/>
              </a:ext>
            </a:extLst>
          </p:cNvPr>
          <p:cNvSpPr/>
          <p:nvPr/>
        </p:nvSpPr>
        <p:spPr>
          <a:xfrm>
            <a:off x="4470278" y="46882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AD893156-AB79-4289-8FE6-04BF47F2118C}"/>
              </a:ext>
            </a:extLst>
          </p:cNvPr>
          <p:cNvSpPr/>
          <p:nvPr/>
        </p:nvSpPr>
        <p:spPr>
          <a:xfrm>
            <a:off x="4738478" y="46882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9031C16A-DAEF-4ACB-824D-BCC4903A57AD}"/>
              </a:ext>
            </a:extLst>
          </p:cNvPr>
          <p:cNvSpPr/>
          <p:nvPr/>
        </p:nvSpPr>
        <p:spPr>
          <a:xfrm>
            <a:off x="5298846" y="45938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13D608E5-36E0-4C65-9A4A-43722F22E9B2}"/>
              </a:ext>
            </a:extLst>
          </p:cNvPr>
          <p:cNvSpPr/>
          <p:nvPr/>
        </p:nvSpPr>
        <p:spPr>
          <a:xfrm>
            <a:off x="5298846" y="47827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35" name="正方形/長方形 34">
            <a:extLst>
              <a:ext uri="{FF2B5EF4-FFF2-40B4-BE49-F238E27FC236}">
                <a16:creationId xmlns:a16="http://schemas.microsoft.com/office/drawing/2014/main" id="{7830AEAA-68A6-4FAA-B54F-FBCD84E5DEA2}"/>
              </a:ext>
            </a:extLst>
          </p:cNvPr>
          <p:cNvSpPr/>
          <p:nvPr/>
        </p:nvSpPr>
        <p:spPr>
          <a:xfrm>
            <a:off x="8687460" y="46959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1F3AAAC8-7CF2-4E02-8873-591E8B1175BB}"/>
              </a:ext>
            </a:extLst>
          </p:cNvPr>
          <p:cNvSpPr/>
          <p:nvPr/>
        </p:nvSpPr>
        <p:spPr>
          <a:xfrm>
            <a:off x="7475906" y="46882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2C396213-642B-4034-BE11-C331B11DC2FA}"/>
              </a:ext>
            </a:extLst>
          </p:cNvPr>
          <p:cNvSpPr/>
          <p:nvPr/>
        </p:nvSpPr>
        <p:spPr>
          <a:xfrm>
            <a:off x="9533911" y="468424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49A4B3FF-542D-426E-BA6F-5F0F09D3460C}"/>
              </a:ext>
            </a:extLst>
          </p:cNvPr>
          <p:cNvSpPr/>
          <p:nvPr/>
        </p:nvSpPr>
        <p:spPr>
          <a:xfrm>
            <a:off x="7692226" y="46882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AEF200E9-2D1C-4759-95BE-D71A5A168890}"/>
              </a:ext>
            </a:extLst>
          </p:cNvPr>
          <p:cNvSpPr/>
          <p:nvPr/>
        </p:nvSpPr>
        <p:spPr>
          <a:xfrm>
            <a:off x="8367334" y="45938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7AFD34C8-9B4F-49B9-92F0-649B016D3163}"/>
              </a:ext>
            </a:extLst>
          </p:cNvPr>
          <p:cNvSpPr/>
          <p:nvPr/>
        </p:nvSpPr>
        <p:spPr>
          <a:xfrm>
            <a:off x="8367334" y="47827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42" name="正方形/長方形 41">
            <a:extLst>
              <a:ext uri="{FF2B5EF4-FFF2-40B4-BE49-F238E27FC236}">
                <a16:creationId xmlns:a16="http://schemas.microsoft.com/office/drawing/2014/main" id="{E61F4D41-C2A8-45C7-8A55-DA1D3D5C5338}"/>
              </a:ext>
            </a:extLst>
          </p:cNvPr>
          <p:cNvSpPr/>
          <p:nvPr/>
        </p:nvSpPr>
        <p:spPr>
          <a:xfrm>
            <a:off x="9773746" y="468424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43" name="正方形/長方形 42">
            <a:extLst>
              <a:ext uri="{FF2B5EF4-FFF2-40B4-BE49-F238E27FC236}">
                <a16:creationId xmlns:a16="http://schemas.microsoft.com/office/drawing/2014/main" id="{01A4D7F7-682F-4C97-8902-0303962BDDDD}"/>
              </a:ext>
            </a:extLst>
          </p:cNvPr>
          <p:cNvSpPr/>
          <p:nvPr/>
        </p:nvSpPr>
        <p:spPr>
          <a:xfrm>
            <a:off x="5621298" y="4200602"/>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3BE588B9-339A-4470-A4A7-9B51B6A07DF8}"/>
              </a:ext>
            </a:extLst>
          </p:cNvPr>
          <p:cNvSpPr/>
          <p:nvPr/>
        </p:nvSpPr>
        <p:spPr>
          <a:xfrm>
            <a:off x="5621298" y="46959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46" name="フリーフォーム: 図形 45">
            <a:extLst>
              <a:ext uri="{FF2B5EF4-FFF2-40B4-BE49-F238E27FC236}">
                <a16:creationId xmlns:a16="http://schemas.microsoft.com/office/drawing/2014/main" id="{BB098D9A-C81C-4C19-BBC2-E2D8B631F729}"/>
              </a:ext>
            </a:extLst>
          </p:cNvPr>
          <p:cNvSpPr/>
          <p:nvPr/>
        </p:nvSpPr>
        <p:spPr>
          <a:xfrm>
            <a:off x="4044628" y="4190869"/>
            <a:ext cx="183356" cy="238125"/>
          </a:xfrm>
          <a:custGeom>
            <a:avLst/>
            <a:gdLst>
              <a:gd name="connsiteX0" fmla="*/ 71437 w 183356"/>
              <a:gd name="connsiteY0" fmla="*/ 0 h 238125"/>
              <a:gd name="connsiteX1" fmla="*/ 0 w 183356"/>
              <a:gd name="connsiteY1" fmla="*/ 66675 h 238125"/>
              <a:gd name="connsiteX2" fmla="*/ 0 w 183356"/>
              <a:gd name="connsiteY2" fmla="*/ 238125 h 238125"/>
              <a:gd name="connsiteX3" fmla="*/ 183356 w 183356"/>
              <a:gd name="connsiteY3" fmla="*/ 238125 h 238125"/>
              <a:gd name="connsiteX4" fmla="*/ 183356 w 183356"/>
              <a:gd name="connsiteY4" fmla="*/ 0 h 238125"/>
              <a:gd name="connsiteX5" fmla="*/ 71437 w 183356"/>
              <a:gd name="connsiteY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6" h="238125">
                <a:moveTo>
                  <a:pt x="71437" y="0"/>
                </a:moveTo>
                <a:lnTo>
                  <a:pt x="0" y="66675"/>
                </a:lnTo>
                <a:lnTo>
                  <a:pt x="0" y="238125"/>
                </a:lnTo>
                <a:lnTo>
                  <a:pt x="183356" y="238125"/>
                </a:lnTo>
                <a:lnTo>
                  <a:pt x="183356" y="0"/>
                </a:lnTo>
                <a:lnTo>
                  <a:pt x="7143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descr="黒い背景に白い文字がある&#10;&#10;中程度の精度で自動的に生成された説明">
            <a:extLst>
              <a:ext uri="{FF2B5EF4-FFF2-40B4-BE49-F238E27FC236}">
                <a16:creationId xmlns:a16="http://schemas.microsoft.com/office/drawing/2014/main" id="{26F3F11F-4CC7-486C-B8B9-2A8BA16BC721}"/>
              </a:ext>
            </a:extLst>
          </p:cNvPr>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010368" y="4183160"/>
            <a:ext cx="251876" cy="251876"/>
          </a:xfrm>
          <a:prstGeom prst="rect">
            <a:avLst/>
          </a:prstGeom>
          <a:noFill/>
        </p:spPr>
      </p:pic>
      <p:pic>
        <p:nvPicPr>
          <p:cNvPr id="48" name="グラフィックス 47" descr="プラグを挿す/抜く 単色塗りつぶし">
            <a:extLst>
              <a:ext uri="{FF2B5EF4-FFF2-40B4-BE49-F238E27FC236}">
                <a16:creationId xmlns:a16="http://schemas.microsoft.com/office/drawing/2014/main" id="{3DD462D7-67B7-4CAE-9FA0-CBBF3D6877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4600003"/>
            <a:ext cx="304946" cy="304946"/>
          </a:xfrm>
          <a:prstGeom prst="rect">
            <a:avLst/>
          </a:prstGeom>
        </p:spPr>
      </p:pic>
      <p:pic>
        <p:nvPicPr>
          <p:cNvPr id="49" name="グラフィックス 48" descr="プラグを挿す/抜く 単色塗りつぶし">
            <a:extLst>
              <a:ext uri="{FF2B5EF4-FFF2-40B4-BE49-F238E27FC236}">
                <a16:creationId xmlns:a16="http://schemas.microsoft.com/office/drawing/2014/main" id="{2A49B585-CBB2-4482-845A-68D2C24537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5516750"/>
            <a:ext cx="304946" cy="304946"/>
          </a:xfrm>
          <a:prstGeom prst="rect">
            <a:avLst/>
          </a:prstGeom>
        </p:spPr>
      </p:pic>
      <p:pic>
        <p:nvPicPr>
          <p:cNvPr id="50" name="グラフィックス 49" descr="プラグを挿す/抜く 単色塗りつぶし">
            <a:extLst>
              <a:ext uri="{FF2B5EF4-FFF2-40B4-BE49-F238E27FC236}">
                <a16:creationId xmlns:a16="http://schemas.microsoft.com/office/drawing/2014/main" id="{E182B078-BAEE-4A37-81BC-8C7F8CCAD8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225" y="5989080"/>
            <a:ext cx="304946" cy="304946"/>
          </a:xfrm>
          <a:prstGeom prst="rect">
            <a:avLst/>
          </a:prstGeom>
        </p:spPr>
      </p:pic>
      <p:sp>
        <p:nvSpPr>
          <p:cNvPr id="51" name="正方形/長方形 50">
            <a:extLst>
              <a:ext uri="{FF2B5EF4-FFF2-40B4-BE49-F238E27FC236}">
                <a16:creationId xmlns:a16="http://schemas.microsoft.com/office/drawing/2014/main" id="{0C497DEB-50CA-4405-9EC0-A75F6FA45267}"/>
              </a:ext>
            </a:extLst>
          </p:cNvPr>
          <p:cNvSpPr/>
          <p:nvPr/>
        </p:nvSpPr>
        <p:spPr>
          <a:xfrm>
            <a:off x="7577926" y="646481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B8F90E65-B665-4C43-8115-C2D876B6BC6F}"/>
              </a:ext>
            </a:extLst>
          </p:cNvPr>
          <p:cNvSpPr/>
          <p:nvPr/>
        </p:nvSpPr>
        <p:spPr>
          <a:xfrm>
            <a:off x="1620120" y="6464810"/>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52D8B30B-005E-4005-B960-DF341247D6B7}"/>
              </a:ext>
            </a:extLst>
          </p:cNvPr>
          <p:cNvSpPr/>
          <p:nvPr/>
        </p:nvSpPr>
        <p:spPr>
          <a:xfrm>
            <a:off x="2955230" y="6464810"/>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54" name="正方形/長方形 53">
            <a:extLst>
              <a:ext uri="{FF2B5EF4-FFF2-40B4-BE49-F238E27FC236}">
                <a16:creationId xmlns:a16="http://schemas.microsoft.com/office/drawing/2014/main" id="{7C84893F-60E6-4328-90EE-D6A82A35D8B8}"/>
              </a:ext>
            </a:extLst>
          </p:cNvPr>
          <p:cNvSpPr/>
          <p:nvPr/>
        </p:nvSpPr>
        <p:spPr>
          <a:xfrm>
            <a:off x="3622071" y="6464810"/>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C7FD8E43-BF1F-4D1F-9DE9-0A69D2852E19}"/>
              </a:ext>
            </a:extLst>
          </p:cNvPr>
          <p:cNvSpPr/>
          <p:nvPr/>
        </p:nvSpPr>
        <p:spPr>
          <a:xfrm>
            <a:off x="2229357" y="6464810"/>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39517C58-2D58-48FE-9BE9-8BA5A07A3A73}"/>
              </a:ext>
            </a:extLst>
          </p:cNvPr>
          <p:cNvSpPr/>
          <p:nvPr/>
        </p:nvSpPr>
        <p:spPr>
          <a:xfrm>
            <a:off x="4337221" y="646481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57" name="正方形/長方形 56">
            <a:extLst>
              <a:ext uri="{FF2B5EF4-FFF2-40B4-BE49-F238E27FC236}">
                <a16:creationId xmlns:a16="http://schemas.microsoft.com/office/drawing/2014/main" id="{29607A24-7A66-4210-99A4-2BD5D6C5C604}"/>
              </a:ext>
            </a:extLst>
          </p:cNvPr>
          <p:cNvSpPr/>
          <p:nvPr/>
        </p:nvSpPr>
        <p:spPr>
          <a:xfrm>
            <a:off x="5027565" y="646481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58" name="正方形/長方形 57">
            <a:extLst>
              <a:ext uri="{FF2B5EF4-FFF2-40B4-BE49-F238E27FC236}">
                <a16:creationId xmlns:a16="http://schemas.microsoft.com/office/drawing/2014/main" id="{DD53FCA7-C392-475D-97C7-7A78788F0526}"/>
              </a:ext>
            </a:extLst>
          </p:cNvPr>
          <p:cNvSpPr/>
          <p:nvPr/>
        </p:nvSpPr>
        <p:spPr>
          <a:xfrm>
            <a:off x="9780118" y="6464810"/>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59" name="正方形/長方形 58">
            <a:extLst>
              <a:ext uri="{FF2B5EF4-FFF2-40B4-BE49-F238E27FC236}">
                <a16:creationId xmlns:a16="http://schemas.microsoft.com/office/drawing/2014/main" id="{08B13E06-2897-4960-B247-CB49CD38B926}"/>
              </a:ext>
            </a:extLst>
          </p:cNvPr>
          <p:cNvSpPr/>
          <p:nvPr/>
        </p:nvSpPr>
        <p:spPr>
          <a:xfrm>
            <a:off x="5788761" y="646481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60" name="正方形/長方形 59">
            <a:extLst>
              <a:ext uri="{FF2B5EF4-FFF2-40B4-BE49-F238E27FC236}">
                <a16:creationId xmlns:a16="http://schemas.microsoft.com/office/drawing/2014/main" id="{A0DA7DE9-25CC-4A69-A3D9-767AAA076405}"/>
              </a:ext>
            </a:extLst>
          </p:cNvPr>
          <p:cNvSpPr/>
          <p:nvPr/>
        </p:nvSpPr>
        <p:spPr>
          <a:xfrm>
            <a:off x="6702944" y="646481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61" name="正方形/長方形 60">
            <a:extLst>
              <a:ext uri="{FF2B5EF4-FFF2-40B4-BE49-F238E27FC236}">
                <a16:creationId xmlns:a16="http://schemas.microsoft.com/office/drawing/2014/main" id="{6D5CEEAF-DB54-4294-97C3-1C4FBA16F699}"/>
              </a:ext>
            </a:extLst>
          </p:cNvPr>
          <p:cNvSpPr/>
          <p:nvPr/>
        </p:nvSpPr>
        <p:spPr>
          <a:xfrm>
            <a:off x="1859065" y="6445676"/>
            <a:ext cx="68792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オープン</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データ</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7363BDC4-6B29-417C-90ED-EB59DE9E50AB}"/>
              </a:ext>
            </a:extLst>
          </p:cNvPr>
          <p:cNvSpPr/>
          <p:nvPr/>
        </p:nvSpPr>
        <p:spPr>
          <a:xfrm>
            <a:off x="2432205" y="6445676"/>
            <a:ext cx="706856"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DCAT1</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537F1ECF-8BB3-42BE-9355-286694F75A56}"/>
              </a:ext>
            </a:extLst>
          </p:cNvPr>
          <p:cNvSpPr/>
          <p:nvPr/>
        </p:nvSpPr>
        <p:spPr>
          <a:xfrm>
            <a:off x="3158210" y="6445676"/>
            <a:ext cx="560457"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DCAT2</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追加項目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FD4A06CE-3C35-4D56-A886-F4F0B67EBB57}"/>
              </a:ext>
            </a:extLst>
          </p:cNvPr>
          <p:cNvSpPr/>
          <p:nvPr/>
        </p:nvSpPr>
        <p:spPr>
          <a:xfrm>
            <a:off x="3854175" y="6445676"/>
            <a:ext cx="534725"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CKAN</a:t>
            </a:r>
            <a:r>
              <a:rPr lang="ja-JP" altLang="en-US" sz="800" dirty="0">
                <a:solidFill>
                  <a:schemeClr val="tx1"/>
                </a:solidFill>
                <a:latin typeface="Meiryo UI" panose="020B0604030504040204" pitchFamily="50" charset="-128"/>
                <a:ea typeface="Meiryo UI" panose="020B0604030504040204" pitchFamily="50" charset="-128"/>
              </a:rPr>
              <a:t>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必須項目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4F3CFFD8-460B-49EF-A881-AA0C1EADB37C}"/>
              </a:ext>
            </a:extLst>
          </p:cNvPr>
          <p:cNvSpPr/>
          <p:nvPr/>
        </p:nvSpPr>
        <p:spPr>
          <a:xfrm>
            <a:off x="4578697" y="6445676"/>
            <a:ext cx="45541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人可読の項目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B46896BA-06B9-4071-BDC2-944CBAB87AA8}"/>
              </a:ext>
            </a:extLst>
          </p:cNvPr>
          <p:cNvSpPr/>
          <p:nvPr/>
        </p:nvSpPr>
        <p:spPr>
          <a:xfrm>
            <a:off x="5253490" y="6445676"/>
            <a:ext cx="61779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機械可読の</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F63ABFF9-8B5E-409A-9461-0CA874C45549}"/>
              </a:ext>
            </a:extLst>
          </p:cNvPr>
          <p:cNvSpPr/>
          <p:nvPr/>
        </p:nvSpPr>
        <p:spPr>
          <a:xfrm>
            <a:off x="6015952"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契約関係項目</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利用条件部</a:t>
            </a:r>
            <a:r>
              <a:rPr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7830619C-B7F8-4766-B561-038C6DE5E5ED}"/>
              </a:ext>
            </a:extLst>
          </p:cNvPr>
          <p:cNvSpPr/>
          <p:nvPr/>
        </p:nvSpPr>
        <p:spPr>
          <a:xfrm>
            <a:off x="6928845"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販売関係項目</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利用条件部</a:t>
            </a:r>
            <a:r>
              <a:rPr lang="en-US" altLang="ja-JP" sz="800" dirty="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B173D1F1-9145-4337-BBF0-83749ACF4DCD}"/>
              </a:ext>
            </a:extLst>
          </p:cNvPr>
          <p:cNvSpPr/>
          <p:nvPr/>
        </p:nvSpPr>
        <p:spPr>
          <a:xfrm>
            <a:off x="7784415" y="6445676"/>
            <a:ext cx="74267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CADDE</a:t>
            </a:r>
            <a:r>
              <a:rPr lang="ja-JP" altLang="en-US" sz="800" dirty="0">
                <a:solidFill>
                  <a:schemeClr val="tx1"/>
                </a:solidFill>
                <a:latin typeface="Meiryo UI" panose="020B0604030504040204" pitchFamily="50" charset="-128"/>
                <a:ea typeface="Meiryo UI" panose="020B0604030504040204" pitchFamily="50" charset="-128"/>
              </a:rPr>
              <a:t>コネクタ</a:t>
            </a:r>
            <a:endParaRPr lang="en-US" altLang="ja-JP" sz="800" dirty="0">
              <a:solidFill>
                <a:schemeClr val="tx1"/>
              </a:solidFill>
              <a:latin typeface="Meiryo UI" panose="020B0604030504040204" pitchFamily="50" charset="-128"/>
              <a:ea typeface="Meiryo UI" panose="020B0604030504040204" pitchFamily="50" charset="-128"/>
            </a:endParaRPr>
          </a:p>
          <a:p>
            <a:r>
              <a:rPr kumimoji="1" lang="ja-JP" altLang="en-US" sz="800" dirty="0">
                <a:solidFill>
                  <a:schemeClr val="tx1"/>
                </a:solidFill>
                <a:latin typeface="Meiryo UI" panose="020B0604030504040204" pitchFamily="50" charset="-128"/>
                <a:ea typeface="Meiryo UI" panose="020B0604030504040204" pitchFamily="50" charset="-128"/>
              </a:rPr>
              <a:t>制御部の項目</a:t>
            </a:r>
          </a:p>
        </p:txBody>
      </p:sp>
      <p:sp>
        <p:nvSpPr>
          <p:cNvPr id="70" name="正方形/長方形 69">
            <a:extLst>
              <a:ext uri="{FF2B5EF4-FFF2-40B4-BE49-F238E27FC236}">
                <a16:creationId xmlns:a16="http://schemas.microsoft.com/office/drawing/2014/main" id="{0341D018-97FC-42C8-994B-F45F96CEB3A0}"/>
              </a:ext>
            </a:extLst>
          </p:cNvPr>
          <p:cNvSpPr/>
          <p:nvPr/>
        </p:nvSpPr>
        <p:spPr>
          <a:xfrm>
            <a:off x="10006602"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その他</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1" name="正方形/長方形 70">
            <a:extLst>
              <a:ext uri="{FF2B5EF4-FFF2-40B4-BE49-F238E27FC236}">
                <a16:creationId xmlns:a16="http://schemas.microsoft.com/office/drawing/2014/main" id="{DAFB262A-9ABE-4C8D-A521-A1617B11F2FA}"/>
              </a:ext>
            </a:extLst>
          </p:cNvPr>
          <p:cNvSpPr/>
          <p:nvPr/>
        </p:nvSpPr>
        <p:spPr>
          <a:xfrm>
            <a:off x="1297925" y="6445676"/>
            <a:ext cx="442288"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900" dirty="0">
                <a:solidFill>
                  <a:schemeClr val="tx1"/>
                </a:solidFill>
                <a:latin typeface="Meiryo UI" panose="020B0604030504040204" pitchFamily="50" charset="-128"/>
                <a:ea typeface="Meiryo UI" panose="020B0604030504040204" pitchFamily="50" charset="-128"/>
              </a:rPr>
              <a:t>凡例：</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721DBA84-908C-4EC5-A391-598D9F2136EB}"/>
              </a:ext>
            </a:extLst>
          </p:cNvPr>
          <p:cNvSpPr/>
          <p:nvPr/>
        </p:nvSpPr>
        <p:spPr>
          <a:xfrm>
            <a:off x="10013581" y="4684246"/>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F1EE9465-5DCA-449F-A1D5-40CBA50FD4B6}"/>
              </a:ext>
            </a:extLst>
          </p:cNvPr>
          <p:cNvSpPr/>
          <p:nvPr/>
        </p:nvSpPr>
        <p:spPr>
          <a:xfrm>
            <a:off x="8477286" y="6459727"/>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3FE9D0F9-77CE-450C-BEA5-47A996F16860}"/>
              </a:ext>
            </a:extLst>
          </p:cNvPr>
          <p:cNvSpPr/>
          <p:nvPr/>
        </p:nvSpPr>
        <p:spPr>
          <a:xfrm>
            <a:off x="8708859"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ja-JP" altLang="en-US" sz="800" dirty="0">
                <a:solidFill>
                  <a:schemeClr val="tx1"/>
                </a:solidFill>
                <a:latin typeface="Meiryo UI" panose="020B0604030504040204" pitchFamily="50" charset="-128"/>
                <a:ea typeface="Meiryo UI" panose="020B0604030504040204" pitchFamily="50" charset="-128"/>
              </a:rPr>
              <a:t>データ</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サービス</a:t>
            </a:r>
            <a:endParaRPr lang="en-US" altLang="ja-JP" sz="800" dirty="0">
              <a:solidFill>
                <a:schemeClr val="tx1"/>
              </a:solidFill>
              <a:latin typeface="Meiryo UI" panose="020B0604030504040204" pitchFamily="50" charset="-128"/>
              <a:ea typeface="Meiryo UI" panose="020B0604030504040204" pitchFamily="50" charset="-128"/>
            </a:endParaRPr>
          </a:p>
          <a:p>
            <a:r>
              <a:rPr lang="ja-JP" altLang="en-US" sz="800" dirty="0">
                <a:solidFill>
                  <a:schemeClr val="tx1"/>
                </a:solidFill>
                <a:latin typeface="Meiryo UI" panose="020B0604030504040204" pitchFamily="50" charset="-128"/>
                <a:ea typeface="Meiryo UI" panose="020B0604030504040204" pitchFamily="50" charset="-128"/>
              </a:rPr>
              <a:t>項目</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91D292FC-2800-4639-9135-F76D38C6FEF3}"/>
              </a:ext>
            </a:extLst>
          </p:cNvPr>
          <p:cNvSpPr/>
          <p:nvPr/>
        </p:nvSpPr>
        <p:spPr>
          <a:xfrm>
            <a:off x="9147102" y="6472928"/>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76" name="正方形/長方形 75">
            <a:extLst>
              <a:ext uri="{FF2B5EF4-FFF2-40B4-BE49-F238E27FC236}">
                <a16:creationId xmlns:a16="http://schemas.microsoft.com/office/drawing/2014/main" id="{ACB8D622-CB66-42F8-96AC-C2B7EF9E698C}"/>
              </a:ext>
            </a:extLst>
          </p:cNvPr>
          <p:cNvSpPr/>
          <p:nvPr/>
        </p:nvSpPr>
        <p:spPr>
          <a:xfrm>
            <a:off x="9387632" y="6445676"/>
            <a:ext cx="580334" cy="21193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ja-JP" sz="800" dirty="0">
                <a:solidFill>
                  <a:schemeClr val="tx1"/>
                </a:solidFill>
                <a:latin typeface="Meiryo UI" panose="020B0604030504040204" pitchFamily="50" charset="-128"/>
                <a:ea typeface="Meiryo UI" panose="020B0604030504040204" pitchFamily="50" charset="-128"/>
              </a:rPr>
              <a:t>NGSI</a:t>
            </a:r>
          </a:p>
          <a:p>
            <a:r>
              <a:rPr kumimoji="1" lang="ja-JP" altLang="en-US" sz="800" dirty="0">
                <a:solidFill>
                  <a:schemeClr val="tx1"/>
                </a:solidFill>
                <a:latin typeface="Meiryo UI" panose="020B0604030504040204" pitchFamily="50" charset="-128"/>
                <a:ea typeface="Meiryo UI" panose="020B0604030504040204" pitchFamily="50" charset="-128"/>
              </a:rPr>
              <a:t>項目</a:t>
            </a:r>
          </a:p>
        </p:txBody>
      </p:sp>
      <p:sp>
        <p:nvSpPr>
          <p:cNvPr id="77" name="正方形/長方形 76">
            <a:extLst>
              <a:ext uri="{FF2B5EF4-FFF2-40B4-BE49-F238E27FC236}">
                <a16:creationId xmlns:a16="http://schemas.microsoft.com/office/drawing/2014/main" id="{8005FC3C-BB56-46E2-BF33-D9FBB0D397F9}"/>
              </a:ext>
            </a:extLst>
          </p:cNvPr>
          <p:cNvSpPr/>
          <p:nvPr/>
        </p:nvSpPr>
        <p:spPr>
          <a:xfrm>
            <a:off x="9535388" y="419745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78" name="正方形/長方形 77">
            <a:extLst>
              <a:ext uri="{FF2B5EF4-FFF2-40B4-BE49-F238E27FC236}">
                <a16:creationId xmlns:a16="http://schemas.microsoft.com/office/drawing/2014/main" id="{4CB1E085-3DA7-4F0B-BA51-1CEC02F1653A}"/>
              </a:ext>
            </a:extLst>
          </p:cNvPr>
          <p:cNvSpPr/>
          <p:nvPr/>
        </p:nvSpPr>
        <p:spPr>
          <a:xfrm>
            <a:off x="9775223" y="419745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79" name="正方形/長方形 78">
            <a:extLst>
              <a:ext uri="{FF2B5EF4-FFF2-40B4-BE49-F238E27FC236}">
                <a16:creationId xmlns:a16="http://schemas.microsoft.com/office/drawing/2014/main" id="{C6ABB44D-8610-4119-8793-48AEF24BD7EE}"/>
              </a:ext>
            </a:extLst>
          </p:cNvPr>
          <p:cNvSpPr/>
          <p:nvPr/>
        </p:nvSpPr>
        <p:spPr>
          <a:xfrm>
            <a:off x="9535390" y="5156248"/>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0" name="正方形/長方形 79">
            <a:extLst>
              <a:ext uri="{FF2B5EF4-FFF2-40B4-BE49-F238E27FC236}">
                <a16:creationId xmlns:a16="http://schemas.microsoft.com/office/drawing/2014/main" id="{FEE5CA62-D7B5-4D5B-9F99-6F501ECF04D2}"/>
              </a:ext>
            </a:extLst>
          </p:cNvPr>
          <p:cNvSpPr/>
          <p:nvPr/>
        </p:nvSpPr>
        <p:spPr>
          <a:xfrm>
            <a:off x="9775225" y="5156248"/>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1" name="正方形/長方形 80">
            <a:extLst>
              <a:ext uri="{FF2B5EF4-FFF2-40B4-BE49-F238E27FC236}">
                <a16:creationId xmlns:a16="http://schemas.microsoft.com/office/drawing/2014/main" id="{5ABE3EBD-42EB-48A3-9399-4D718F79AA14}"/>
              </a:ext>
            </a:extLst>
          </p:cNvPr>
          <p:cNvSpPr/>
          <p:nvPr/>
        </p:nvSpPr>
        <p:spPr>
          <a:xfrm>
            <a:off x="10254895" y="5156248"/>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2" name="正方形/長方形 81">
            <a:extLst>
              <a:ext uri="{FF2B5EF4-FFF2-40B4-BE49-F238E27FC236}">
                <a16:creationId xmlns:a16="http://schemas.microsoft.com/office/drawing/2014/main" id="{3285E940-89D5-4258-ABBE-74968B8FED82}"/>
              </a:ext>
            </a:extLst>
          </p:cNvPr>
          <p:cNvSpPr/>
          <p:nvPr/>
        </p:nvSpPr>
        <p:spPr>
          <a:xfrm>
            <a:off x="9533911" y="558977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3" name="正方形/長方形 82">
            <a:extLst>
              <a:ext uri="{FF2B5EF4-FFF2-40B4-BE49-F238E27FC236}">
                <a16:creationId xmlns:a16="http://schemas.microsoft.com/office/drawing/2014/main" id="{C8C6D3AB-428C-4561-BA9B-1779165967B4}"/>
              </a:ext>
            </a:extLst>
          </p:cNvPr>
          <p:cNvSpPr/>
          <p:nvPr/>
        </p:nvSpPr>
        <p:spPr>
          <a:xfrm>
            <a:off x="9773746" y="558977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4" name="正方形/長方形 83">
            <a:extLst>
              <a:ext uri="{FF2B5EF4-FFF2-40B4-BE49-F238E27FC236}">
                <a16:creationId xmlns:a16="http://schemas.microsoft.com/office/drawing/2014/main" id="{CCEBB4DD-8C1E-41EE-BD6B-176C8D43C47A}"/>
              </a:ext>
            </a:extLst>
          </p:cNvPr>
          <p:cNvSpPr/>
          <p:nvPr/>
        </p:nvSpPr>
        <p:spPr>
          <a:xfrm>
            <a:off x="10013581" y="5589773"/>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C977DEF3-D8E2-441F-BC5C-D0062C54F1A0}"/>
              </a:ext>
            </a:extLst>
          </p:cNvPr>
          <p:cNvSpPr/>
          <p:nvPr/>
        </p:nvSpPr>
        <p:spPr>
          <a:xfrm>
            <a:off x="10253416" y="5589773"/>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6" name="正方形/長方形 85">
            <a:extLst>
              <a:ext uri="{FF2B5EF4-FFF2-40B4-BE49-F238E27FC236}">
                <a16:creationId xmlns:a16="http://schemas.microsoft.com/office/drawing/2014/main" id="{45145E57-2D42-42EC-A51F-19BEF8D7207D}"/>
              </a:ext>
            </a:extLst>
          </p:cNvPr>
          <p:cNvSpPr/>
          <p:nvPr/>
        </p:nvSpPr>
        <p:spPr>
          <a:xfrm>
            <a:off x="9533911" y="6060282"/>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A3D1EC20-0B80-4865-85D3-782274BCCCB8}"/>
              </a:ext>
            </a:extLst>
          </p:cNvPr>
          <p:cNvSpPr/>
          <p:nvPr/>
        </p:nvSpPr>
        <p:spPr>
          <a:xfrm>
            <a:off x="9773746" y="6060282"/>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88" name="正方形/長方形 87">
            <a:extLst>
              <a:ext uri="{FF2B5EF4-FFF2-40B4-BE49-F238E27FC236}">
                <a16:creationId xmlns:a16="http://schemas.microsoft.com/office/drawing/2014/main" id="{AEE9C19A-5348-44F3-AA0D-8C8ED9ED2A64}"/>
              </a:ext>
            </a:extLst>
          </p:cNvPr>
          <p:cNvSpPr/>
          <p:nvPr/>
        </p:nvSpPr>
        <p:spPr>
          <a:xfrm>
            <a:off x="10253416" y="6060282"/>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89" name="正方形/長方形 88">
            <a:extLst>
              <a:ext uri="{FF2B5EF4-FFF2-40B4-BE49-F238E27FC236}">
                <a16:creationId xmlns:a16="http://schemas.microsoft.com/office/drawing/2014/main" id="{4E831AEE-8828-4C4C-91C4-C023DC6BE371}"/>
              </a:ext>
            </a:extLst>
          </p:cNvPr>
          <p:cNvSpPr/>
          <p:nvPr/>
        </p:nvSpPr>
        <p:spPr>
          <a:xfrm>
            <a:off x="10256373" y="4687209"/>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90" name="正方形/長方形 89">
            <a:extLst>
              <a:ext uri="{FF2B5EF4-FFF2-40B4-BE49-F238E27FC236}">
                <a16:creationId xmlns:a16="http://schemas.microsoft.com/office/drawing/2014/main" id="{1FB6088D-B6AC-4D57-BF42-5FD5D27AAC03}"/>
              </a:ext>
            </a:extLst>
          </p:cNvPr>
          <p:cNvSpPr/>
          <p:nvPr/>
        </p:nvSpPr>
        <p:spPr>
          <a:xfrm>
            <a:off x="10265253" y="4190057"/>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91" name="正方形/長方形 90">
            <a:extLst>
              <a:ext uri="{FF2B5EF4-FFF2-40B4-BE49-F238E27FC236}">
                <a16:creationId xmlns:a16="http://schemas.microsoft.com/office/drawing/2014/main" id="{E927CD47-67FD-491E-82D0-0B8DE67913A1}"/>
              </a:ext>
            </a:extLst>
          </p:cNvPr>
          <p:cNvSpPr/>
          <p:nvPr/>
        </p:nvSpPr>
        <p:spPr>
          <a:xfrm>
            <a:off x="8120260" y="5142098"/>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2" name="正方形/長方形 91">
            <a:extLst>
              <a:ext uri="{FF2B5EF4-FFF2-40B4-BE49-F238E27FC236}">
                <a16:creationId xmlns:a16="http://schemas.microsoft.com/office/drawing/2014/main" id="{3EFF9855-DD2A-492C-B5EA-3AD0A1313E6F}"/>
              </a:ext>
            </a:extLst>
          </p:cNvPr>
          <p:cNvSpPr/>
          <p:nvPr/>
        </p:nvSpPr>
        <p:spPr>
          <a:xfrm>
            <a:off x="4470278" y="5143579"/>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01272F86-A280-4515-8602-78AE02F32974}"/>
              </a:ext>
            </a:extLst>
          </p:cNvPr>
          <p:cNvSpPr/>
          <p:nvPr/>
        </p:nvSpPr>
        <p:spPr>
          <a:xfrm>
            <a:off x="4738478" y="5143579"/>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95" name="正方形/長方形 94">
            <a:extLst>
              <a:ext uri="{FF2B5EF4-FFF2-40B4-BE49-F238E27FC236}">
                <a16:creationId xmlns:a16="http://schemas.microsoft.com/office/drawing/2014/main" id="{186FF482-25AF-446D-AD28-3EE64615FA47}"/>
              </a:ext>
            </a:extLst>
          </p:cNvPr>
          <p:cNvSpPr/>
          <p:nvPr/>
        </p:nvSpPr>
        <p:spPr>
          <a:xfrm>
            <a:off x="5298846" y="5049107"/>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53433CDD-C5ED-4B9D-833A-1131CBEC8C8D}"/>
              </a:ext>
            </a:extLst>
          </p:cNvPr>
          <p:cNvSpPr/>
          <p:nvPr/>
        </p:nvSpPr>
        <p:spPr>
          <a:xfrm>
            <a:off x="5298846" y="523805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97" name="正方形/長方形 96">
            <a:extLst>
              <a:ext uri="{FF2B5EF4-FFF2-40B4-BE49-F238E27FC236}">
                <a16:creationId xmlns:a16="http://schemas.microsoft.com/office/drawing/2014/main" id="{16A469D3-69CC-4BF4-9643-D46021448A27}"/>
              </a:ext>
            </a:extLst>
          </p:cNvPr>
          <p:cNvSpPr/>
          <p:nvPr/>
        </p:nvSpPr>
        <p:spPr>
          <a:xfrm>
            <a:off x="8681013"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8" name="正方形/長方形 97">
            <a:extLst>
              <a:ext uri="{FF2B5EF4-FFF2-40B4-BE49-F238E27FC236}">
                <a16:creationId xmlns:a16="http://schemas.microsoft.com/office/drawing/2014/main" id="{E0175BED-45CA-4859-936C-2E62F143FD69}"/>
              </a:ext>
            </a:extLst>
          </p:cNvPr>
          <p:cNvSpPr/>
          <p:nvPr/>
        </p:nvSpPr>
        <p:spPr>
          <a:xfrm>
            <a:off x="7475906" y="5143579"/>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D241CC2D-796C-4510-887F-518F872F7206}"/>
              </a:ext>
            </a:extLst>
          </p:cNvPr>
          <p:cNvSpPr/>
          <p:nvPr/>
        </p:nvSpPr>
        <p:spPr>
          <a:xfrm>
            <a:off x="7692226" y="5143579"/>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01" name="正方形/長方形 100">
            <a:extLst>
              <a:ext uri="{FF2B5EF4-FFF2-40B4-BE49-F238E27FC236}">
                <a16:creationId xmlns:a16="http://schemas.microsoft.com/office/drawing/2014/main" id="{F326F53C-66D7-44B4-83BD-4A85D20C5BA5}"/>
              </a:ext>
            </a:extLst>
          </p:cNvPr>
          <p:cNvSpPr/>
          <p:nvPr/>
        </p:nvSpPr>
        <p:spPr>
          <a:xfrm>
            <a:off x="8367334" y="5049107"/>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57355366-B86E-4439-89C2-7AC1AC0E6B1C}"/>
              </a:ext>
            </a:extLst>
          </p:cNvPr>
          <p:cNvSpPr/>
          <p:nvPr/>
        </p:nvSpPr>
        <p:spPr>
          <a:xfrm>
            <a:off x="8367334" y="523805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03" name="正方形/長方形 102">
            <a:extLst>
              <a:ext uri="{FF2B5EF4-FFF2-40B4-BE49-F238E27FC236}">
                <a16:creationId xmlns:a16="http://schemas.microsoft.com/office/drawing/2014/main" id="{6E192D7F-D281-4F28-8220-7C70754A2E25}"/>
              </a:ext>
            </a:extLst>
          </p:cNvPr>
          <p:cNvSpPr/>
          <p:nvPr/>
        </p:nvSpPr>
        <p:spPr>
          <a:xfrm>
            <a:off x="8913118"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04" name="正方形/長方形 103">
            <a:extLst>
              <a:ext uri="{FF2B5EF4-FFF2-40B4-BE49-F238E27FC236}">
                <a16:creationId xmlns:a16="http://schemas.microsoft.com/office/drawing/2014/main" id="{DC29F40C-D50C-442F-BA15-B44A7423214B}"/>
              </a:ext>
            </a:extLst>
          </p:cNvPr>
          <p:cNvSpPr/>
          <p:nvPr/>
        </p:nvSpPr>
        <p:spPr>
          <a:xfrm>
            <a:off x="5614851"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0961AB44-C8F4-4E48-ACDB-3C64154227CC}"/>
              </a:ext>
            </a:extLst>
          </p:cNvPr>
          <p:cNvSpPr/>
          <p:nvPr/>
        </p:nvSpPr>
        <p:spPr>
          <a:xfrm>
            <a:off x="5846956" y="5151220"/>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07" name="フリーフォーム: 図形 106">
            <a:extLst>
              <a:ext uri="{FF2B5EF4-FFF2-40B4-BE49-F238E27FC236}">
                <a16:creationId xmlns:a16="http://schemas.microsoft.com/office/drawing/2014/main" id="{1E6DA9A5-4208-4877-AB2F-70E965F7AD10}"/>
              </a:ext>
            </a:extLst>
          </p:cNvPr>
          <p:cNvSpPr/>
          <p:nvPr/>
        </p:nvSpPr>
        <p:spPr>
          <a:xfrm>
            <a:off x="4044628" y="5079281"/>
            <a:ext cx="183356" cy="238125"/>
          </a:xfrm>
          <a:custGeom>
            <a:avLst/>
            <a:gdLst>
              <a:gd name="connsiteX0" fmla="*/ 71437 w 183356"/>
              <a:gd name="connsiteY0" fmla="*/ 0 h 238125"/>
              <a:gd name="connsiteX1" fmla="*/ 0 w 183356"/>
              <a:gd name="connsiteY1" fmla="*/ 66675 h 238125"/>
              <a:gd name="connsiteX2" fmla="*/ 0 w 183356"/>
              <a:gd name="connsiteY2" fmla="*/ 238125 h 238125"/>
              <a:gd name="connsiteX3" fmla="*/ 183356 w 183356"/>
              <a:gd name="connsiteY3" fmla="*/ 238125 h 238125"/>
              <a:gd name="connsiteX4" fmla="*/ 183356 w 183356"/>
              <a:gd name="connsiteY4" fmla="*/ 0 h 238125"/>
              <a:gd name="connsiteX5" fmla="*/ 71437 w 183356"/>
              <a:gd name="connsiteY5"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6" h="238125">
                <a:moveTo>
                  <a:pt x="71437" y="0"/>
                </a:moveTo>
                <a:lnTo>
                  <a:pt x="0" y="66675"/>
                </a:lnTo>
                <a:lnTo>
                  <a:pt x="0" y="238125"/>
                </a:lnTo>
                <a:lnTo>
                  <a:pt x="183356" y="238125"/>
                </a:lnTo>
                <a:lnTo>
                  <a:pt x="183356" y="0"/>
                </a:lnTo>
                <a:lnTo>
                  <a:pt x="7143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8" name="図 107" descr="黒い背景に白い文字がある&#10;&#10;中程度の精度で自動的に生成された説明">
            <a:extLst>
              <a:ext uri="{FF2B5EF4-FFF2-40B4-BE49-F238E27FC236}">
                <a16:creationId xmlns:a16="http://schemas.microsoft.com/office/drawing/2014/main" id="{705EC394-C224-439F-A72D-EA4EA6C98D5B}"/>
              </a:ext>
            </a:extLst>
          </p:cNvPr>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010368" y="5071572"/>
            <a:ext cx="251876" cy="251876"/>
          </a:xfrm>
          <a:prstGeom prst="rect">
            <a:avLst/>
          </a:prstGeom>
          <a:noFill/>
        </p:spPr>
      </p:pic>
      <p:sp>
        <p:nvSpPr>
          <p:cNvPr id="109" name="正方形/長方形 108">
            <a:extLst>
              <a:ext uri="{FF2B5EF4-FFF2-40B4-BE49-F238E27FC236}">
                <a16:creationId xmlns:a16="http://schemas.microsoft.com/office/drawing/2014/main" id="{4B6D4017-B270-4BE3-96A9-EDF3CD3ABFB4}"/>
              </a:ext>
            </a:extLst>
          </p:cNvPr>
          <p:cNvSpPr/>
          <p:nvPr/>
        </p:nvSpPr>
        <p:spPr>
          <a:xfrm>
            <a:off x="8121736" y="5587467"/>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0" name="正方形/長方形 109">
            <a:extLst>
              <a:ext uri="{FF2B5EF4-FFF2-40B4-BE49-F238E27FC236}">
                <a16:creationId xmlns:a16="http://schemas.microsoft.com/office/drawing/2014/main" id="{888766EF-28AE-466B-87AF-C8BB03899FF4}"/>
              </a:ext>
            </a:extLst>
          </p:cNvPr>
          <p:cNvSpPr/>
          <p:nvPr/>
        </p:nvSpPr>
        <p:spPr>
          <a:xfrm>
            <a:off x="4471754" y="5588948"/>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383CD685-3998-481C-BA29-F335526EA04F}"/>
              </a:ext>
            </a:extLst>
          </p:cNvPr>
          <p:cNvSpPr/>
          <p:nvPr/>
        </p:nvSpPr>
        <p:spPr>
          <a:xfrm>
            <a:off x="4739954" y="5588948"/>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13" name="正方形/長方形 112">
            <a:extLst>
              <a:ext uri="{FF2B5EF4-FFF2-40B4-BE49-F238E27FC236}">
                <a16:creationId xmlns:a16="http://schemas.microsoft.com/office/drawing/2014/main" id="{5733F8BD-659A-4243-B476-F809EB985369}"/>
              </a:ext>
            </a:extLst>
          </p:cNvPr>
          <p:cNvSpPr/>
          <p:nvPr/>
        </p:nvSpPr>
        <p:spPr>
          <a:xfrm>
            <a:off x="5300322" y="549447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14" name="正方形/長方形 113">
            <a:extLst>
              <a:ext uri="{FF2B5EF4-FFF2-40B4-BE49-F238E27FC236}">
                <a16:creationId xmlns:a16="http://schemas.microsoft.com/office/drawing/2014/main" id="{9D51F9E6-35A6-4303-B389-2A55C18892B7}"/>
              </a:ext>
            </a:extLst>
          </p:cNvPr>
          <p:cNvSpPr/>
          <p:nvPr/>
        </p:nvSpPr>
        <p:spPr>
          <a:xfrm>
            <a:off x="5300322" y="568342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15" name="正方形/長方形 114">
            <a:extLst>
              <a:ext uri="{FF2B5EF4-FFF2-40B4-BE49-F238E27FC236}">
                <a16:creationId xmlns:a16="http://schemas.microsoft.com/office/drawing/2014/main" id="{682F5BF3-0EC4-43D0-AC5A-A79CA6464D19}"/>
              </a:ext>
            </a:extLst>
          </p:cNvPr>
          <p:cNvSpPr/>
          <p:nvPr/>
        </p:nvSpPr>
        <p:spPr>
          <a:xfrm>
            <a:off x="8682489"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6" name="正方形/長方形 115">
            <a:extLst>
              <a:ext uri="{FF2B5EF4-FFF2-40B4-BE49-F238E27FC236}">
                <a16:creationId xmlns:a16="http://schemas.microsoft.com/office/drawing/2014/main" id="{10A99527-40B6-4A28-B267-666E64F8A28D}"/>
              </a:ext>
            </a:extLst>
          </p:cNvPr>
          <p:cNvSpPr/>
          <p:nvPr/>
        </p:nvSpPr>
        <p:spPr>
          <a:xfrm>
            <a:off x="7477382" y="5588948"/>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F3C5C477-8610-4259-B693-A170D59B9BF0}"/>
              </a:ext>
            </a:extLst>
          </p:cNvPr>
          <p:cNvSpPr/>
          <p:nvPr/>
        </p:nvSpPr>
        <p:spPr>
          <a:xfrm>
            <a:off x="7693702" y="5588948"/>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19" name="正方形/長方形 118">
            <a:extLst>
              <a:ext uri="{FF2B5EF4-FFF2-40B4-BE49-F238E27FC236}">
                <a16:creationId xmlns:a16="http://schemas.microsoft.com/office/drawing/2014/main" id="{4B2DE5CB-65DF-4B81-902A-84D68F2FD7ED}"/>
              </a:ext>
            </a:extLst>
          </p:cNvPr>
          <p:cNvSpPr/>
          <p:nvPr/>
        </p:nvSpPr>
        <p:spPr>
          <a:xfrm>
            <a:off x="8368810" y="549447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20" name="正方形/長方形 119">
            <a:extLst>
              <a:ext uri="{FF2B5EF4-FFF2-40B4-BE49-F238E27FC236}">
                <a16:creationId xmlns:a16="http://schemas.microsoft.com/office/drawing/2014/main" id="{A2DFA815-F61A-4AC2-89AE-3A3F8C29B85A}"/>
              </a:ext>
            </a:extLst>
          </p:cNvPr>
          <p:cNvSpPr/>
          <p:nvPr/>
        </p:nvSpPr>
        <p:spPr>
          <a:xfrm>
            <a:off x="8368810" y="5683420"/>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21" name="正方形/長方形 120">
            <a:extLst>
              <a:ext uri="{FF2B5EF4-FFF2-40B4-BE49-F238E27FC236}">
                <a16:creationId xmlns:a16="http://schemas.microsoft.com/office/drawing/2014/main" id="{26A9F919-476C-44B9-961A-2DA65917BECB}"/>
              </a:ext>
            </a:extLst>
          </p:cNvPr>
          <p:cNvSpPr/>
          <p:nvPr/>
        </p:nvSpPr>
        <p:spPr>
          <a:xfrm>
            <a:off x="8914594"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22" name="正方形/長方形 121">
            <a:extLst>
              <a:ext uri="{FF2B5EF4-FFF2-40B4-BE49-F238E27FC236}">
                <a16:creationId xmlns:a16="http://schemas.microsoft.com/office/drawing/2014/main" id="{0D9B4947-E98C-4907-BA15-29719589F2CA}"/>
              </a:ext>
            </a:extLst>
          </p:cNvPr>
          <p:cNvSpPr/>
          <p:nvPr/>
        </p:nvSpPr>
        <p:spPr>
          <a:xfrm>
            <a:off x="5616327"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3" name="正方形/長方形 122">
            <a:extLst>
              <a:ext uri="{FF2B5EF4-FFF2-40B4-BE49-F238E27FC236}">
                <a16:creationId xmlns:a16="http://schemas.microsoft.com/office/drawing/2014/main" id="{57A71F96-A6F9-4138-B752-5DC0297B5EBB}"/>
              </a:ext>
            </a:extLst>
          </p:cNvPr>
          <p:cNvSpPr/>
          <p:nvPr/>
        </p:nvSpPr>
        <p:spPr>
          <a:xfrm>
            <a:off x="5848432" y="5596589"/>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24" name="正方形/長方形 123">
            <a:extLst>
              <a:ext uri="{FF2B5EF4-FFF2-40B4-BE49-F238E27FC236}">
                <a16:creationId xmlns:a16="http://schemas.microsoft.com/office/drawing/2014/main" id="{9525C9AD-9FF0-41A3-AF09-DB9CE38D1141}"/>
              </a:ext>
            </a:extLst>
          </p:cNvPr>
          <p:cNvSpPr/>
          <p:nvPr/>
        </p:nvSpPr>
        <p:spPr>
          <a:xfrm>
            <a:off x="8121741" y="604910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5" name="正方形/長方形 124">
            <a:extLst>
              <a:ext uri="{FF2B5EF4-FFF2-40B4-BE49-F238E27FC236}">
                <a16:creationId xmlns:a16="http://schemas.microsoft.com/office/drawing/2014/main" id="{AC8E2B41-5C7A-4DD7-A1ED-96F74EEF8D50}"/>
              </a:ext>
            </a:extLst>
          </p:cNvPr>
          <p:cNvSpPr/>
          <p:nvPr/>
        </p:nvSpPr>
        <p:spPr>
          <a:xfrm>
            <a:off x="4471759" y="60505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8B746753-72B7-40D3-B1C8-62979C41B700}"/>
              </a:ext>
            </a:extLst>
          </p:cNvPr>
          <p:cNvSpPr/>
          <p:nvPr/>
        </p:nvSpPr>
        <p:spPr>
          <a:xfrm>
            <a:off x="4739959" y="60505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28" name="正方形/長方形 127">
            <a:extLst>
              <a:ext uri="{FF2B5EF4-FFF2-40B4-BE49-F238E27FC236}">
                <a16:creationId xmlns:a16="http://schemas.microsoft.com/office/drawing/2014/main" id="{FA87007A-7CE7-4EC8-8F86-676C76DEAD37}"/>
              </a:ext>
            </a:extLst>
          </p:cNvPr>
          <p:cNvSpPr/>
          <p:nvPr/>
        </p:nvSpPr>
        <p:spPr>
          <a:xfrm>
            <a:off x="5300327" y="59561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29" name="正方形/長方形 128">
            <a:extLst>
              <a:ext uri="{FF2B5EF4-FFF2-40B4-BE49-F238E27FC236}">
                <a16:creationId xmlns:a16="http://schemas.microsoft.com/office/drawing/2014/main" id="{037D903E-267D-4C82-9F36-DBD9E96454FF}"/>
              </a:ext>
            </a:extLst>
          </p:cNvPr>
          <p:cNvSpPr/>
          <p:nvPr/>
        </p:nvSpPr>
        <p:spPr>
          <a:xfrm>
            <a:off x="5300327" y="61450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30" name="正方形/長方形 129">
            <a:extLst>
              <a:ext uri="{FF2B5EF4-FFF2-40B4-BE49-F238E27FC236}">
                <a16:creationId xmlns:a16="http://schemas.microsoft.com/office/drawing/2014/main" id="{6B24A5F0-B43A-4813-994D-5A0AD4C15DB0}"/>
              </a:ext>
            </a:extLst>
          </p:cNvPr>
          <p:cNvSpPr/>
          <p:nvPr/>
        </p:nvSpPr>
        <p:spPr>
          <a:xfrm>
            <a:off x="8682494"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1" name="正方形/長方形 130">
            <a:extLst>
              <a:ext uri="{FF2B5EF4-FFF2-40B4-BE49-F238E27FC236}">
                <a16:creationId xmlns:a16="http://schemas.microsoft.com/office/drawing/2014/main" id="{3FB83AC2-EA5C-4934-86B7-ECE17DB960C3}"/>
              </a:ext>
            </a:extLst>
          </p:cNvPr>
          <p:cNvSpPr/>
          <p:nvPr/>
        </p:nvSpPr>
        <p:spPr>
          <a:xfrm>
            <a:off x="7477387" y="6050587"/>
            <a:ext cx="184194" cy="173662"/>
          </a:xfrm>
          <a:prstGeom prst="rect">
            <a:avLst/>
          </a:prstGeom>
          <a:solidFill>
            <a:schemeClr val="accent5">
              <a:lumMod val="75000"/>
            </a:schemeClr>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200" b="1" dirty="0">
                <a:solidFill>
                  <a:schemeClr val="bg1"/>
                </a:solidFill>
                <a:latin typeface="Meiryo UI" panose="020B0604030504040204" pitchFamily="50" charset="-128"/>
                <a:ea typeface="Meiryo UI" panose="020B0604030504040204" pitchFamily="50" charset="-128"/>
              </a:rPr>
              <a:t>O</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2" name="正方形/長方形 131">
            <a:extLst>
              <a:ext uri="{FF2B5EF4-FFF2-40B4-BE49-F238E27FC236}">
                <a16:creationId xmlns:a16="http://schemas.microsoft.com/office/drawing/2014/main" id="{979A14AE-889F-4898-BDCF-05F29A4730E3}"/>
              </a:ext>
            </a:extLst>
          </p:cNvPr>
          <p:cNvSpPr/>
          <p:nvPr/>
        </p:nvSpPr>
        <p:spPr>
          <a:xfrm>
            <a:off x="7693707" y="6050587"/>
            <a:ext cx="184194" cy="173662"/>
          </a:xfrm>
          <a:prstGeom prst="rect">
            <a:avLst/>
          </a:prstGeom>
          <a:solidFill>
            <a:srgbClr val="FF0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ts val="600"/>
              </a:lnSpc>
            </a:pPr>
            <a:r>
              <a:rPr kumimoji="1" lang="en-US" altLang="ja-JP" sz="600" b="1" dirty="0">
                <a:solidFill>
                  <a:schemeClr val="bg1"/>
                </a:solidFill>
                <a:latin typeface="Meiryo UI" panose="020B0604030504040204" pitchFamily="50" charset="-128"/>
                <a:ea typeface="Meiryo UI" panose="020B0604030504040204" pitchFamily="50" charset="-128"/>
              </a:rPr>
              <a:t>CK</a:t>
            </a:r>
            <a:br>
              <a:rPr lang="en-US" altLang="ja-JP" sz="600" b="1" dirty="0">
                <a:solidFill>
                  <a:schemeClr val="bg1"/>
                </a:solidFill>
                <a:latin typeface="Meiryo UI" panose="020B0604030504040204" pitchFamily="50" charset="-128"/>
                <a:ea typeface="Meiryo UI" panose="020B0604030504040204" pitchFamily="50" charset="-128"/>
              </a:rPr>
            </a:br>
            <a:r>
              <a:rPr lang="en-US" altLang="ja-JP" sz="600" b="1" dirty="0">
                <a:solidFill>
                  <a:schemeClr val="bg1"/>
                </a:solidFill>
                <a:latin typeface="Meiryo UI" panose="020B0604030504040204" pitchFamily="50" charset="-128"/>
                <a:ea typeface="Meiryo UI" panose="020B0604030504040204" pitchFamily="50" charset="-128"/>
              </a:rPr>
              <a:t>AN</a:t>
            </a:r>
            <a:endParaRPr kumimoji="1" lang="en-US" altLang="ja-JP" sz="600" b="1" dirty="0">
              <a:solidFill>
                <a:schemeClr val="bg1"/>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530AAA1E-8F32-49CE-A38B-5A156C10D64E}"/>
              </a:ext>
            </a:extLst>
          </p:cNvPr>
          <p:cNvSpPr/>
          <p:nvPr/>
        </p:nvSpPr>
        <p:spPr>
          <a:xfrm>
            <a:off x="8368815" y="595611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kumimoji="1" lang="en-US" altLang="ja-JP" sz="700" b="1" dirty="0">
                <a:solidFill>
                  <a:schemeClr val="bg1"/>
                </a:solidFill>
                <a:latin typeface="Meiryo UI" panose="020B0604030504040204" pitchFamily="50" charset="-128"/>
                <a:ea typeface="Meiryo UI" panose="020B0604030504040204" pitchFamily="50" charset="-128"/>
              </a:rPr>
              <a:t>1</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35" name="正方形/長方形 134">
            <a:extLst>
              <a:ext uri="{FF2B5EF4-FFF2-40B4-BE49-F238E27FC236}">
                <a16:creationId xmlns:a16="http://schemas.microsoft.com/office/drawing/2014/main" id="{1A1A50F2-9624-4101-8522-D9D33664ED6A}"/>
              </a:ext>
            </a:extLst>
          </p:cNvPr>
          <p:cNvSpPr/>
          <p:nvPr/>
        </p:nvSpPr>
        <p:spPr>
          <a:xfrm>
            <a:off x="8368815" y="614505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人</a:t>
            </a:r>
          </a:p>
        </p:txBody>
      </p:sp>
      <p:sp>
        <p:nvSpPr>
          <p:cNvPr id="136" name="正方形/長方形 135">
            <a:extLst>
              <a:ext uri="{FF2B5EF4-FFF2-40B4-BE49-F238E27FC236}">
                <a16:creationId xmlns:a16="http://schemas.microsoft.com/office/drawing/2014/main" id="{6A09DEB7-3869-45C3-9F91-AB1B6FCE2F94}"/>
              </a:ext>
            </a:extLst>
          </p:cNvPr>
          <p:cNvSpPr/>
          <p:nvPr/>
        </p:nvSpPr>
        <p:spPr>
          <a:xfrm>
            <a:off x="8914599"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37" name="正方形/長方形 136">
            <a:extLst>
              <a:ext uri="{FF2B5EF4-FFF2-40B4-BE49-F238E27FC236}">
                <a16:creationId xmlns:a16="http://schemas.microsoft.com/office/drawing/2014/main" id="{89B5D91A-1CD0-4C70-82A4-66111ECBD66B}"/>
              </a:ext>
            </a:extLst>
          </p:cNvPr>
          <p:cNvSpPr/>
          <p:nvPr/>
        </p:nvSpPr>
        <p:spPr>
          <a:xfrm>
            <a:off x="5616332"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契</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38" name="正方形/長方形 137">
            <a:extLst>
              <a:ext uri="{FF2B5EF4-FFF2-40B4-BE49-F238E27FC236}">
                <a16:creationId xmlns:a16="http://schemas.microsoft.com/office/drawing/2014/main" id="{C5E61AB1-D4A5-4118-9DBD-2A2A79DCFC60}"/>
              </a:ext>
            </a:extLst>
          </p:cNvPr>
          <p:cNvSpPr/>
          <p:nvPr/>
        </p:nvSpPr>
        <p:spPr>
          <a:xfrm>
            <a:off x="5848437" y="6058228"/>
            <a:ext cx="184194" cy="173662"/>
          </a:xfrm>
          <a:prstGeom prst="rect">
            <a:avLst/>
          </a:prstGeom>
          <a:solidFill>
            <a:srgbClr val="9966FF"/>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販</a:t>
            </a:r>
          </a:p>
        </p:txBody>
      </p:sp>
      <p:sp>
        <p:nvSpPr>
          <p:cNvPr id="139" name="正方形/長方形 138">
            <a:extLst>
              <a:ext uri="{FF2B5EF4-FFF2-40B4-BE49-F238E27FC236}">
                <a16:creationId xmlns:a16="http://schemas.microsoft.com/office/drawing/2014/main" id="{F9AADC7F-0170-4D85-AC8E-9D5D0910FBD4}"/>
              </a:ext>
            </a:extLst>
          </p:cNvPr>
          <p:cNvSpPr/>
          <p:nvPr/>
        </p:nvSpPr>
        <p:spPr>
          <a:xfrm>
            <a:off x="7905769" y="6048279"/>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0" name="正方形/長方形 139">
            <a:extLst>
              <a:ext uri="{FF2B5EF4-FFF2-40B4-BE49-F238E27FC236}">
                <a16:creationId xmlns:a16="http://schemas.microsoft.com/office/drawing/2014/main" id="{5BE35D23-65A6-4A5B-9867-B8156D8C1AA1}"/>
              </a:ext>
            </a:extLst>
          </p:cNvPr>
          <p:cNvSpPr/>
          <p:nvPr/>
        </p:nvSpPr>
        <p:spPr>
          <a:xfrm>
            <a:off x="5012851" y="6050587"/>
            <a:ext cx="184194" cy="173662"/>
          </a:xfrm>
          <a:prstGeom prst="rect">
            <a:avLst/>
          </a:prstGeom>
          <a:solidFill>
            <a:schemeClr val="accent5"/>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100" b="1" dirty="0">
                <a:solidFill>
                  <a:schemeClr val="bg1"/>
                </a:solidFill>
                <a:latin typeface="Meiryo UI" panose="020B0604030504040204" pitchFamily="50" charset="-128"/>
                <a:ea typeface="Meiryo UI" panose="020B0604030504040204" pitchFamily="50" charset="-128"/>
              </a:rPr>
              <a:t>N</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D03FB5A2-4632-4035-82EA-15D39E238416}"/>
              </a:ext>
            </a:extLst>
          </p:cNvPr>
          <p:cNvSpPr/>
          <p:nvPr/>
        </p:nvSpPr>
        <p:spPr>
          <a:xfrm>
            <a:off x="6085364" y="4201210"/>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2" name="正方形/長方形 141">
            <a:extLst>
              <a:ext uri="{FF2B5EF4-FFF2-40B4-BE49-F238E27FC236}">
                <a16:creationId xmlns:a16="http://schemas.microsoft.com/office/drawing/2014/main" id="{E22BF21C-2CE7-4231-80F3-CE82125C49D5}"/>
              </a:ext>
            </a:extLst>
          </p:cNvPr>
          <p:cNvSpPr/>
          <p:nvPr/>
        </p:nvSpPr>
        <p:spPr>
          <a:xfrm>
            <a:off x="6085364" y="469653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a:extLst>
              <a:ext uri="{FF2B5EF4-FFF2-40B4-BE49-F238E27FC236}">
                <a16:creationId xmlns:a16="http://schemas.microsoft.com/office/drawing/2014/main" id="{A663420F-9F76-4E9F-80E3-8C428E20040D}"/>
              </a:ext>
            </a:extLst>
          </p:cNvPr>
          <p:cNvSpPr/>
          <p:nvPr/>
        </p:nvSpPr>
        <p:spPr>
          <a:xfrm>
            <a:off x="6091965" y="5151828"/>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a:extLst>
              <a:ext uri="{FF2B5EF4-FFF2-40B4-BE49-F238E27FC236}">
                <a16:creationId xmlns:a16="http://schemas.microsoft.com/office/drawing/2014/main" id="{7C142768-0646-4E59-A39F-A3D2A819E6EF}"/>
              </a:ext>
            </a:extLst>
          </p:cNvPr>
          <p:cNvSpPr/>
          <p:nvPr/>
        </p:nvSpPr>
        <p:spPr>
          <a:xfrm>
            <a:off x="6093441" y="5597197"/>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a:extLst>
              <a:ext uri="{FF2B5EF4-FFF2-40B4-BE49-F238E27FC236}">
                <a16:creationId xmlns:a16="http://schemas.microsoft.com/office/drawing/2014/main" id="{4E679A9F-BEC4-4D24-8493-7D6A82431D75}"/>
              </a:ext>
            </a:extLst>
          </p:cNvPr>
          <p:cNvSpPr/>
          <p:nvPr/>
        </p:nvSpPr>
        <p:spPr>
          <a:xfrm>
            <a:off x="6093446" y="6058836"/>
            <a:ext cx="184194" cy="173662"/>
          </a:xfrm>
          <a:prstGeom prst="rect">
            <a:avLst/>
          </a:prstGeom>
          <a:solidFill>
            <a:srgbClr val="FFC000"/>
          </a:solidFill>
          <a:ln w="12700">
            <a:solidFill>
              <a:srgbClr val="A47D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ja-JP" sz="1200" b="1" dirty="0">
                <a:solidFill>
                  <a:schemeClr val="bg1"/>
                </a:solidFill>
                <a:latin typeface="Meiryo UI" panose="020B0604030504040204" pitchFamily="50" charset="-128"/>
                <a:ea typeface="Meiryo UI" panose="020B0604030504040204" pitchFamily="50" charset="-128"/>
              </a:rPr>
              <a:t>C</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6" name="正方形/長方形 145">
            <a:extLst>
              <a:ext uri="{FF2B5EF4-FFF2-40B4-BE49-F238E27FC236}">
                <a16:creationId xmlns:a16="http://schemas.microsoft.com/office/drawing/2014/main" id="{821BD92E-588A-4615-9DCC-48BFA6146BD5}"/>
              </a:ext>
            </a:extLst>
          </p:cNvPr>
          <p:cNvSpPr/>
          <p:nvPr/>
        </p:nvSpPr>
        <p:spPr>
          <a:xfrm>
            <a:off x="6460222" y="4677399"/>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ED3E6B06-858E-485B-8AD1-0F71D0BE47FB}"/>
              </a:ext>
            </a:extLst>
          </p:cNvPr>
          <p:cNvSpPr/>
          <p:nvPr/>
        </p:nvSpPr>
        <p:spPr>
          <a:xfrm>
            <a:off x="6700057" y="4677399"/>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48" name="正方形/長方形 147">
            <a:extLst>
              <a:ext uri="{FF2B5EF4-FFF2-40B4-BE49-F238E27FC236}">
                <a16:creationId xmlns:a16="http://schemas.microsoft.com/office/drawing/2014/main" id="{C5947878-B58E-41EA-AB13-309D603A0A94}"/>
              </a:ext>
            </a:extLst>
          </p:cNvPr>
          <p:cNvSpPr/>
          <p:nvPr/>
        </p:nvSpPr>
        <p:spPr>
          <a:xfrm>
            <a:off x="6939892" y="4677399"/>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EEADB5DD-3400-45B1-AE98-670566AA62D0}"/>
              </a:ext>
            </a:extLst>
          </p:cNvPr>
          <p:cNvSpPr/>
          <p:nvPr/>
        </p:nvSpPr>
        <p:spPr>
          <a:xfrm>
            <a:off x="6461699" y="419060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0" name="正方形/長方形 149">
            <a:extLst>
              <a:ext uri="{FF2B5EF4-FFF2-40B4-BE49-F238E27FC236}">
                <a16:creationId xmlns:a16="http://schemas.microsoft.com/office/drawing/2014/main" id="{D231F94E-6B90-42E4-9E37-5AB1EE46C101}"/>
              </a:ext>
            </a:extLst>
          </p:cNvPr>
          <p:cNvSpPr/>
          <p:nvPr/>
        </p:nvSpPr>
        <p:spPr>
          <a:xfrm>
            <a:off x="6701534" y="419060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1" name="正方形/長方形 150">
            <a:extLst>
              <a:ext uri="{FF2B5EF4-FFF2-40B4-BE49-F238E27FC236}">
                <a16:creationId xmlns:a16="http://schemas.microsoft.com/office/drawing/2014/main" id="{148EADE1-3B0F-43DB-97E7-576DA70D1D74}"/>
              </a:ext>
            </a:extLst>
          </p:cNvPr>
          <p:cNvSpPr/>
          <p:nvPr/>
        </p:nvSpPr>
        <p:spPr>
          <a:xfrm>
            <a:off x="6461701" y="5149401"/>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2" name="正方形/長方形 151">
            <a:extLst>
              <a:ext uri="{FF2B5EF4-FFF2-40B4-BE49-F238E27FC236}">
                <a16:creationId xmlns:a16="http://schemas.microsoft.com/office/drawing/2014/main" id="{15145CBA-194C-4B19-8E00-26EE1667E220}"/>
              </a:ext>
            </a:extLst>
          </p:cNvPr>
          <p:cNvSpPr/>
          <p:nvPr/>
        </p:nvSpPr>
        <p:spPr>
          <a:xfrm>
            <a:off x="6701536" y="5149401"/>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3" name="正方形/長方形 152">
            <a:extLst>
              <a:ext uri="{FF2B5EF4-FFF2-40B4-BE49-F238E27FC236}">
                <a16:creationId xmlns:a16="http://schemas.microsoft.com/office/drawing/2014/main" id="{05BA56BA-9147-4B66-9EDC-021A0BD39772}"/>
              </a:ext>
            </a:extLst>
          </p:cNvPr>
          <p:cNvSpPr/>
          <p:nvPr/>
        </p:nvSpPr>
        <p:spPr>
          <a:xfrm>
            <a:off x="7181206" y="5149401"/>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54" name="正方形/長方形 153">
            <a:extLst>
              <a:ext uri="{FF2B5EF4-FFF2-40B4-BE49-F238E27FC236}">
                <a16:creationId xmlns:a16="http://schemas.microsoft.com/office/drawing/2014/main" id="{A0501EE9-2CD9-4889-851F-E0A77FCAB393}"/>
              </a:ext>
            </a:extLst>
          </p:cNvPr>
          <p:cNvSpPr/>
          <p:nvPr/>
        </p:nvSpPr>
        <p:spPr>
          <a:xfrm>
            <a:off x="6460222" y="5582926"/>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5" name="正方形/長方形 154">
            <a:extLst>
              <a:ext uri="{FF2B5EF4-FFF2-40B4-BE49-F238E27FC236}">
                <a16:creationId xmlns:a16="http://schemas.microsoft.com/office/drawing/2014/main" id="{B5C2024B-7B3B-4625-8AD9-BCCFE276CD41}"/>
              </a:ext>
            </a:extLst>
          </p:cNvPr>
          <p:cNvSpPr/>
          <p:nvPr/>
        </p:nvSpPr>
        <p:spPr>
          <a:xfrm>
            <a:off x="6700057" y="5582926"/>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56" name="正方形/長方形 155">
            <a:extLst>
              <a:ext uri="{FF2B5EF4-FFF2-40B4-BE49-F238E27FC236}">
                <a16:creationId xmlns:a16="http://schemas.microsoft.com/office/drawing/2014/main" id="{66FCE662-E503-4036-B2AA-C1EA520ABA7F}"/>
              </a:ext>
            </a:extLst>
          </p:cNvPr>
          <p:cNvSpPr/>
          <p:nvPr/>
        </p:nvSpPr>
        <p:spPr>
          <a:xfrm>
            <a:off x="6939892" y="5582926"/>
            <a:ext cx="184194" cy="173662"/>
          </a:xfrm>
          <a:prstGeom prst="rect">
            <a:avLst/>
          </a:prstGeom>
          <a:solidFill>
            <a:schemeClr val="accent2">
              <a:lumMod val="7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ja-JP" altLang="en-US" sz="1200" b="1" dirty="0">
                <a:solidFill>
                  <a:schemeClr val="bg1"/>
                </a:solidFill>
                <a:latin typeface="Meiryo UI" panose="020B0604030504040204" pitchFamily="50" charset="-128"/>
                <a:ea typeface="Meiryo UI" panose="020B0604030504040204" pitchFamily="50" charset="-128"/>
              </a:rPr>
              <a:t>サ</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sp>
        <p:nvSpPr>
          <p:cNvPr id="157" name="正方形/長方形 156">
            <a:extLst>
              <a:ext uri="{FF2B5EF4-FFF2-40B4-BE49-F238E27FC236}">
                <a16:creationId xmlns:a16="http://schemas.microsoft.com/office/drawing/2014/main" id="{6D042B55-8152-49CF-907D-349BB9209ACC}"/>
              </a:ext>
            </a:extLst>
          </p:cNvPr>
          <p:cNvSpPr/>
          <p:nvPr/>
        </p:nvSpPr>
        <p:spPr>
          <a:xfrm>
            <a:off x="7179727" y="5582926"/>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58" name="正方形/長方形 157">
            <a:extLst>
              <a:ext uri="{FF2B5EF4-FFF2-40B4-BE49-F238E27FC236}">
                <a16:creationId xmlns:a16="http://schemas.microsoft.com/office/drawing/2014/main" id="{F8407E75-FB64-4349-979D-55BDC6E4088F}"/>
              </a:ext>
            </a:extLst>
          </p:cNvPr>
          <p:cNvSpPr/>
          <p:nvPr/>
        </p:nvSpPr>
        <p:spPr>
          <a:xfrm>
            <a:off x="6460222" y="6053435"/>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A305247B-8305-4F73-B4F8-867450607573}"/>
              </a:ext>
            </a:extLst>
          </p:cNvPr>
          <p:cNvSpPr/>
          <p:nvPr/>
        </p:nvSpPr>
        <p:spPr>
          <a:xfrm>
            <a:off x="6700057" y="6053435"/>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60" name="正方形/長方形 159">
            <a:extLst>
              <a:ext uri="{FF2B5EF4-FFF2-40B4-BE49-F238E27FC236}">
                <a16:creationId xmlns:a16="http://schemas.microsoft.com/office/drawing/2014/main" id="{ECF462F4-C097-4A90-9E53-26C84A8C5906}"/>
              </a:ext>
            </a:extLst>
          </p:cNvPr>
          <p:cNvSpPr/>
          <p:nvPr/>
        </p:nvSpPr>
        <p:spPr>
          <a:xfrm>
            <a:off x="7179727" y="6053435"/>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1" name="正方形/長方形 160">
            <a:extLst>
              <a:ext uri="{FF2B5EF4-FFF2-40B4-BE49-F238E27FC236}">
                <a16:creationId xmlns:a16="http://schemas.microsoft.com/office/drawing/2014/main" id="{DE841FA8-77ED-4CB3-B068-BA035FBBB71D}"/>
              </a:ext>
            </a:extLst>
          </p:cNvPr>
          <p:cNvSpPr/>
          <p:nvPr/>
        </p:nvSpPr>
        <p:spPr>
          <a:xfrm>
            <a:off x="7182684" y="4680362"/>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2" name="正方形/長方形 161">
            <a:extLst>
              <a:ext uri="{FF2B5EF4-FFF2-40B4-BE49-F238E27FC236}">
                <a16:creationId xmlns:a16="http://schemas.microsoft.com/office/drawing/2014/main" id="{0605B8F8-FB5F-409A-9599-43AE6AFE649C}"/>
              </a:ext>
            </a:extLst>
          </p:cNvPr>
          <p:cNvSpPr/>
          <p:nvPr/>
        </p:nvSpPr>
        <p:spPr>
          <a:xfrm>
            <a:off x="7191564" y="4188347"/>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3" name="正方形/長方形 162">
            <a:extLst>
              <a:ext uri="{FF2B5EF4-FFF2-40B4-BE49-F238E27FC236}">
                <a16:creationId xmlns:a16="http://schemas.microsoft.com/office/drawing/2014/main" id="{781F6565-D7E3-4B4F-A20D-3CB44071CC92}"/>
              </a:ext>
            </a:extLst>
          </p:cNvPr>
          <p:cNvSpPr/>
          <p:nvPr/>
        </p:nvSpPr>
        <p:spPr>
          <a:xfrm>
            <a:off x="6459989" y="3741973"/>
            <a:ext cx="184194" cy="173662"/>
          </a:xfrm>
          <a:prstGeom prst="rect">
            <a:avLst/>
          </a:prstGeom>
          <a:solidFill>
            <a:srgbClr val="00B0F0"/>
          </a:solidFill>
          <a:ln w="127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ja-JP" sz="1100" b="1" dirty="0">
                <a:solidFill>
                  <a:schemeClr val="bg1"/>
                </a:solidFill>
                <a:latin typeface="Meiryo UI" panose="020B0604030504040204" pitchFamily="50" charset="-128"/>
                <a:ea typeface="Meiryo UI" panose="020B0604030504040204" pitchFamily="50" charset="-128"/>
              </a:rPr>
              <a:t>D</a:t>
            </a:r>
            <a:r>
              <a:rPr lang="en-US" altLang="ja-JP" sz="700" b="1" dirty="0">
                <a:solidFill>
                  <a:schemeClr val="bg1"/>
                </a:solidFill>
                <a:latin typeface="Meiryo UI" panose="020B0604030504040204" pitchFamily="50" charset="-128"/>
                <a:ea typeface="Meiryo UI" panose="020B0604030504040204" pitchFamily="50" charset="-128"/>
              </a:rPr>
              <a:t>2</a:t>
            </a:r>
            <a:endParaRPr kumimoji="1" lang="ja-JP" altLang="en-US" sz="600" b="1" dirty="0">
              <a:solidFill>
                <a:schemeClr val="bg1"/>
              </a:solidFill>
              <a:latin typeface="Meiryo UI" panose="020B0604030504040204" pitchFamily="50" charset="-128"/>
              <a:ea typeface="Meiryo UI" panose="020B0604030504040204" pitchFamily="50" charset="-128"/>
            </a:endParaRPr>
          </a:p>
        </p:txBody>
      </p:sp>
      <p:sp>
        <p:nvSpPr>
          <p:cNvPr id="164" name="正方形/長方形 163">
            <a:extLst>
              <a:ext uri="{FF2B5EF4-FFF2-40B4-BE49-F238E27FC236}">
                <a16:creationId xmlns:a16="http://schemas.microsoft.com/office/drawing/2014/main" id="{F2BEE5B8-773C-45CE-B01E-0D784B5328DB}"/>
              </a:ext>
            </a:extLst>
          </p:cNvPr>
          <p:cNvSpPr/>
          <p:nvPr/>
        </p:nvSpPr>
        <p:spPr>
          <a:xfrm>
            <a:off x="6699824" y="3741973"/>
            <a:ext cx="184194" cy="173662"/>
          </a:xfrm>
          <a:prstGeom prst="rect">
            <a:avLst/>
          </a:prstGeom>
          <a:solidFill>
            <a:srgbClr val="33CC33"/>
          </a:solidFill>
          <a:ln w="127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機</a:t>
            </a:r>
          </a:p>
        </p:txBody>
      </p:sp>
      <p:sp>
        <p:nvSpPr>
          <p:cNvPr id="165" name="正方形/長方形 164">
            <a:extLst>
              <a:ext uri="{FF2B5EF4-FFF2-40B4-BE49-F238E27FC236}">
                <a16:creationId xmlns:a16="http://schemas.microsoft.com/office/drawing/2014/main" id="{BADFAE94-1D11-481C-B8EA-785EBA1742DA}"/>
              </a:ext>
            </a:extLst>
          </p:cNvPr>
          <p:cNvSpPr/>
          <p:nvPr/>
        </p:nvSpPr>
        <p:spPr>
          <a:xfrm>
            <a:off x="7189854" y="3739714"/>
            <a:ext cx="184194" cy="173662"/>
          </a:xfrm>
          <a:prstGeom prst="rect">
            <a:avLst/>
          </a:prstGeom>
          <a:solidFill>
            <a:srgbClr val="7F7F7F"/>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1200" b="1" dirty="0">
                <a:solidFill>
                  <a:schemeClr val="bg1"/>
                </a:solidFill>
                <a:latin typeface="Meiryo UI" panose="020B0604030504040204" pitchFamily="50" charset="-128"/>
                <a:ea typeface="Meiryo UI" panose="020B0604030504040204" pitchFamily="50" charset="-128"/>
              </a:rPr>
              <a:t>他</a:t>
            </a:r>
          </a:p>
        </p:txBody>
      </p:sp>
      <p:sp>
        <p:nvSpPr>
          <p:cNvPr id="166" name="四角形: 角を丸くする 165">
            <a:extLst>
              <a:ext uri="{FF2B5EF4-FFF2-40B4-BE49-F238E27FC236}">
                <a16:creationId xmlns:a16="http://schemas.microsoft.com/office/drawing/2014/main" id="{6A581D29-1502-4908-AEF2-B3B9F7DF31F1}"/>
              </a:ext>
            </a:extLst>
          </p:cNvPr>
          <p:cNvSpPr/>
          <p:nvPr/>
        </p:nvSpPr>
        <p:spPr>
          <a:xfrm>
            <a:off x="297896" y="658515"/>
            <a:ext cx="11609973" cy="2052557"/>
          </a:xfrm>
          <a:prstGeom prst="roundRect">
            <a:avLst>
              <a:gd name="adj" fmla="val 5290"/>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dirty="0">
                <a:latin typeface="Meiryo UI"/>
                <a:ea typeface="Meiryo UI"/>
              </a:rPr>
              <a:t>　データカタログ作成ツールにおいて、用途別にデータカタログ項目を設定したコンフィグファイル（設定ファイル）を用いて、入力を支援する「項目フィルタリング」機能を実現しています。（</a:t>
            </a:r>
            <a:r>
              <a:rPr lang="en-US" altLang="ja-JP" sz="1400" dirty="0">
                <a:latin typeface="Meiryo UI"/>
                <a:ea typeface="Meiryo UI"/>
              </a:rPr>
              <a:t>※</a:t>
            </a:r>
            <a:r>
              <a:rPr lang="ja-JP" altLang="en-US" sz="1400" dirty="0">
                <a:latin typeface="Meiryo UI"/>
                <a:ea typeface="Meiryo UI"/>
              </a:rPr>
              <a:t>ガイドライン「</a:t>
            </a:r>
            <a:r>
              <a:rPr lang="en-US" altLang="ja-JP" sz="1400" dirty="0">
                <a:latin typeface="Meiryo UI"/>
                <a:ea typeface="Meiryo UI"/>
              </a:rPr>
              <a:t>3.1.3</a:t>
            </a:r>
            <a:r>
              <a:rPr lang="ja-JP" altLang="en-US" sz="1400" dirty="0">
                <a:latin typeface="Meiryo UI"/>
                <a:ea typeface="Meiryo UI"/>
              </a:rPr>
              <a:t>　データカタログ作成ツールの機能」参照）</a:t>
            </a:r>
          </a:p>
          <a:p>
            <a:r>
              <a:rPr lang="ja-JP" altLang="en-US" sz="1400" dirty="0">
                <a:latin typeface="Meiryo UI"/>
                <a:ea typeface="Meiryo UI"/>
              </a:rPr>
              <a:t>　コンフィグファイルにおける用途別・カタログ種別のデータカタログ項目の必須／推奨／任意の選定方針は以下の通りです。</a:t>
            </a:r>
          </a:p>
          <a:p>
            <a:pPr marL="800100" lvl="1" indent="-342900">
              <a:buFont typeface="+mj-ea"/>
              <a:buAutoNum type="circleNumDbPlain"/>
            </a:pPr>
            <a:r>
              <a:rPr lang="ja-JP" altLang="en-US" sz="1400" dirty="0">
                <a:latin typeface="Meiryo UI"/>
                <a:ea typeface="Meiryo UI"/>
              </a:rPr>
              <a:t>実績のあるオープンデータカタログサイト（</a:t>
            </a:r>
            <a:r>
              <a:rPr lang="en-US" altLang="ja-JP" sz="1400" dirty="0">
                <a:latin typeface="Meiryo UI"/>
                <a:ea typeface="Meiryo UI"/>
              </a:rPr>
              <a:t>DATA.GO.JP</a:t>
            </a:r>
            <a:r>
              <a:rPr lang="ja-JP" altLang="en-US" sz="1400" dirty="0">
                <a:latin typeface="Meiryo UI"/>
                <a:ea typeface="Meiryo UI"/>
              </a:rPr>
              <a:t>等）を基準に選定する。</a:t>
            </a:r>
          </a:p>
          <a:p>
            <a:pPr marL="800100" lvl="1" indent="-342900">
              <a:buFont typeface="+mj-ea"/>
              <a:buAutoNum type="circleNumDbPlain"/>
            </a:pPr>
            <a:r>
              <a:rPr lang="ja-JP" altLang="en-US" sz="1400" dirty="0">
                <a:latin typeface="Meiryo UI"/>
                <a:ea typeface="Meiryo UI"/>
              </a:rPr>
              <a:t>標準化団体</a:t>
            </a:r>
            <a:r>
              <a:rPr lang="en-US" altLang="ja-JP" sz="1400" dirty="0">
                <a:latin typeface="Meiryo UI"/>
                <a:ea typeface="Meiryo UI"/>
              </a:rPr>
              <a:t>W3C</a:t>
            </a:r>
            <a:r>
              <a:rPr lang="ja-JP" altLang="en-US" sz="1400" dirty="0">
                <a:latin typeface="Meiryo UI"/>
                <a:ea typeface="Meiryo UI"/>
              </a:rPr>
              <a:t>の国際標準</a:t>
            </a:r>
            <a:r>
              <a:rPr lang="en-US" altLang="ja-JP" sz="1400" dirty="0">
                <a:latin typeface="Meiryo UI"/>
                <a:ea typeface="Meiryo UI"/>
              </a:rPr>
              <a:t>DCAT</a:t>
            </a:r>
            <a:r>
              <a:rPr lang="ja-JP" altLang="en-US" sz="1400" dirty="0">
                <a:latin typeface="Meiryo UI"/>
                <a:ea typeface="Meiryo UI"/>
              </a:rPr>
              <a:t>の項目を「必須項目」または「推奨項目」とする。</a:t>
            </a:r>
            <a:br>
              <a:rPr lang="ja-JP" altLang="en-US" sz="1400" dirty="0">
                <a:latin typeface="Meiryo UI"/>
                <a:ea typeface="Meiryo UI"/>
              </a:rPr>
            </a:br>
            <a:r>
              <a:rPr lang="ja-JP" altLang="en-US" sz="1400" dirty="0">
                <a:latin typeface="Meiryo UI"/>
                <a:ea typeface="Meiryo UI"/>
              </a:rPr>
              <a:t>（ただし、</a:t>
            </a:r>
            <a:r>
              <a:rPr lang="en-US" altLang="ja-JP" sz="1400" dirty="0">
                <a:latin typeface="Meiryo UI"/>
                <a:ea typeface="Meiryo UI"/>
              </a:rPr>
              <a:t>DCAT2</a:t>
            </a:r>
            <a:r>
              <a:rPr lang="ja-JP" altLang="en-US" sz="1400" dirty="0">
                <a:latin typeface="Meiryo UI"/>
                <a:ea typeface="Meiryo UI"/>
              </a:rPr>
              <a:t>の項目や</a:t>
            </a:r>
            <a:r>
              <a:rPr lang="en-US" altLang="ja-JP" sz="1400" dirty="0">
                <a:latin typeface="Meiryo UI"/>
                <a:ea typeface="Meiryo UI"/>
              </a:rPr>
              <a:t>SIP</a:t>
            </a:r>
            <a:r>
              <a:rPr lang="ja-JP" altLang="en-US" sz="1400" dirty="0">
                <a:latin typeface="Meiryo UI"/>
                <a:ea typeface="Meiryo UI"/>
              </a:rPr>
              <a:t>独自の項目は原則「任意項目」とする。）</a:t>
            </a:r>
          </a:p>
          <a:p>
            <a:pPr marL="800100" lvl="1" indent="-342900">
              <a:buFont typeface="+mj-ea"/>
              <a:buAutoNum type="circleNumDbPlain"/>
            </a:pPr>
            <a:r>
              <a:rPr lang="ja-JP" altLang="en-US" sz="1400" dirty="0">
                <a:latin typeface="Meiryo UI"/>
                <a:ea typeface="Meiryo UI"/>
              </a:rPr>
              <a:t>オープンソースデータ管理システム</a:t>
            </a:r>
            <a:r>
              <a:rPr lang="en-US" altLang="ja-JP" sz="1400" dirty="0">
                <a:latin typeface="Meiryo UI"/>
                <a:ea typeface="Meiryo UI"/>
              </a:rPr>
              <a:t>CKAN</a:t>
            </a:r>
            <a:r>
              <a:rPr lang="ja-JP" altLang="en-US" sz="1400" dirty="0">
                <a:latin typeface="Meiryo UI"/>
                <a:ea typeface="Meiryo UI"/>
              </a:rPr>
              <a:t>の仕様によって必須となる項目は「必須項目」とする。</a:t>
            </a:r>
          </a:p>
          <a:p>
            <a:pPr marL="800100" lvl="1" indent="-342900">
              <a:buFont typeface="+mj-ea"/>
              <a:buAutoNum type="circleNumDbPlain"/>
            </a:pPr>
            <a:r>
              <a:rPr lang="ja-JP" altLang="en-US" sz="1400" dirty="0">
                <a:latin typeface="Meiryo UI"/>
                <a:ea typeface="Meiryo UI"/>
              </a:rPr>
              <a:t>その用途によって必須とすべき項目のみ「必須項目」とし、それ以外は必要最低限の項目のみを「推奨項目」とする。</a:t>
            </a:r>
          </a:p>
          <a:p>
            <a:pPr marL="800100" lvl="1" indent="-342900">
              <a:buFont typeface="+mj-ea"/>
              <a:buAutoNum type="circleNumDbPlain"/>
            </a:pPr>
            <a:r>
              <a:rPr lang="ja-JP" altLang="en-US" sz="1400" dirty="0">
                <a:latin typeface="Meiryo UI"/>
                <a:ea typeface="Meiryo UI"/>
              </a:rPr>
              <a:t>原則、人可読項目を「必須項目」または「推奨項目」とし、機械可読項目は「任意項目」とする。</a:t>
            </a:r>
          </a:p>
        </p:txBody>
      </p:sp>
      <p:sp>
        <p:nvSpPr>
          <p:cNvPr id="169" name="正方形/長方形 168">
            <a:extLst>
              <a:ext uri="{FF2B5EF4-FFF2-40B4-BE49-F238E27FC236}">
                <a16:creationId xmlns:a16="http://schemas.microsoft.com/office/drawing/2014/main" id="{D9879959-BA52-49A6-9382-68001CE74FCA}"/>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8361550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(2/12)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１）オープンデータ：横断検索用データカタログ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データカタログ作成ツールの機能「項目フィルタリング」において、オープンデータで利用する場合は、下記の表を参考にコンフィグファイル（設定ファイル）を</a:t>
            </a:r>
            <a:endParaRPr lang="en-US" altLang="ja-JP" sz="1400" dirty="0">
              <a:latin typeface="Meiryo UI"/>
              <a:ea typeface="Meiryo UI"/>
            </a:endParaRPr>
          </a:p>
          <a:p>
            <a:r>
              <a:rPr lang="ja-JP" altLang="en-US" sz="1400" dirty="0">
                <a:latin typeface="Meiryo UI"/>
                <a:ea typeface="Meiryo UI"/>
              </a:rPr>
              <a:t>設定してください。なお、オープンデータのケースでは、横断検索用データカタログのみを作成します。</a:t>
            </a:r>
          </a:p>
        </p:txBody>
      </p:sp>
      <p:pic>
        <p:nvPicPr>
          <p:cNvPr id="13" name="図 12">
            <a:extLst>
              <a:ext uri="{FF2B5EF4-FFF2-40B4-BE49-F238E27FC236}">
                <a16:creationId xmlns:a16="http://schemas.microsoft.com/office/drawing/2014/main" id="{F49E9D4D-A667-4D77-A3C4-B98BB7D48F49}"/>
              </a:ext>
            </a:extLst>
          </p:cNvPr>
          <p:cNvPicPr>
            <a:picLocks noChangeAspect="1"/>
          </p:cNvPicPr>
          <p:nvPr/>
        </p:nvPicPr>
        <p:blipFill>
          <a:blip r:embed="rId3"/>
          <a:stretch>
            <a:fillRect/>
          </a:stretch>
        </p:blipFill>
        <p:spPr>
          <a:xfrm>
            <a:off x="2021681" y="1563782"/>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48885CF6-F10E-47AA-854E-EE8098E21C3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6302911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(3/12)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A</a:t>
            </a:r>
            <a:r>
              <a:rPr lang="ja-JP" altLang="en-US" sz="1400" b="1" dirty="0">
                <a:latin typeface="Meiryo UI"/>
                <a:ea typeface="Meiryo UI"/>
              </a:rPr>
              <a:t>）ファイル交換：横断検索用データカタログ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データカタログ作成ツールの機能「項目フィルタリング」において、利用許諾（ファイル交換）で利用する場合は、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3F1DDD37-9C15-4121-AD68-23FFC9355BDB}"/>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DF13793A-D27A-4D94-822E-01A4637FE06F}"/>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227592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(4/12)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2672"/>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A</a:t>
            </a:r>
            <a:r>
              <a:rPr lang="ja-JP" altLang="en-US" sz="1400" b="1" dirty="0">
                <a:latin typeface="Meiryo UI"/>
                <a:ea typeface="Meiryo UI"/>
              </a:rPr>
              <a:t>）ファイル交換：詳細検索用データカタログ</a:t>
            </a:r>
            <a:endParaRPr lang="en-US" altLang="ja-JP" sz="1400" b="1" dirty="0">
              <a:latin typeface="Meiryo UI"/>
              <a:ea typeface="Meiryo UI"/>
            </a:endParaRPr>
          </a:p>
          <a:p>
            <a:r>
              <a:rPr lang="ja-JP" altLang="en-US" sz="1400" dirty="0">
                <a:latin typeface="Meiryo UI"/>
                <a:ea typeface="Meiryo UI"/>
              </a:rPr>
              <a:t>　データカタログ作成ツールの機能「項目フィルタリング」において、利用許諾（ファイル交換）で利用する場合は、</a:t>
            </a:r>
            <a:endParaRPr lang="en-US" altLang="ja-JP" sz="140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E641227C-613F-46E0-8155-417AC6337C87}"/>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DC0BFFE4-97BB-411D-8BEA-3B9233110B7C}"/>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142846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3D33E23-D622-4E82-8BBC-3FFD7F19B498}"/>
              </a:ext>
            </a:extLst>
          </p:cNvPr>
          <p:cNvSpPr/>
          <p:nvPr/>
        </p:nvSpPr>
        <p:spPr>
          <a:xfrm>
            <a:off x="147958" y="236966"/>
            <a:ext cx="11964987" cy="400110"/>
          </a:xfrm>
          <a:prstGeom prst="rect">
            <a:avLst/>
          </a:prstGeom>
        </p:spPr>
        <p:txBody>
          <a:bodyPr wrap="square">
            <a:spAutoFit/>
          </a:bodyPr>
          <a:lstStyle/>
          <a:p>
            <a:r>
              <a:rPr lang="en-US" altLang="ja-JP"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TIPS-32</a:t>
            </a: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：用途別カタログ項目の選定方針　</a:t>
            </a: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cs typeface="Meiryo UI" panose="020B0604030504040204" pitchFamily="50" charset="-128"/>
              </a:rPr>
              <a:t>(5/12)</a:t>
            </a:r>
            <a:endParaRPr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タイトル 4">
            <a:extLst>
              <a:ext uri="{FF2B5EF4-FFF2-40B4-BE49-F238E27FC236}">
                <a16:creationId xmlns:a16="http://schemas.microsoft.com/office/drawing/2014/main" id="{9614DA4B-677E-483F-BB6F-8777320086D8}"/>
              </a:ext>
            </a:extLst>
          </p:cNvPr>
          <p:cNvSpPr txBox="1">
            <a:spLocks/>
          </p:cNvSpPr>
          <p:nvPr/>
        </p:nvSpPr>
        <p:spPr>
          <a:xfrm>
            <a:off x="147958" y="9673"/>
            <a:ext cx="11771810" cy="491815"/>
          </a:xfrm>
          <a:prstGeom prst="rect">
            <a:avLst/>
          </a:prstGeom>
        </p:spPr>
        <p:txBody>
          <a:bodyPr vert="horz" lIns="112542" tIns="56271" rIns="112542" bIns="56271" rtlCol="0" anchor="t">
            <a:normAutofit/>
          </a:bodyPr>
          <a:lst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a:lstStyle>
          <a:p>
            <a:r>
              <a:rPr lang="en-US" altLang="ja-JP" sz="1600"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データカタログ項目の記載のための</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集　</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 5.9 </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データカタログ作成ツールの機能</a:t>
            </a:r>
          </a:p>
        </p:txBody>
      </p:sp>
      <p:sp>
        <p:nvSpPr>
          <p:cNvPr id="11" name="四角形: 角を丸くする 10">
            <a:extLst>
              <a:ext uri="{FF2B5EF4-FFF2-40B4-BE49-F238E27FC236}">
                <a16:creationId xmlns:a16="http://schemas.microsoft.com/office/drawing/2014/main" id="{5840DCFA-38FD-4C5D-99D0-10FB97052EDF}"/>
              </a:ext>
            </a:extLst>
          </p:cNvPr>
          <p:cNvSpPr/>
          <p:nvPr/>
        </p:nvSpPr>
        <p:spPr>
          <a:xfrm>
            <a:off x="297896" y="1512278"/>
            <a:ext cx="11580508" cy="5233250"/>
          </a:xfrm>
          <a:prstGeom prst="roundRect">
            <a:avLst>
              <a:gd name="adj" fmla="val 1929"/>
            </a:avLst>
          </a:prstGeom>
          <a:solidFill>
            <a:schemeClr val="bg1"/>
          </a:solidFill>
          <a:ln w="1905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pPr marL="714375" indent="-714375" defTabSz="630238"/>
            <a:endParaRPr lang="en-US" altLang="ja-JP" sz="1400" dirty="0">
              <a:solidFill>
                <a:schemeClr val="tx1"/>
              </a:solidFill>
              <a:latin typeface="Meiryo UI"/>
              <a:ea typeface="Meiryo UI"/>
            </a:endParaRPr>
          </a:p>
        </p:txBody>
      </p:sp>
      <p:sp>
        <p:nvSpPr>
          <p:cNvPr id="12" name="四角形: 角を丸くする 11">
            <a:extLst>
              <a:ext uri="{FF2B5EF4-FFF2-40B4-BE49-F238E27FC236}">
                <a16:creationId xmlns:a16="http://schemas.microsoft.com/office/drawing/2014/main" id="{05C2C21C-C076-41B5-B4DE-E80C95429BDF}"/>
              </a:ext>
            </a:extLst>
          </p:cNvPr>
          <p:cNvSpPr/>
          <p:nvPr/>
        </p:nvSpPr>
        <p:spPr>
          <a:xfrm>
            <a:off x="297896" y="658515"/>
            <a:ext cx="11609973" cy="765839"/>
          </a:xfrm>
          <a:prstGeom prst="roundRect">
            <a:avLst>
              <a:gd name="adj" fmla="val 11536"/>
            </a:avLst>
          </a:prstGeom>
          <a:solidFill>
            <a:schemeClr val="bg1"/>
          </a:solidFill>
          <a:ln w="25400">
            <a:solidFill>
              <a:schemeClr val="accent6"/>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ja-JP" altLang="en-US" sz="1400" b="1" dirty="0">
                <a:latin typeface="Meiryo UI"/>
                <a:ea typeface="Meiryo UI"/>
              </a:rPr>
              <a:t>２）利用許諾　－ </a:t>
            </a:r>
            <a:r>
              <a:rPr lang="en-US" altLang="ja-JP" sz="1400" b="1" dirty="0">
                <a:latin typeface="Meiryo UI"/>
                <a:ea typeface="Meiryo UI"/>
              </a:rPr>
              <a:t>B</a:t>
            </a:r>
            <a:r>
              <a:rPr lang="ja-JP" altLang="en-US" sz="1400" b="1" dirty="0">
                <a:latin typeface="Meiryo UI"/>
                <a:ea typeface="Meiryo UI"/>
              </a:rPr>
              <a:t>）データサービス（</a:t>
            </a:r>
            <a:r>
              <a:rPr lang="en-US" altLang="ja-JP" sz="1400" b="1" dirty="0">
                <a:latin typeface="Meiryo UI"/>
                <a:ea typeface="Meiryo UI"/>
              </a:rPr>
              <a:t>API</a:t>
            </a:r>
            <a:r>
              <a:rPr lang="ja-JP" altLang="en-US" sz="1400" b="1" dirty="0">
                <a:latin typeface="Meiryo UI"/>
                <a:ea typeface="Meiryo UI"/>
              </a:rPr>
              <a:t>）：横断検索用データカタログ</a:t>
            </a:r>
            <a:endParaRPr lang="en-US" altLang="ja-JP" sz="1400" b="1" dirty="0">
              <a:latin typeface="Meiryo UI"/>
              <a:ea typeface="Meiryo UI"/>
            </a:endParaRPr>
          </a:p>
          <a:p>
            <a:r>
              <a:rPr lang="ja-JP" altLang="en-US" sz="1400">
                <a:latin typeface="Meiryo UI"/>
                <a:ea typeface="Meiryo UI"/>
              </a:rPr>
              <a:t>　</a:t>
            </a:r>
            <a:r>
              <a:rPr lang="ja-JP" altLang="en-US" sz="1400" dirty="0">
                <a:latin typeface="Meiryo UI"/>
                <a:ea typeface="Meiryo UI"/>
              </a:rPr>
              <a:t>データカタログ作成ツールの機能「項目フィルタリング」において、利用許諾（データサービス）で利用する場合は、</a:t>
            </a:r>
            <a:endParaRPr lang="en-US" altLang="ja-JP" sz="1400" dirty="0">
              <a:latin typeface="Meiryo UI"/>
              <a:ea typeface="Meiryo UI"/>
            </a:endParaRPr>
          </a:p>
          <a:p>
            <a:r>
              <a:rPr lang="ja-JP" altLang="en-US" sz="1400" dirty="0">
                <a:latin typeface="Meiryo UI"/>
                <a:ea typeface="Meiryo UI"/>
              </a:rPr>
              <a:t>下記の表を参考にコンフィグファイル（設定ファイル）を設定してください。なお、利用許諾のケースでは、</a:t>
            </a:r>
            <a:r>
              <a:rPr kumimoji="1" lang="en-US" altLang="ja-JP" sz="1400" dirty="0">
                <a:latin typeface="Meiryo UI" panose="020B0604030504040204" pitchFamily="50" charset="-128"/>
                <a:ea typeface="Meiryo UI" panose="020B0604030504040204" pitchFamily="50" charset="-128"/>
              </a:rPr>
              <a:t> CADDE</a:t>
            </a:r>
            <a:r>
              <a:rPr kumimoji="1" lang="ja-JP" altLang="en-US" sz="1400" dirty="0">
                <a:latin typeface="Meiryo UI" panose="020B0604030504040204" pitchFamily="50" charset="-128"/>
                <a:ea typeface="Meiryo UI" panose="020B0604030504040204" pitchFamily="50" charset="-128"/>
              </a:rPr>
              <a:t>コネクタを利用する前提です</a:t>
            </a:r>
            <a:r>
              <a:rPr lang="ja-JP" altLang="en-US" sz="1400" dirty="0">
                <a:latin typeface="Meiryo UI"/>
                <a:ea typeface="Meiryo UI"/>
              </a:rPr>
              <a:t>。</a:t>
            </a:r>
          </a:p>
        </p:txBody>
      </p:sp>
      <p:pic>
        <p:nvPicPr>
          <p:cNvPr id="15" name="図 14">
            <a:extLst>
              <a:ext uri="{FF2B5EF4-FFF2-40B4-BE49-F238E27FC236}">
                <a16:creationId xmlns:a16="http://schemas.microsoft.com/office/drawing/2014/main" id="{398513D9-2031-4926-A0D7-EEF897F8452D}"/>
              </a:ext>
            </a:extLst>
          </p:cNvPr>
          <p:cNvPicPr>
            <a:picLocks noChangeAspect="1"/>
          </p:cNvPicPr>
          <p:nvPr/>
        </p:nvPicPr>
        <p:blipFill>
          <a:blip r:embed="rId3"/>
          <a:stretch>
            <a:fillRect/>
          </a:stretch>
        </p:blipFill>
        <p:spPr>
          <a:xfrm>
            <a:off x="2023200" y="1562400"/>
            <a:ext cx="8148637" cy="5137785"/>
          </a:xfrm>
          <a:prstGeom prst="rect">
            <a:avLst/>
          </a:prstGeom>
        </p:spPr>
      </p:pic>
      <p:sp>
        <p:nvSpPr>
          <p:cNvPr id="14" name="正方形/長方形 13">
            <a:extLst>
              <a:ext uri="{FF2B5EF4-FFF2-40B4-BE49-F238E27FC236}">
                <a16:creationId xmlns:a16="http://schemas.microsoft.com/office/drawing/2014/main" id="{9B66EA2C-784F-4CAF-8D2D-DFA2CB3D2B69}"/>
              </a:ext>
            </a:extLst>
          </p:cNvPr>
          <p:cNvSpPr/>
          <p:nvPr/>
        </p:nvSpPr>
        <p:spPr>
          <a:xfrm>
            <a:off x="519077" y="6133252"/>
            <a:ext cx="5840083" cy="487782"/>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800" dirty="0">
                <a:latin typeface="Meiryo UI" panose="020B0604030504040204" pitchFamily="50" charset="-128"/>
                <a:ea typeface="Meiryo UI" panose="020B0604030504040204" pitchFamily="50" charset="-128"/>
              </a:rPr>
              <a:t>参照仕様：</a:t>
            </a:r>
            <a:r>
              <a:rPr lang="en-US" altLang="ja-JP" sz="800" dirty="0">
                <a:latin typeface="Meiryo UI" panose="020B0604030504040204" pitchFamily="50" charset="-128"/>
                <a:ea typeface="Meiryo UI" panose="020B0604030504040204" pitchFamily="50" charset="-128"/>
              </a:rPr>
              <a:t>Data Catalog Vocabulary (DCAT) - Version 2</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https://www.w3.org/TR/vocab-dcat-2/</a:t>
            </a:r>
          </a:p>
          <a:p>
            <a:r>
              <a:rPr lang="ja-JP" altLang="en-US" sz="800" dirty="0">
                <a:latin typeface="Meiryo UI" panose="020B0604030504040204" pitchFamily="50" charset="-128"/>
                <a:ea typeface="Meiryo UI" panose="020B0604030504040204" pitchFamily="50" charset="-128"/>
              </a:rPr>
              <a:t>参照仕様：データ社会推進協議会（</a:t>
            </a:r>
            <a:r>
              <a:rPr lang="en-US" altLang="ja-JP" sz="800" dirty="0">
                <a:latin typeface="Meiryo UI" panose="020B0604030504040204" pitchFamily="50" charset="-128"/>
                <a:ea typeface="Meiryo UI" panose="020B0604030504040204" pitchFamily="50" charset="-128"/>
              </a:rPr>
              <a:t>DSA)</a:t>
            </a:r>
            <a:r>
              <a:rPr lang="ja-JP" altLang="en-US" sz="800" dirty="0">
                <a:latin typeface="Meiryo UI" panose="020B0604030504040204" pitchFamily="50" charset="-128"/>
                <a:ea typeface="Meiryo UI" panose="020B0604030504040204" pitchFamily="50" charset="-128"/>
              </a:rPr>
              <a:t>　　</a:t>
            </a:r>
            <a:br>
              <a:rPr lang="en-US" altLang="ja-JP" sz="800" dirty="0">
                <a:latin typeface="Meiryo UI" panose="020B0604030504040204" pitchFamily="50" charset="-128"/>
                <a:ea typeface="Meiryo UI" panose="020B0604030504040204" pitchFamily="50" charset="-128"/>
              </a:rPr>
            </a:b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データカタログ作成ガイドライン</a:t>
            </a:r>
            <a:r>
              <a:rPr lang="en-US" altLang="ja-JP" sz="800" dirty="0">
                <a:latin typeface="Meiryo UI" panose="020B0604030504040204" pitchFamily="50" charset="-128"/>
                <a:ea typeface="Meiryo UI" panose="020B0604030504040204" pitchFamily="50" charset="-128"/>
              </a:rPr>
              <a:t>V2.1 : https://data-society-alliance.org/survey-research/datacatalogguideline/</a:t>
            </a:r>
          </a:p>
        </p:txBody>
      </p:sp>
      <p:sp>
        <p:nvSpPr>
          <p:cNvPr id="17" name="正方形/長方形 16">
            <a:extLst>
              <a:ext uri="{FF2B5EF4-FFF2-40B4-BE49-F238E27FC236}">
                <a16:creationId xmlns:a16="http://schemas.microsoft.com/office/drawing/2014/main" id="{F5620D4B-98D5-4CC5-8A88-C51E6EBEF2D7}"/>
              </a:ext>
            </a:extLst>
          </p:cNvPr>
          <p:cNvSpPr/>
          <p:nvPr/>
        </p:nvSpPr>
        <p:spPr>
          <a:xfrm>
            <a:off x="10151510" y="39721"/>
            <a:ext cx="1800000" cy="531692"/>
          </a:xfrm>
          <a:prstGeom prst="rect">
            <a:avLst/>
          </a:prstGeom>
          <a:solidFill>
            <a:schemeClr val="accent1"/>
          </a:solidFill>
        </p:spPr>
        <p:txBody>
          <a:bodyPr wrap="none" anchor="ctr">
            <a:noAutofit/>
          </a:bodyPr>
          <a:lstStyle/>
          <a:p>
            <a:r>
              <a:rPr lang="ja-JP" altLang="en-US" sz="1100" dirty="0">
                <a:solidFill>
                  <a:schemeClr val="bg1"/>
                </a:solidFill>
                <a:latin typeface="Meiryo UI" panose="020B0604030504040204" pitchFamily="50" charset="-128"/>
                <a:ea typeface="Meiryo UI" panose="020B0604030504040204" pitchFamily="50" charset="-128"/>
              </a:rPr>
              <a:t>対象読者：データ提供者</a:t>
            </a:r>
            <a:endParaRPr lang="en-US" altLang="ja-JP" sz="1100" dirty="0">
              <a:solidFill>
                <a:schemeClr val="bg1"/>
              </a:solidFill>
              <a:latin typeface="Meiryo UI" panose="020B0604030504040204" pitchFamily="50" charset="-128"/>
              <a:ea typeface="Meiryo UI" panose="020B0604030504040204" pitchFamily="50" charset="-128"/>
            </a:endParaRPr>
          </a:p>
          <a:p>
            <a:pPr algn="ctr"/>
            <a:r>
              <a:rPr lang="en-US" altLang="ja-JP" sz="1100" dirty="0">
                <a:solidFill>
                  <a:schemeClr val="bg1"/>
                </a:solidFill>
                <a:latin typeface="Meiryo UI" panose="020B0604030504040204" pitchFamily="50" charset="-128"/>
                <a:ea typeface="Meiryo UI" panose="020B0604030504040204" pitchFamily="50" charset="-128"/>
              </a:rPr>
              <a:t>           (</a:t>
            </a:r>
            <a:r>
              <a:rPr lang="ja-JP" altLang="en-US" sz="1100" dirty="0">
                <a:solidFill>
                  <a:schemeClr val="bg1"/>
                </a:solidFill>
                <a:latin typeface="Meiryo UI" panose="020B0604030504040204" pitchFamily="50" charset="-128"/>
                <a:ea typeface="Meiryo UI" panose="020B0604030504040204" pitchFamily="50" charset="-128"/>
              </a:rPr>
              <a:t>カタログ作成者</a:t>
            </a:r>
            <a:r>
              <a:rPr lang="en-US" altLang="ja-JP" sz="11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57306610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dirty="0">
            <a:solidFill>
              <a:srgbClr val="FF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1">
            <a:lumMod val="20000"/>
            <a:lumOff val="80000"/>
          </a:schemeClr>
        </a:solidFill>
        <a:ln>
          <a:solidFill>
            <a:schemeClr val="tx1"/>
          </a:solidFill>
        </a:ln>
      </a:spPr>
      <a:bodyPr wrap="square">
        <a:spAutoFit/>
      </a:bodyPr>
      <a:lstStyle>
        <a:defPPr algn="ctr">
          <a:defRPr sz="1100" b="1" dirty="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7B84EBDF-B67E-4C66-91FF-56597A6707C6}" vid="{1E872F42-5119-4C9A-9BA2-5A204B2EAF7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8CD45EAB6AFB940B008E972CE8CA75D" ma:contentTypeVersion="14" ma:contentTypeDescription="新しいドキュメントを作成します。" ma:contentTypeScope="" ma:versionID="da4baa13b49e64a3f4f9668badb78f10">
  <xsd:schema xmlns:xsd="http://www.w3.org/2001/XMLSchema" xmlns:xs="http://www.w3.org/2001/XMLSchema" xmlns:p="http://schemas.microsoft.com/office/2006/metadata/properties" xmlns:ns2="f267ba6c-a005-48ea-bebb-8cc92add7f5f" xmlns:ns3="b26e8a02-b006-45c4-ada2-e0b59ec14bfc" targetNamespace="http://schemas.microsoft.com/office/2006/metadata/properties" ma:root="true" ma:fieldsID="3779135f4c87b7bf7af39facd462a607" ns2:_="" ns3:_="">
    <xsd:import namespace="f267ba6c-a005-48ea-bebb-8cc92add7f5f"/>
    <xsd:import namespace="b26e8a02-b006-45c4-ada2-e0b59ec14b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AutoKeyPoints" minOccurs="0"/>
                <xsd:element ref="ns2:MediaServiceKeyPoints"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67ba6c-a005-48ea-bebb-8cc92add7f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6e8a02-b006-45c4-ada2-e0b59ec14bfc" elementFormDefault="qualified">
    <xsd:import namespace="http://schemas.microsoft.com/office/2006/documentManagement/types"/>
    <xsd:import namespace="http://schemas.microsoft.com/office/infopath/2007/PartnerControls"/>
    <xsd:element name="SharedWithUsers" ma:index="17"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9694FE-ECAD-405D-9D85-3BBE52222940}">
  <ds:schemaRefs>
    <ds:schemaRef ds:uri="http://schemas.microsoft.com/sharepoint/v3/contenttype/forms"/>
  </ds:schemaRefs>
</ds:datastoreItem>
</file>

<file path=customXml/itemProps2.xml><?xml version="1.0" encoding="utf-8"?>
<ds:datastoreItem xmlns:ds="http://schemas.openxmlformats.org/officeDocument/2006/customXml" ds:itemID="{B2C3B945-A8F2-479E-8505-989A46A609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67ba6c-a005-48ea-bebb-8cc92add7f5f"/>
    <ds:schemaRef ds:uri="b26e8a02-b006-45c4-ada2-e0b59ec14b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CC5FBA-1C85-4904-AA72-C2DCC65D5BC5}">
  <ds:schemaRefs>
    <ds:schemaRef ds:uri="f267ba6c-a005-48ea-bebb-8cc92add7f5f"/>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b26e8a02-b006-45c4-ada2-e0b59ec14bfc"/>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31661</Words>
  <Application>Microsoft Office PowerPoint</Application>
  <PresentationFormat>ワイド画面</PresentationFormat>
  <Paragraphs>4812</Paragraphs>
  <Slides>107</Slides>
  <Notes>88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107</vt:i4>
      </vt:variant>
    </vt:vector>
  </HeadingPairs>
  <TitlesOfParts>
    <vt:vector size="116" baseType="lpstr">
      <vt:lpstr>Meiryo UI</vt:lpstr>
      <vt:lpstr>ＭＳ Ｐゴシック</vt:lpstr>
      <vt:lpstr>游ゴシック</vt:lpstr>
      <vt:lpstr>Arial</vt:lpstr>
      <vt:lpstr>Calibri</vt:lpstr>
      <vt:lpstr>Cambria</vt:lpstr>
      <vt:lpstr>Segoe UI</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2020-02-12T10:32:02Z</dcterms:created>
  <dcterms:modified xsi:type="dcterms:W3CDTF">2022-03-25T05:06:50Z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0x01010048CD45EAB6AFB940B008E972CE8CA75D</vt:lpwstr>
  </property>
  <property fmtid="{D5CDD505-2E9C-101B-9397-08002B2CF9AE}" pid="3" name="Order">
    <vt:r8>18072400</vt:r8>
  </property>
</Properties>
</file>